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2" r:id="rId2"/>
    <p:sldMasterId id="2147483653" r:id="rId3"/>
  </p:sldMasterIdLst>
  <p:notesMasterIdLst>
    <p:notesMasterId r:id="rId17"/>
  </p:notesMasterIdLst>
  <p:handoutMasterIdLst>
    <p:handoutMasterId r:id="rId18"/>
  </p:handoutMasterIdLst>
  <p:sldIdLst>
    <p:sldId id="256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8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mcmahon" initials="s" lastIdx="8" clrIdx="0"/>
  <p:cmAuthor id="1" name="mherman" initials="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F5F5F"/>
    <a:srgbClr val="007E39"/>
    <a:srgbClr val="01508B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4" autoAdjust="0"/>
    <p:restoredTop sz="93043" autoAdjust="0"/>
  </p:normalViewPr>
  <p:slideViewPr>
    <p:cSldViewPr>
      <p:cViewPr>
        <p:scale>
          <a:sx n="70" d="100"/>
          <a:sy n="70" d="100"/>
        </p:scale>
        <p:origin x="-138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84"/>
    </p:cViewPr>
  </p:sorterViewPr>
  <p:notesViewPr>
    <p:cSldViewPr>
      <p:cViewPr varScale="1">
        <p:scale>
          <a:sx n="66" d="100"/>
          <a:sy n="66" d="100"/>
        </p:scale>
        <p:origin x="-3300" y="-11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491D1-3B46-40D9-8E8F-602AC9B77B46}" type="datetimeFigureOut">
              <a:rPr lang="en-US" smtClean="0"/>
              <a:pPr/>
              <a:t>6/26/2014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74172-A2B4-4322-AFB7-A56A635814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50E7FF-ED2B-4927-85AE-616900A6C9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7778750" y="6553200"/>
            <a:ext cx="1385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1"/>
                </a:solidFill>
              </a:rPr>
              <a:t>www.chcs.org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14600" y="3962400"/>
            <a:ext cx="6400800" cy="1752600"/>
          </a:xfrm>
        </p:spPr>
        <p:txBody>
          <a:bodyPr/>
          <a:lstStyle>
            <a:lvl1pPr marL="0" indent="0" algn="r" eaLnBrk="1" hangingPunct="1">
              <a:lnSpc>
                <a:spcPct val="90000"/>
              </a:lnSpc>
              <a:buFontTx/>
              <a:buNone/>
              <a:defRPr sz="2400"/>
            </a:lvl1pPr>
          </a:lstStyle>
          <a:p>
            <a:pPr algn="r" eaLnBrk="1" hangingPunct="1">
              <a:lnSpc>
                <a:spcPct val="90000"/>
              </a:lnSpc>
            </a:pPr>
            <a:r>
              <a:rPr lang="en-US" dirty="0" smtClean="0"/>
              <a:t>EVENT</a:t>
            </a:r>
          </a:p>
          <a:p>
            <a:pPr algn="r" eaLnBrk="1" hangingPunct="1">
              <a:lnSpc>
                <a:spcPct val="90000"/>
              </a:lnSpc>
            </a:pPr>
            <a:r>
              <a:rPr lang="en-US" dirty="0" smtClean="0"/>
              <a:t>DATE, 2013</a:t>
            </a:r>
          </a:p>
          <a:p>
            <a:pPr algn="r" eaLnBrk="1" hangingPunct="1">
              <a:lnSpc>
                <a:spcPct val="90000"/>
              </a:lnSpc>
            </a:pPr>
            <a:endParaRPr lang="en-US" dirty="0" smtClean="0"/>
          </a:p>
          <a:p>
            <a:pPr algn="r" eaLnBrk="1" hangingPunct="1">
              <a:lnSpc>
                <a:spcPct val="90000"/>
              </a:lnSpc>
            </a:pPr>
            <a:r>
              <a:rPr lang="en-US" sz="1800" b="1" dirty="0" smtClean="0"/>
              <a:t>Speaker 1</a:t>
            </a:r>
            <a:r>
              <a:rPr lang="en-US" sz="1800" dirty="0" smtClean="0"/>
              <a:t>, TITLE, 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1800" b="1" dirty="0" smtClean="0"/>
              <a:t>Speaker 2</a:t>
            </a:r>
            <a:r>
              <a:rPr lang="en-US" sz="1800" dirty="0" smtClean="0"/>
              <a:t>, TITLE, ORG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2286000"/>
            <a:ext cx="9144000" cy="15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4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144000" cy="1311717"/>
            <a:chOff x="0" y="0"/>
            <a:chExt cx="9144000" cy="1311717"/>
          </a:xfrm>
        </p:grpSpPr>
        <p:pic>
          <p:nvPicPr>
            <p:cNvPr id="8" name="Picture 7" descr="KidsBanner.gif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1311717"/>
            </a:xfrm>
            <a:prstGeom prst="rect">
              <a:avLst/>
            </a:prstGeom>
            <a:ln w="3175">
              <a:noFill/>
            </a:ln>
          </p:spPr>
        </p:pic>
        <p:pic>
          <p:nvPicPr>
            <p:cNvPr id="9" name="Picture 8" descr="Logo Small Stacked.png"/>
            <p:cNvPicPr>
              <a:picLocks noChangeAspect="1"/>
            </p:cNvPicPr>
            <p:nvPr userDrawn="1"/>
          </p:nvPicPr>
          <p:blipFill>
            <a:blip r:embed="rId4" cstate="print"/>
            <a:srcRect b="45865"/>
            <a:stretch>
              <a:fillRect/>
            </a:stretch>
          </p:blipFill>
          <p:spPr>
            <a:xfrm>
              <a:off x="228600" y="381000"/>
              <a:ext cx="1676400" cy="457200"/>
            </a:xfrm>
            <a:prstGeom prst="rect">
              <a:avLst/>
            </a:prstGeom>
          </p:spPr>
        </p:pic>
        <p:pic>
          <p:nvPicPr>
            <p:cNvPr id="10" name="Picture 9" descr="Logo Small Stacked.png"/>
            <p:cNvPicPr>
              <a:picLocks noChangeAspect="1"/>
            </p:cNvPicPr>
            <p:nvPr userDrawn="1"/>
          </p:nvPicPr>
          <p:blipFill>
            <a:blip r:embed="rId5" cstate="print"/>
            <a:srcRect t="60241"/>
            <a:stretch>
              <a:fillRect/>
            </a:stretch>
          </p:blipFill>
          <p:spPr>
            <a:xfrm>
              <a:off x="1981200" y="350474"/>
              <a:ext cx="2362200" cy="47315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228600" y="851356"/>
              <a:ext cx="44958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Avenir 55 Roman" pitchFamily="34" charset="0"/>
                  <a:cs typeface="Calibri" pitchFamily="34" charset="0"/>
                </a:rPr>
                <a:t>Advancing</a:t>
              </a:r>
              <a:r>
                <a:rPr lang="en-US" sz="900" baseline="0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Avenir 55 Roman" pitchFamily="34" charset="0"/>
                  <a:cs typeface="Calibri" pitchFamily="34" charset="0"/>
                </a:rPr>
                <a:t> access, quality, and cost-effectiveness in </a:t>
              </a:r>
              <a:r>
                <a:rPr lang="en-US" sz="9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latin typeface="Avenir 55 Roman" pitchFamily="34" charset="0"/>
                  <a:cs typeface="Calibri" pitchFamily="34" charset="0"/>
                </a:rPr>
                <a:t>publicly financed health care</a:t>
              </a:r>
              <a:endParaRPr lang="en-US" sz="900" dirty="0">
                <a:solidFill>
                  <a:schemeClr val="bg2">
                    <a:lumMod val="60000"/>
                    <a:lumOff val="40000"/>
                  </a:schemeClr>
                </a:solidFill>
                <a:latin typeface="Avenir 55 Roman" pitchFamily="34" charset="0"/>
                <a:cs typeface="Calibri" pitchFamily="34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19400" y="6245225"/>
            <a:ext cx="4800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2C133-4646-40FC-B397-DAA5E485C9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28600"/>
            <a:ext cx="22098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28600"/>
            <a:ext cx="64770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19400" y="6245225"/>
            <a:ext cx="4800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2F5A4-4A5A-4290-9BFF-61023EEC47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C27DA-A7B8-4C4E-B133-506A337407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7778750" y="6553200"/>
            <a:ext cx="1385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1"/>
                </a:solidFill>
              </a:rPr>
              <a:t>www.chcs.org</a:t>
            </a:r>
          </a:p>
        </p:txBody>
      </p:sp>
      <p:pic>
        <p:nvPicPr>
          <p:cNvPr id="5" name="Picture 10" descr="Banner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33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371600" y="2130425"/>
            <a:ext cx="6400800" cy="14700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73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EDE07-F64F-48E8-9D3C-640BAF1C90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5E29E-CD4A-406F-8F4E-4C22022DC9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347D1-6DFA-4119-BE94-EA0146D775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FDC4D-04DA-4088-9B46-6E4363A4D0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41AFF-68DD-468C-B928-4D6017EE9C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36B2E-655B-4F5B-908B-CC4CD81CCD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chcs logo sm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6400800"/>
            <a:ext cx="2438400" cy="253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19400" y="6245225"/>
            <a:ext cx="4800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D1B89-3E62-4CE7-B74A-64EFB01F39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B16BB-8F35-437F-A2CA-3D0B51EDA5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151C9-F6EC-494A-B4F6-94344AE6F9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FC8BE-E495-44BE-92F9-BA4505570D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28600"/>
            <a:ext cx="22098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28600"/>
            <a:ext cx="64770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5771F-7600-43FB-B484-79A4A907A2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7778750" y="6553200"/>
            <a:ext cx="1385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1"/>
                </a:solidFill>
              </a:rPr>
              <a:t>www.chcs.org</a:t>
            </a:r>
          </a:p>
        </p:txBody>
      </p:sp>
      <p:pic>
        <p:nvPicPr>
          <p:cNvPr id="5" name="Picture 14" descr="Banner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34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371600" y="2130425"/>
            <a:ext cx="6400800" cy="14700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34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5D41D-DA2C-4938-AAA1-60A06D8EF8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9F686-3AF8-4715-99E4-6E8DAF9C89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8DB6B-8915-4447-8EA7-4C734F11FD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EEBAE-8F5C-4FEF-BA3C-1E14ABF855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5CD3A-0ECF-4F8E-B709-4AE8148E76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19400" y="6245225"/>
            <a:ext cx="4800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E7298-FB8C-4521-A0D1-9E57FF693D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A56A6-4420-42A5-AA76-D3CBC0F0EF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71843-514A-4301-97C8-0E0A8DA35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D1C65-FEED-41AD-B4DA-88E2658D30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E4798-00B5-45CB-ADE2-F54512916B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28600"/>
            <a:ext cx="22098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28600"/>
            <a:ext cx="64770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00F13-024F-44A4-9B7B-78E3CC77FC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19400" y="6245225"/>
            <a:ext cx="4800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AD0DD-BB01-432E-BF75-96F3BC7382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19400" y="6245225"/>
            <a:ext cx="4800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185D5-F656-4748-96D2-C63DFB5B1C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19400" y="6245225"/>
            <a:ext cx="4800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4E740-73E0-4140-99E4-C7C041259B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19400" y="6245225"/>
            <a:ext cx="4800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DAB6D-5D2F-473C-A2F7-8895C8D5FC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19400" y="6245225"/>
            <a:ext cx="4800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4BE4D-D0DC-4A60-800D-30BB5568CD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19400" y="6245225"/>
            <a:ext cx="4800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C4933-BBE3-4D7E-B0D8-7C5207F292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245225"/>
            <a:ext cx="91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accent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1920E44E-FCE6-4E4E-B082-F66398FAAA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01508B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8" name="Picture 7" descr="chcs horizontal logo large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28599" y="6400800"/>
            <a:ext cx="2625983" cy="2743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4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Arial" charset="0"/>
        <a:buChar char="►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5225"/>
            <a:ext cx="472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245225"/>
            <a:ext cx="990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E80119B-CAB8-40EE-AB17-2682AC53D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Arial" charset="0"/>
        <a:buChar char="►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245225"/>
            <a:ext cx="7162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245225"/>
            <a:ext cx="990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09A037E-8E6D-4097-BE9B-3114F52770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078" name="Picture 6" descr="chcs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10400" y="152400"/>
            <a:ext cx="19050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Arial" charset="0"/>
        <a:buChar char="►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cs.org/resource/examining-childrens-behavioral-health-service-utilization-and-expenditures-3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28600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cap="small" dirty="0" smtClean="0">
                <a:solidFill>
                  <a:srgbClr val="000000"/>
                </a:solidFill>
                <a:latin typeface="Calibri" pitchFamily="34" charset="0"/>
              </a:rPr>
              <a:t>Faces of Medicaid Chartbook</a:t>
            </a:r>
          </a:p>
          <a:p>
            <a:pPr algn="r"/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</a:rPr>
              <a:t>Examining Children’s Behavioral Health Service Utilization and Expenditures</a:t>
            </a:r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5257800"/>
            <a:ext cx="88392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>
                <a:latin typeface="Calibri" pitchFamily="34" charset="0"/>
              </a:rPr>
              <a:t>Made possible through support from the </a:t>
            </a:r>
            <a:r>
              <a:rPr lang="en-US" sz="1000" i="1" dirty="0" smtClean="0">
                <a:latin typeface="Calibri" pitchFamily="34" charset="0"/>
              </a:rPr>
              <a:t>Centers for Medicare &amp; Medicaid Services.</a:t>
            </a:r>
          </a:p>
          <a:p>
            <a:r>
              <a:rPr lang="en-US" sz="1000" b="1" i="1" dirty="0" smtClean="0">
                <a:latin typeface="Calibri" pitchFamily="34" charset="0"/>
              </a:rPr>
              <a:t> </a:t>
            </a:r>
            <a:endParaRPr lang="en-US" sz="900" dirty="0" smtClean="0">
              <a:latin typeface="Calibri" pitchFamily="34" charset="0"/>
            </a:endParaRPr>
          </a:p>
          <a:p>
            <a:r>
              <a:rPr lang="en-US" sz="900" b="1" i="1" dirty="0" smtClean="0">
                <a:latin typeface="Calibri" pitchFamily="34" charset="0"/>
              </a:rPr>
              <a:t>Funder Disclaimer</a:t>
            </a:r>
            <a:endParaRPr lang="en-US" sz="900" dirty="0" smtClean="0">
              <a:latin typeface="Calibri" pitchFamily="34" charset="0"/>
            </a:endParaRPr>
          </a:p>
          <a:p>
            <a:r>
              <a:rPr lang="en-US" sz="900" i="1" dirty="0" smtClean="0">
                <a:latin typeface="Calibri" pitchFamily="34" charset="0"/>
              </a:rPr>
              <a:t>This document was developed in part under grant CFDA 93.767 from the U.S. Department of Health and Human Services, Centers for Medicare &amp; Medicaid Services. However, the contents do not necessarily represent the policy of the U.S. Department of Health and Human Services, and you should not assume endorsement by the Federal Government.</a:t>
            </a:r>
            <a:endParaRPr lang="en-US" sz="900" dirty="0" smtClean="0">
              <a:latin typeface="Calibri" pitchFamily="34" charset="0"/>
            </a:endParaRPr>
          </a:p>
          <a:p>
            <a:pPr algn="r"/>
            <a:endParaRPr lang="en-US" sz="1000" i="1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6400800"/>
            <a:ext cx="434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</a:rPr>
              <a:t>© Center for Health Care Strategies 2014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1148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</a:rPr>
              <a:t>Cite: 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S. Pires, K. Grimes, T. Gilmer, K. Allen, R. Mahadevan. </a:t>
            </a:r>
            <a:r>
              <a:rPr lang="en-US" sz="1200" i="1" dirty="0" smtClean="0">
                <a:solidFill>
                  <a:srgbClr val="000000"/>
                </a:solidFill>
                <a:latin typeface="Calibri" pitchFamily="34" charset="0"/>
              </a:rPr>
              <a:t>Faces of Medicaid: Examining Children’s Behavioral Health Service Utilization and Expenditures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.” Center for Health Care Strategies. December 2013.</a:t>
            </a:r>
          </a:p>
          <a:p>
            <a:endParaRPr lang="en-US" sz="120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</a:rPr>
              <a:t>Access the full report: 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hlinkClick r:id="rId2"/>
              </a:rPr>
              <a:t>http://www.chcs.org/resource/examining-childrens-behavioral-health-service-utilization-and-expenditures-3/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igure 9_rev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b="10189"/>
          <a:stretch>
            <a:fillRect/>
          </a:stretch>
        </p:blipFill>
        <p:spPr>
          <a:xfrm>
            <a:off x="685800" y="964479"/>
            <a:ext cx="7696200" cy="520772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0D1B89-3E62-4CE7-B74A-64EFB01F397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 descr="Chart 9 tex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9248" y="0"/>
            <a:ext cx="9299448" cy="92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0D1B89-3E62-4CE7-B74A-64EFB01F397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Content Placeholder 4" descr="Figure 10_rev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b="15013"/>
          <a:stretch>
            <a:fillRect/>
          </a:stretch>
        </p:blipFill>
        <p:spPr>
          <a:xfrm>
            <a:off x="685800" y="1295400"/>
            <a:ext cx="7543800" cy="4724400"/>
          </a:xfrm>
        </p:spPr>
      </p:pic>
      <p:pic>
        <p:nvPicPr>
          <p:cNvPr id="7" name="Picture 6" descr="Chart 10 tex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-23187"/>
            <a:ext cx="9299448" cy="1242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0D1B89-3E62-4CE7-B74A-64EFB01F397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Content Placeholder 4" descr="Figure 11_rev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b="12415"/>
          <a:stretch>
            <a:fillRect/>
          </a:stretch>
        </p:blipFill>
        <p:spPr>
          <a:xfrm>
            <a:off x="533400" y="914400"/>
            <a:ext cx="7871791" cy="5105400"/>
          </a:xfrm>
        </p:spPr>
      </p:pic>
      <p:pic>
        <p:nvPicPr>
          <p:cNvPr id="7" name="Picture 6" descr="Chart 11 tex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9248" y="0"/>
            <a:ext cx="9299448" cy="1014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ffectLst/>
              </a:rPr>
              <a:t>Visit CHCS.org to…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077200" cy="4191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00"/>
                </a:solidFill>
              </a:rPr>
              <a:t>Download</a:t>
            </a:r>
            <a:r>
              <a:rPr lang="en-US" sz="2400" dirty="0" smtClean="0">
                <a:solidFill>
                  <a:srgbClr val="000000"/>
                </a:solidFill>
              </a:rPr>
              <a:t> practical resources to improve access, quality, and cost-effectiveness in publicly-financed health care</a:t>
            </a:r>
          </a:p>
          <a:p>
            <a:pPr eaLnBrk="1" hangingPunct="1"/>
            <a:endParaRPr lang="en-US" sz="1100" dirty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00"/>
                </a:solidFill>
              </a:rPr>
              <a:t>Subscribe</a:t>
            </a:r>
            <a:r>
              <a:rPr lang="en-US" sz="2400" dirty="0" smtClean="0">
                <a:solidFill>
                  <a:srgbClr val="000000"/>
                </a:solidFill>
              </a:rPr>
              <a:t> to CHCS e-mail updates to learn about new programs and resources </a:t>
            </a:r>
          </a:p>
          <a:p>
            <a:pPr eaLnBrk="1" hangingPunct="1"/>
            <a:endParaRPr lang="en-US" sz="1100" dirty="0" smtClean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00"/>
                </a:solidFill>
              </a:rPr>
              <a:t>Learn</a:t>
            </a:r>
            <a:r>
              <a:rPr lang="en-US" sz="2400" dirty="0" smtClean="0">
                <a:solidFill>
                  <a:srgbClr val="000000"/>
                </a:solidFill>
              </a:rPr>
              <a:t> about cutting-edge efforts to improve care for Medicaid’s highest-need, highest-cost beneficiaries</a:t>
            </a:r>
          </a:p>
          <a:p>
            <a:pPr algn="ctr" eaLnBrk="1" hangingPunct="1">
              <a:buFontTx/>
              <a:buNone/>
            </a:pPr>
            <a:endParaRPr lang="en-US" sz="700" b="1" dirty="0" smtClean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562600"/>
            <a:ext cx="9144000" cy="533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smtClean="0">
                <a:solidFill>
                  <a:srgbClr val="003580"/>
                </a:solidFill>
                <a:latin typeface="Calibri" pitchFamily="34" charset="0"/>
                <a:cs typeface="Calibri" pitchFamily="34" charset="0"/>
              </a:rPr>
              <a:t>www.chcs.org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772400" y="6245225"/>
            <a:ext cx="914400" cy="476250"/>
          </a:xfrm>
        </p:spPr>
        <p:txBody>
          <a:bodyPr/>
          <a:lstStyle/>
          <a:p>
            <a:pPr>
              <a:defRPr/>
            </a:pPr>
            <a:fld id="{010D1B89-3E62-4CE7-B74A-64EFB01F397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ADAB6D-5D2F-473C-A2F7-8895C8D5FC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Content Placeholder 6" descr="Figure 1_rev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3218" t="4886" r="3683" b="8963"/>
          <a:stretch>
            <a:fillRect/>
          </a:stretch>
        </p:blipFill>
        <p:spPr>
          <a:xfrm>
            <a:off x="381000" y="1066800"/>
            <a:ext cx="8515371" cy="5188793"/>
          </a:xfrm>
        </p:spPr>
      </p:pic>
      <p:pic>
        <p:nvPicPr>
          <p:cNvPr id="5" name="Picture 4" descr="Chart 1 Tex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-15250"/>
            <a:ext cx="9296400" cy="930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0D1B89-3E62-4CE7-B74A-64EFB01F397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Content Placeholder 4" descr="Figure 2_rev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3171" t="4886" r="3808"/>
          <a:stretch>
            <a:fillRect/>
          </a:stretch>
        </p:blipFill>
        <p:spPr>
          <a:xfrm>
            <a:off x="457200" y="940109"/>
            <a:ext cx="8229600" cy="5460691"/>
          </a:xfrm>
        </p:spPr>
      </p:pic>
      <p:sp>
        <p:nvSpPr>
          <p:cNvPr id="8" name="Rectangle 7"/>
          <p:cNvSpPr/>
          <p:nvPr/>
        </p:nvSpPr>
        <p:spPr>
          <a:xfrm>
            <a:off x="533400" y="5638800"/>
            <a:ext cx="2133600" cy="152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hart 2 Tex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1"/>
            <a:ext cx="9299448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0D1B89-3E62-4CE7-B74A-64EFB01F397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2" name="Picture 11" descr="Figure 3_rev.png"/>
          <p:cNvPicPr>
            <a:picLocks noChangeAspect="1"/>
          </p:cNvPicPr>
          <p:nvPr/>
        </p:nvPicPr>
        <p:blipFill>
          <a:blip r:embed="rId2" cstate="print"/>
          <a:srcRect l="3261" t="3310" r="3261"/>
          <a:stretch>
            <a:fillRect/>
          </a:stretch>
        </p:blipFill>
        <p:spPr>
          <a:xfrm>
            <a:off x="609600" y="1068833"/>
            <a:ext cx="7848600" cy="53319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5715000"/>
            <a:ext cx="2133600" cy="152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Chart 3 Tex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-1"/>
            <a:ext cx="9299448" cy="1088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CEA162-1BD8-46E6-9FFE-20CA27E2389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9" name="Content Placeholder 8" descr="Figure 4_rev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3240" t="5320" b="7580"/>
          <a:stretch>
            <a:fillRect/>
          </a:stretch>
        </p:blipFill>
        <p:spPr>
          <a:xfrm>
            <a:off x="297352" y="1219200"/>
            <a:ext cx="8618048" cy="4724400"/>
          </a:xfrm>
        </p:spPr>
      </p:pic>
      <p:pic>
        <p:nvPicPr>
          <p:cNvPr id="5" name="Picture 4" descr="Chart 4 tex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0"/>
            <a:ext cx="9299448" cy="1014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0D1B89-3E62-4CE7-B74A-64EFB01F397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Content Placeholder 4" descr="Figure 5_rev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3989" t="4857" r="1273" b="9835"/>
          <a:stretch>
            <a:fillRect/>
          </a:stretch>
        </p:blipFill>
        <p:spPr>
          <a:xfrm>
            <a:off x="441090" y="1295400"/>
            <a:ext cx="8242654" cy="4572000"/>
          </a:xfrm>
          <a:noFill/>
        </p:spPr>
      </p:pic>
      <p:pic>
        <p:nvPicPr>
          <p:cNvPr id="6" name="Picture 5" descr="Chart 5 tex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0"/>
            <a:ext cx="9299448" cy="1168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0D1B89-3E62-4CE7-B74A-64EFB01F397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Content Placeholder 4" descr="Figure 6_rev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3339" t="3311" b="8295"/>
          <a:stretch>
            <a:fillRect/>
          </a:stretch>
        </p:blipFill>
        <p:spPr>
          <a:xfrm>
            <a:off x="609600" y="1223733"/>
            <a:ext cx="7924800" cy="4872267"/>
          </a:xfrm>
        </p:spPr>
      </p:pic>
      <p:pic>
        <p:nvPicPr>
          <p:cNvPr id="7" name="Picture 6" descr="Chart 6 tex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-1"/>
            <a:ext cx="9299448" cy="1088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0D1B89-3E62-4CE7-B74A-64EFB01F397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Content Placeholder 4" descr="Figure 7_rev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2133" t="3258" r="1868" b="5435"/>
          <a:stretch>
            <a:fillRect/>
          </a:stretch>
        </p:blipFill>
        <p:spPr>
          <a:xfrm>
            <a:off x="413222" y="1066800"/>
            <a:ext cx="8197378" cy="5105400"/>
          </a:xfrm>
        </p:spPr>
      </p:pic>
      <p:pic>
        <p:nvPicPr>
          <p:cNvPr id="7" name="Picture 6" descr="Chart 7 tex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-1"/>
            <a:ext cx="9299448" cy="1088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0D1B89-3E62-4CE7-B74A-64EFB01F397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Content Placeholder 4" descr="Figure 8_rev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t="3346" b="5581"/>
          <a:stretch>
            <a:fillRect/>
          </a:stretch>
        </p:blipFill>
        <p:spPr>
          <a:xfrm>
            <a:off x="838200" y="1168400"/>
            <a:ext cx="7485062" cy="5537200"/>
          </a:xfrm>
        </p:spPr>
      </p:pic>
      <p:pic>
        <p:nvPicPr>
          <p:cNvPr id="7" name="Picture 6" descr="Chart 8.png"/>
          <p:cNvPicPr>
            <a:picLocks noChangeAspect="1"/>
          </p:cNvPicPr>
          <p:nvPr/>
        </p:nvPicPr>
        <p:blipFill>
          <a:blip r:embed="rId3" cstate="print"/>
          <a:srcRect r="819"/>
          <a:stretch>
            <a:fillRect/>
          </a:stretch>
        </p:blipFill>
        <p:spPr>
          <a:xfrm>
            <a:off x="-79248" y="0"/>
            <a:ext cx="9223248" cy="1168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eam &amp; Blue Template">
  <a:themeElements>
    <a:clrScheme name="Custom Design 15">
      <a:dk1>
        <a:srgbClr val="003580"/>
      </a:dk1>
      <a:lt1>
        <a:srgbClr val="FFF1DD"/>
      </a:lt1>
      <a:dk2>
        <a:srgbClr val="FFFFFF"/>
      </a:dk2>
      <a:lt2>
        <a:srgbClr val="FAD18C"/>
      </a:lt2>
      <a:accent1>
        <a:srgbClr val="7498BF"/>
      </a:accent1>
      <a:accent2>
        <a:srgbClr val="A06871"/>
      </a:accent2>
      <a:accent3>
        <a:srgbClr val="FFF7EB"/>
      </a:accent3>
      <a:accent4>
        <a:srgbClr val="002C6C"/>
      </a:accent4>
      <a:accent5>
        <a:srgbClr val="BCCADC"/>
      </a:accent5>
      <a:accent6>
        <a:srgbClr val="915E66"/>
      </a:accent6>
      <a:hlink>
        <a:srgbClr val="48B8D2"/>
      </a:hlink>
      <a:folHlink>
        <a:srgbClr val="E5AE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3580"/>
        </a:dk1>
        <a:lt1>
          <a:srgbClr val="FDE8C6"/>
        </a:lt1>
        <a:dk2>
          <a:srgbClr val="FFFFFF"/>
        </a:dk2>
        <a:lt2>
          <a:srgbClr val="FAD18C"/>
        </a:lt2>
        <a:accent1>
          <a:srgbClr val="7498BF"/>
        </a:accent1>
        <a:accent2>
          <a:srgbClr val="A06871"/>
        </a:accent2>
        <a:accent3>
          <a:srgbClr val="FEF2DF"/>
        </a:accent3>
        <a:accent4>
          <a:srgbClr val="002C6C"/>
        </a:accent4>
        <a:accent5>
          <a:srgbClr val="BCCADC"/>
        </a:accent5>
        <a:accent6>
          <a:srgbClr val="915E66"/>
        </a:accent6>
        <a:hlink>
          <a:srgbClr val="48B8D2"/>
        </a:hlink>
        <a:folHlink>
          <a:srgbClr val="E5AE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3580"/>
        </a:dk1>
        <a:lt1>
          <a:srgbClr val="FDE8C6"/>
        </a:lt1>
        <a:dk2>
          <a:srgbClr val="4C84AD"/>
        </a:dk2>
        <a:lt2>
          <a:srgbClr val="FAD18C"/>
        </a:lt2>
        <a:accent1>
          <a:srgbClr val="7498BF"/>
        </a:accent1>
        <a:accent2>
          <a:srgbClr val="A06871"/>
        </a:accent2>
        <a:accent3>
          <a:srgbClr val="FEF2DF"/>
        </a:accent3>
        <a:accent4>
          <a:srgbClr val="002C6C"/>
        </a:accent4>
        <a:accent5>
          <a:srgbClr val="BCCADC"/>
        </a:accent5>
        <a:accent6>
          <a:srgbClr val="915E66"/>
        </a:accent6>
        <a:hlink>
          <a:srgbClr val="48B8D2"/>
        </a:hlink>
        <a:folHlink>
          <a:srgbClr val="E5AE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3580"/>
        </a:dk1>
        <a:lt1>
          <a:srgbClr val="FFF1DD"/>
        </a:lt1>
        <a:dk2>
          <a:srgbClr val="FFFFFF"/>
        </a:dk2>
        <a:lt2>
          <a:srgbClr val="FAD18C"/>
        </a:lt2>
        <a:accent1>
          <a:srgbClr val="7498BF"/>
        </a:accent1>
        <a:accent2>
          <a:srgbClr val="A06871"/>
        </a:accent2>
        <a:accent3>
          <a:srgbClr val="FFF7EB"/>
        </a:accent3>
        <a:accent4>
          <a:srgbClr val="002C6C"/>
        </a:accent4>
        <a:accent5>
          <a:srgbClr val="BCCADC"/>
        </a:accent5>
        <a:accent6>
          <a:srgbClr val="915E66"/>
        </a:accent6>
        <a:hlink>
          <a:srgbClr val="48B8D2"/>
        </a:hlink>
        <a:folHlink>
          <a:srgbClr val="E5AE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3580"/>
        </a:dk1>
        <a:lt1>
          <a:srgbClr val="FFF1DD"/>
        </a:lt1>
        <a:dk2>
          <a:srgbClr val="4C84AD"/>
        </a:dk2>
        <a:lt2>
          <a:srgbClr val="FAD18C"/>
        </a:lt2>
        <a:accent1>
          <a:srgbClr val="7498BF"/>
        </a:accent1>
        <a:accent2>
          <a:srgbClr val="A06871"/>
        </a:accent2>
        <a:accent3>
          <a:srgbClr val="FFF7EB"/>
        </a:accent3>
        <a:accent4>
          <a:srgbClr val="002C6C"/>
        </a:accent4>
        <a:accent5>
          <a:srgbClr val="BCCADC"/>
        </a:accent5>
        <a:accent6>
          <a:srgbClr val="915E66"/>
        </a:accent6>
        <a:hlink>
          <a:srgbClr val="48B8D2"/>
        </a:hlink>
        <a:folHlink>
          <a:srgbClr val="E5AE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sentation1">
  <a:themeElements>
    <a:clrScheme name="1_Presentation1 16">
      <a:dk1>
        <a:srgbClr val="003580"/>
      </a:dk1>
      <a:lt1>
        <a:srgbClr val="FFF1DD"/>
      </a:lt1>
      <a:dk2>
        <a:srgbClr val="4C84AD"/>
      </a:dk2>
      <a:lt2>
        <a:srgbClr val="FAD18C"/>
      </a:lt2>
      <a:accent1>
        <a:srgbClr val="7498BF"/>
      </a:accent1>
      <a:accent2>
        <a:srgbClr val="A06871"/>
      </a:accent2>
      <a:accent3>
        <a:srgbClr val="FFF7EB"/>
      </a:accent3>
      <a:accent4>
        <a:srgbClr val="002C6C"/>
      </a:accent4>
      <a:accent5>
        <a:srgbClr val="BCCADC"/>
      </a:accent5>
      <a:accent6>
        <a:srgbClr val="915E66"/>
      </a:accent6>
      <a:hlink>
        <a:srgbClr val="48B8D2"/>
      </a:hlink>
      <a:folHlink>
        <a:srgbClr val="E5AE86"/>
      </a:folHlink>
    </a:clrScheme>
    <a:fontScheme name="1_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1 13">
        <a:dk1>
          <a:srgbClr val="003580"/>
        </a:dk1>
        <a:lt1>
          <a:srgbClr val="FDE8C6"/>
        </a:lt1>
        <a:dk2>
          <a:srgbClr val="FFFFFF"/>
        </a:dk2>
        <a:lt2>
          <a:srgbClr val="FAD18C"/>
        </a:lt2>
        <a:accent1>
          <a:srgbClr val="7498BF"/>
        </a:accent1>
        <a:accent2>
          <a:srgbClr val="A06871"/>
        </a:accent2>
        <a:accent3>
          <a:srgbClr val="FEF2DF"/>
        </a:accent3>
        <a:accent4>
          <a:srgbClr val="002C6C"/>
        </a:accent4>
        <a:accent5>
          <a:srgbClr val="BCCADC"/>
        </a:accent5>
        <a:accent6>
          <a:srgbClr val="915E66"/>
        </a:accent6>
        <a:hlink>
          <a:srgbClr val="48B8D2"/>
        </a:hlink>
        <a:folHlink>
          <a:srgbClr val="E5AE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1 14">
        <a:dk1>
          <a:srgbClr val="003580"/>
        </a:dk1>
        <a:lt1>
          <a:srgbClr val="FDE8C6"/>
        </a:lt1>
        <a:dk2>
          <a:srgbClr val="4C84AD"/>
        </a:dk2>
        <a:lt2>
          <a:srgbClr val="FAD18C"/>
        </a:lt2>
        <a:accent1>
          <a:srgbClr val="7498BF"/>
        </a:accent1>
        <a:accent2>
          <a:srgbClr val="A06871"/>
        </a:accent2>
        <a:accent3>
          <a:srgbClr val="FEF2DF"/>
        </a:accent3>
        <a:accent4>
          <a:srgbClr val="002C6C"/>
        </a:accent4>
        <a:accent5>
          <a:srgbClr val="BCCADC"/>
        </a:accent5>
        <a:accent6>
          <a:srgbClr val="915E66"/>
        </a:accent6>
        <a:hlink>
          <a:srgbClr val="48B8D2"/>
        </a:hlink>
        <a:folHlink>
          <a:srgbClr val="E5AE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1 15">
        <a:dk1>
          <a:srgbClr val="003580"/>
        </a:dk1>
        <a:lt1>
          <a:srgbClr val="FFF1DD"/>
        </a:lt1>
        <a:dk2>
          <a:srgbClr val="FFFFFF"/>
        </a:dk2>
        <a:lt2>
          <a:srgbClr val="FAD18C"/>
        </a:lt2>
        <a:accent1>
          <a:srgbClr val="7498BF"/>
        </a:accent1>
        <a:accent2>
          <a:srgbClr val="A06871"/>
        </a:accent2>
        <a:accent3>
          <a:srgbClr val="FFF7EB"/>
        </a:accent3>
        <a:accent4>
          <a:srgbClr val="002C6C"/>
        </a:accent4>
        <a:accent5>
          <a:srgbClr val="BCCADC"/>
        </a:accent5>
        <a:accent6>
          <a:srgbClr val="915E66"/>
        </a:accent6>
        <a:hlink>
          <a:srgbClr val="48B8D2"/>
        </a:hlink>
        <a:folHlink>
          <a:srgbClr val="E5AE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1 16">
        <a:dk1>
          <a:srgbClr val="003580"/>
        </a:dk1>
        <a:lt1>
          <a:srgbClr val="FFF1DD"/>
        </a:lt1>
        <a:dk2>
          <a:srgbClr val="4C84AD"/>
        </a:dk2>
        <a:lt2>
          <a:srgbClr val="FAD18C"/>
        </a:lt2>
        <a:accent1>
          <a:srgbClr val="7498BF"/>
        </a:accent1>
        <a:accent2>
          <a:srgbClr val="A06871"/>
        </a:accent2>
        <a:accent3>
          <a:srgbClr val="FFF7EB"/>
        </a:accent3>
        <a:accent4>
          <a:srgbClr val="002C6C"/>
        </a:accent4>
        <a:accent5>
          <a:srgbClr val="BCCADC"/>
        </a:accent5>
        <a:accent6>
          <a:srgbClr val="915E66"/>
        </a:accent6>
        <a:hlink>
          <a:srgbClr val="48B8D2"/>
        </a:hlink>
        <a:folHlink>
          <a:srgbClr val="E5AE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resentation1">
  <a:themeElements>
    <a:clrScheme name="2_Presentation1 16">
      <a:dk1>
        <a:srgbClr val="003580"/>
      </a:dk1>
      <a:lt1>
        <a:srgbClr val="FFF1DD"/>
      </a:lt1>
      <a:dk2>
        <a:srgbClr val="4C84AD"/>
      </a:dk2>
      <a:lt2>
        <a:srgbClr val="FAD18C"/>
      </a:lt2>
      <a:accent1>
        <a:srgbClr val="7498BF"/>
      </a:accent1>
      <a:accent2>
        <a:srgbClr val="A06871"/>
      </a:accent2>
      <a:accent3>
        <a:srgbClr val="FFF7EB"/>
      </a:accent3>
      <a:accent4>
        <a:srgbClr val="002C6C"/>
      </a:accent4>
      <a:accent5>
        <a:srgbClr val="BCCADC"/>
      </a:accent5>
      <a:accent6>
        <a:srgbClr val="915E66"/>
      </a:accent6>
      <a:hlink>
        <a:srgbClr val="48B8D2"/>
      </a:hlink>
      <a:folHlink>
        <a:srgbClr val="E5AE86"/>
      </a:folHlink>
    </a:clrScheme>
    <a:fontScheme name="2_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resentation1 13">
        <a:dk1>
          <a:srgbClr val="003580"/>
        </a:dk1>
        <a:lt1>
          <a:srgbClr val="FDE8C6"/>
        </a:lt1>
        <a:dk2>
          <a:srgbClr val="FFFFFF"/>
        </a:dk2>
        <a:lt2>
          <a:srgbClr val="FAD18C"/>
        </a:lt2>
        <a:accent1>
          <a:srgbClr val="7498BF"/>
        </a:accent1>
        <a:accent2>
          <a:srgbClr val="A06871"/>
        </a:accent2>
        <a:accent3>
          <a:srgbClr val="FEF2DF"/>
        </a:accent3>
        <a:accent4>
          <a:srgbClr val="002C6C"/>
        </a:accent4>
        <a:accent5>
          <a:srgbClr val="BCCADC"/>
        </a:accent5>
        <a:accent6>
          <a:srgbClr val="915E66"/>
        </a:accent6>
        <a:hlink>
          <a:srgbClr val="48B8D2"/>
        </a:hlink>
        <a:folHlink>
          <a:srgbClr val="E5AE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tion1 14">
        <a:dk1>
          <a:srgbClr val="003580"/>
        </a:dk1>
        <a:lt1>
          <a:srgbClr val="FDE8C6"/>
        </a:lt1>
        <a:dk2>
          <a:srgbClr val="4C84AD"/>
        </a:dk2>
        <a:lt2>
          <a:srgbClr val="FAD18C"/>
        </a:lt2>
        <a:accent1>
          <a:srgbClr val="7498BF"/>
        </a:accent1>
        <a:accent2>
          <a:srgbClr val="A06871"/>
        </a:accent2>
        <a:accent3>
          <a:srgbClr val="FEF2DF"/>
        </a:accent3>
        <a:accent4>
          <a:srgbClr val="002C6C"/>
        </a:accent4>
        <a:accent5>
          <a:srgbClr val="BCCADC"/>
        </a:accent5>
        <a:accent6>
          <a:srgbClr val="915E66"/>
        </a:accent6>
        <a:hlink>
          <a:srgbClr val="48B8D2"/>
        </a:hlink>
        <a:folHlink>
          <a:srgbClr val="E5AE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tion1 15">
        <a:dk1>
          <a:srgbClr val="003580"/>
        </a:dk1>
        <a:lt1>
          <a:srgbClr val="FFF1DD"/>
        </a:lt1>
        <a:dk2>
          <a:srgbClr val="FFFFFF"/>
        </a:dk2>
        <a:lt2>
          <a:srgbClr val="FAD18C"/>
        </a:lt2>
        <a:accent1>
          <a:srgbClr val="7498BF"/>
        </a:accent1>
        <a:accent2>
          <a:srgbClr val="A06871"/>
        </a:accent2>
        <a:accent3>
          <a:srgbClr val="FFF7EB"/>
        </a:accent3>
        <a:accent4>
          <a:srgbClr val="002C6C"/>
        </a:accent4>
        <a:accent5>
          <a:srgbClr val="BCCADC"/>
        </a:accent5>
        <a:accent6>
          <a:srgbClr val="915E66"/>
        </a:accent6>
        <a:hlink>
          <a:srgbClr val="48B8D2"/>
        </a:hlink>
        <a:folHlink>
          <a:srgbClr val="E5AE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resentation1 16">
        <a:dk1>
          <a:srgbClr val="003580"/>
        </a:dk1>
        <a:lt1>
          <a:srgbClr val="FFF1DD"/>
        </a:lt1>
        <a:dk2>
          <a:srgbClr val="4C84AD"/>
        </a:dk2>
        <a:lt2>
          <a:srgbClr val="FAD18C"/>
        </a:lt2>
        <a:accent1>
          <a:srgbClr val="7498BF"/>
        </a:accent1>
        <a:accent2>
          <a:srgbClr val="A06871"/>
        </a:accent2>
        <a:accent3>
          <a:srgbClr val="FFF7EB"/>
        </a:accent3>
        <a:accent4>
          <a:srgbClr val="002C6C"/>
        </a:accent4>
        <a:accent5>
          <a:srgbClr val="BCCADC"/>
        </a:accent5>
        <a:accent6>
          <a:srgbClr val="915E66"/>
        </a:accent6>
        <a:hlink>
          <a:srgbClr val="48B8D2"/>
        </a:hlink>
        <a:folHlink>
          <a:srgbClr val="E5AE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Design 16">
    <a:dk1>
      <a:srgbClr val="003580"/>
    </a:dk1>
    <a:lt1>
      <a:srgbClr val="FFF1DD"/>
    </a:lt1>
    <a:dk2>
      <a:srgbClr val="4C84AD"/>
    </a:dk2>
    <a:lt2>
      <a:srgbClr val="FAD18C"/>
    </a:lt2>
    <a:accent1>
      <a:srgbClr val="7498BF"/>
    </a:accent1>
    <a:accent2>
      <a:srgbClr val="A06871"/>
    </a:accent2>
    <a:accent3>
      <a:srgbClr val="FFF7EB"/>
    </a:accent3>
    <a:accent4>
      <a:srgbClr val="002C6C"/>
    </a:accent4>
    <a:accent5>
      <a:srgbClr val="BCCADC"/>
    </a:accent5>
    <a:accent6>
      <a:srgbClr val="915E66"/>
    </a:accent6>
    <a:hlink>
      <a:srgbClr val="48B8D2"/>
    </a:hlink>
    <a:folHlink>
      <a:srgbClr val="E5AE8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Cream &amp; Blue Template</Template>
  <TotalTime>3228</TotalTime>
  <Words>142</Words>
  <Application>Microsoft Office PowerPoint</Application>
  <PresentationFormat>On-screen Show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Cream &amp; Blue Template</vt:lpstr>
      <vt:lpstr>1_Presentation1</vt:lpstr>
      <vt:lpstr>2_Presentation1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Visit CHCS.org to…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Innovations: Changing the Way Care is Delivered and Paid For</dc:title>
  <dc:creator>Tricia McGinnis</dc:creator>
  <cp:lastModifiedBy>Taylor Hendricks</cp:lastModifiedBy>
  <cp:revision>359</cp:revision>
  <dcterms:created xsi:type="dcterms:W3CDTF">2013-01-04T16:14:31Z</dcterms:created>
  <dcterms:modified xsi:type="dcterms:W3CDTF">2014-06-26T16:15:01Z</dcterms:modified>
</cp:coreProperties>
</file>