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cmahon" initials="s" lastIdx="8" clrIdx="0"/>
  <p:cmAuthor id="1" name="mherman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007E39"/>
    <a:srgbClr val="01508B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3043" autoAdjust="0"/>
  </p:normalViewPr>
  <p:slideViewPr>
    <p:cSldViewPr>
      <p:cViewPr varScale="1">
        <p:scale>
          <a:sx n="81" d="100"/>
          <a:sy n="81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491D1-3B46-40D9-8E8F-602AC9B77B46}" type="datetimeFigureOut">
              <a:rPr lang="en-US" smtClean="0"/>
              <a:pPr/>
              <a:t>6/12/2014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4172-A2B4-4322-AFB7-A56A635814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50E7FF-ED2B-4927-85AE-616900A6C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4600" y="3962400"/>
            <a:ext cx="6400800" cy="1752600"/>
          </a:xfrm>
        </p:spPr>
        <p:txBody>
          <a:bodyPr/>
          <a:lstStyle>
            <a:lvl1pPr marL="0" indent="0" algn="r" eaLnBrk="1" hangingPunct="1">
              <a:lnSpc>
                <a:spcPct val="90000"/>
              </a:lnSpc>
              <a:buFontTx/>
              <a:buNone/>
              <a:defRPr sz="2400"/>
            </a:lvl1pPr>
          </a:lstStyle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EVENT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DATE, 2013</a:t>
            </a:r>
          </a:p>
          <a:p>
            <a:pPr algn="r" eaLnBrk="1" hangingPunct="1">
              <a:lnSpc>
                <a:spcPct val="90000"/>
              </a:lnSpc>
            </a:pPr>
            <a:endParaRPr lang="en-US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sz="1800" b="1" dirty="0" smtClean="0"/>
              <a:t>Speaker 1</a:t>
            </a:r>
            <a:r>
              <a:rPr lang="en-US" sz="1800" dirty="0" smtClean="0"/>
              <a:t>, TITLE, 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b="1" dirty="0" smtClean="0"/>
              <a:t>Speaker 2</a:t>
            </a:r>
            <a:r>
              <a:rPr lang="en-US" sz="1800" dirty="0" smtClean="0"/>
              <a:t>, TITLE, ORG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286000"/>
            <a:ext cx="9144000" cy="15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311717"/>
            <a:chOff x="0" y="0"/>
            <a:chExt cx="9144000" cy="1311717"/>
          </a:xfrm>
        </p:grpSpPr>
        <p:pic>
          <p:nvPicPr>
            <p:cNvPr id="8" name="Picture 7" descr="KidsBanner.g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11717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9" name="Picture 8" descr="Logo Small Stacked.png"/>
            <p:cNvPicPr>
              <a:picLocks noChangeAspect="1"/>
            </p:cNvPicPr>
            <p:nvPr userDrawn="1"/>
          </p:nvPicPr>
          <p:blipFill>
            <a:blip r:embed="rId4" cstate="print"/>
            <a:srcRect b="45865"/>
            <a:stretch>
              <a:fillRect/>
            </a:stretch>
          </p:blipFill>
          <p:spPr>
            <a:xfrm>
              <a:off x="228600" y="381000"/>
              <a:ext cx="1676400" cy="457200"/>
            </a:xfrm>
            <a:prstGeom prst="rect">
              <a:avLst/>
            </a:prstGeom>
          </p:spPr>
        </p:pic>
        <p:pic>
          <p:nvPicPr>
            <p:cNvPr id="10" name="Picture 9" descr="Logo Small Stacked.png"/>
            <p:cNvPicPr>
              <a:picLocks noChangeAspect="1"/>
            </p:cNvPicPr>
            <p:nvPr userDrawn="1"/>
          </p:nvPicPr>
          <p:blipFill>
            <a:blip r:embed="rId5" cstate="print"/>
            <a:srcRect t="60241"/>
            <a:stretch>
              <a:fillRect/>
            </a:stretch>
          </p:blipFill>
          <p:spPr>
            <a:xfrm>
              <a:off x="1981200" y="350474"/>
              <a:ext cx="2362200" cy="473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228600" y="851356"/>
              <a:ext cx="449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Advancing</a:t>
              </a:r>
              <a:r>
                <a:rPr lang="en-US" sz="900" baseline="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 access, quality, and cost-effectiveness in </a:t>
              </a:r>
              <a:r>
                <a:rPr lang="en-US" sz="9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publicly financed health care</a:t>
              </a:r>
              <a:endPara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venir 55 Roman" pitchFamily="34" charset="0"/>
                <a:cs typeface="Calibri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C133-4646-40FC-B397-DAA5E485C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5A4-4A5A-4290-9BFF-61023EEC4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27DA-A7B8-4C4E-B133-506A33740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pic>
        <p:nvPicPr>
          <p:cNvPr id="5" name="Picture 10" descr="Banne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DE07-F64F-48E8-9D3C-640BAF1C9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E29E-CD4A-406F-8F4E-4C22022DC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47D1-6DFA-4119-BE94-EA0146D77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DC4D-04DA-4088-9B46-6E4363A4D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1AFF-68DD-468C-B928-4D6017EE9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6B2E-655B-4F5B-908B-CC4CD81CC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chcs 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400800"/>
            <a:ext cx="2438400" cy="253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1B89-3E62-4CE7-B74A-64EFB01F3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16BB-8F35-437F-A2CA-3D0B51EDA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51C9-F6EC-494A-B4F6-94344AE6F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C8BE-E495-44BE-92F9-BA4505570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771F-7600-43FB-B484-79A4A907A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pic>
        <p:nvPicPr>
          <p:cNvPr id="5" name="Picture 14" descr="Banne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3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D41D-DA2C-4938-AAA1-60A06D8EF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F686-3AF8-4715-99E4-6E8DAF9C8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DB6B-8915-4447-8EA7-4C734F11F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EBAE-8F5C-4FEF-BA3C-1E14ABF85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CD3A-0ECF-4F8E-B709-4AE8148E7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7298-FB8C-4521-A0D1-9E57FF693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56A6-4420-42A5-AA76-D3CBC0F0E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1843-514A-4301-97C8-0E0A8DA35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1C65-FEED-41AD-B4DA-88E2658D3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4798-00B5-45CB-ADE2-F54512916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0F13-024F-44A4-9B7B-78E3CC77F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D0DD-BB01-432E-BF75-96F3BC738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85D5-F656-4748-96D2-C63DFB5B1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E740-73E0-4140-99E4-C7C041259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AB6D-5D2F-473C-A2F7-8895C8D5F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BE4D-D0DC-4A60-800D-30BB5568C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4933-BBE3-4D7E-B0D8-7C5207F29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5225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920E44E-FCE6-4E4E-B082-F66398FAAA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01508B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" name="Picture 7" descr="chcs horizontal logo larg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599" y="6400800"/>
            <a:ext cx="2625983" cy="274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5225"/>
            <a:ext cx="472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80119B-CAB8-40EE-AB17-2682AC53D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716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9A037E-8E6D-4097-BE9B-3114F527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8" name="Picture 6" descr="chcs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152400"/>
            <a:ext cx="1905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cs.org/resource/examining-childrens-behavioral-health-service-utilization-and-expenditures-3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cap="small" dirty="0" smtClean="0">
                <a:solidFill>
                  <a:srgbClr val="000000"/>
                </a:solidFill>
                <a:latin typeface="Calibri" pitchFamily="34" charset="0"/>
              </a:rPr>
              <a:t>Faces of Medicaid Chartbook</a:t>
            </a:r>
          </a:p>
          <a:p>
            <a:pPr algn="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Examining Children’s Behavioral Health Service Utilization and Expenditures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867400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latin typeface="Calibri" pitchFamily="34" charset="0"/>
              </a:rPr>
              <a:t>Made possible through support from the Annie E. Casey Foundation, The Commonwealth Fund, and the Substance Abuse and Mental Health Services Administration.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4008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© Center for Health Care Strategies 2014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Cite: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S. Pires, K. Grimes, T. Gilmer, K. Allen, R. Mahadevan.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Faces of Medicaid: Examining Children’s Behavioral Health Service Utilization and Expenditures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.” Center for Health Care Strategies. December 2013.</a:t>
            </a:r>
          </a:p>
          <a:p>
            <a:endParaRPr lang="en-U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Access the full report: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http://www.chcs.org/resource/examining-childrens-behavioral-health-service-utilization-and-expenditures-3/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9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0189"/>
          <a:stretch>
            <a:fillRect/>
          </a:stretch>
        </p:blipFill>
        <p:spPr>
          <a:xfrm>
            <a:off x="685800" y="964479"/>
            <a:ext cx="7696200" cy="5207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Chart 9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248" y="0"/>
            <a:ext cx="9299448" cy="92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4" descr="Figure 10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5013"/>
          <a:stretch>
            <a:fillRect/>
          </a:stretch>
        </p:blipFill>
        <p:spPr>
          <a:xfrm>
            <a:off x="685800" y="1295400"/>
            <a:ext cx="7543800" cy="4724400"/>
          </a:xfrm>
        </p:spPr>
      </p:pic>
      <p:pic>
        <p:nvPicPr>
          <p:cNvPr id="7" name="Picture 6" descr="Chart 10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23187"/>
            <a:ext cx="9299448" cy="124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Content Placeholder 4" descr="Figure 11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2415"/>
          <a:stretch>
            <a:fillRect/>
          </a:stretch>
        </p:blipFill>
        <p:spPr>
          <a:xfrm>
            <a:off x="533400" y="914400"/>
            <a:ext cx="7871791" cy="5105400"/>
          </a:xfrm>
        </p:spPr>
      </p:pic>
      <p:pic>
        <p:nvPicPr>
          <p:cNvPr id="7" name="Picture 6" descr="Chart 11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248" y="0"/>
            <a:ext cx="9299448" cy="101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Visit CHCS.org to…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0772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Download</a:t>
            </a:r>
            <a:r>
              <a:rPr lang="en-US" sz="2400" dirty="0" smtClean="0">
                <a:solidFill>
                  <a:srgbClr val="000000"/>
                </a:solidFill>
              </a:rPr>
              <a:t> practical resources to improve access, quality, and cost-effectiveness in publicly-financed health care</a:t>
            </a:r>
          </a:p>
          <a:p>
            <a:pPr eaLnBrk="1" hangingPunct="1"/>
            <a:endParaRPr lang="en-US" sz="11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Subscribe</a:t>
            </a:r>
            <a:r>
              <a:rPr lang="en-US" sz="2400" dirty="0" smtClean="0">
                <a:solidFill>
                  <a:srgbClr val="000000"/>
                </a:solidFill>
              </a:rPr>
              <a:t> to CHCS e-mail updates to learn about new programs and resources </a:t>
            </a:r>
          </a:p>
          <a:p>
            <a:pPr eaLnBrk="1" hangingPunct="1"/>
            <a:endParaRPr lang="en-US" sz="11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Learn</a:t>
            </a:r>
            <a:r>
              <a:rPr lang="en-US" sz="2400" dirty="0" smtClean="0">
                <a:solidFill>
                  <a:srgbClr val="000000"/>
                </a:solidFill>
              </a:rPr>
              <a:t> about cutting-edge efforts to improve care for Medicaid’s highest-need, highest-cost beneficiaries</a:t>
            </a:r>
          </a:p>
          <a:p>
            <a:pPr algn="ctr" eaLnBrk="1" hangingPunct="1">
              <a:buFontTx/>
              <a:buNone/>
            </a:pPr>
            <a:endParaRPr lang="en-US" sz="7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3580"/>
                </a:solidFill>
                <a:latin typeface="Calibri" pitchFamily="34" charset="0"/>
                <a:cs typeface="Calibri" pitchFamily="34" charset="0"/>
              </a:rPr>
              <a:t>www.chcs.org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245225"/>
            <a:ext cx="914400" cy="476250"/>
          </a:xfrm>
        </p:spPr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DAB6D-5D2F-473C-A2F7-8895C8D5FC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 descr="Figure 1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218" t="4886" r="3683" b="8963"/>
          <a:stretch>
            <a:fillRect/>
          </a:stretch>
        </p:blipFill>
        <p:spPr>
          <a:xfrm>
            <a:off x="381000" y="1066800"/>
            <a:ext cx="8515371" cy="5188793"/>
          </a:xfrm>
        </p:spPr>
      </p:pic>
      <p:pic>
        <p:nvPicPr>
          <p:cNvPr id="5" name="Picture 4" descr="Chart 1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50"/>
            <a:ext cx="9296400" cy="93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Content Placeholder 4" descr="Figure 2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171" t="4886" r="3808"/>
          <a:stretch>
            <a:fillRect/>
          </a:stretch>
        </p:blipFill>
        <p:spPr>
          <a:xfrm>
            <a:off x="457200" y="940109"/>
            <a:ext cx="8229600" cy="5460691"/>
          </a:xfrm>
        </p:spPr>
      </p:pic>
      <p:sp>
        <p:nvSpPr>
          <p:cNvPr id="8" name="Rectangle 7"/>
          <p:cNvSpPr/>
          <p:nvPr/>
        </p:nvSpPr>
        <p:spPr>
          <a:xfrm>
            <a:off x="533400" y="5638800"/>
            <a:ext cx="2133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art 2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1"/>
            <a:ext cx="929944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11" descr="Figure 3_rev.png"/>
          <p:cNvPicPr>
            <a:picLocks noChangeAspect="1"/>
          </p:cNvPicPr>
          <p:nvPr/>
        </p:nvPicPr>
        <p:blipFill>
          <a:blip r:embed="rId2" cstate="print"/>
          <a:srcRect l="3261" t="3310" r="3261"/>
          <a:stretch>
            <a:fillRect/>
          </a:stretch>
        </p:blipFill>
        <p:spPr>
          <a:xfrm>
            <a:off x="609600" y="1068833"/>
            <a:ext cx="7848600" cy="5331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715000"/>
            <a:ext cx="2133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hart 3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EA162-1BD8-46E6-9FFE-20CA27E238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Content Placeholder 8" descr="Figure 4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240" t="5320" b="7580"/>
          <a:stretch>
            <a:fillRect/>
          </a:stretch>
        </p:blipFill>
        <p:spPr>
          <a:xfrm>
            <a:off x="297352" y="1219200"/>
            <a:ext cx="8618048" cy="4724400"/>
          </a:xfrm>
        </p:spPr>
      </p:pic>
      <p:pic>
        <p:nvPicPr>
          <p:cNvPr id="5" name="Picture 4" descr="Chart 4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299448" cy="101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 descr="Figure 5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989" t="4857" r="1273" b="9835"/>
          <a:stretch>
            <a:fillRect/>
          </a:stretch>
        </p:blipFill>
        <p:spPr>
          <a:xfrm>
            <a:off x="441090" y="1295400"/>
            <a:ext cx="8242654" cy="4572000"/>
          </a:xfrm>
          <a:noFill/>
        </p:spPr>
      </p:pic>
      <p:pic>
        <p:nvPicPr>
          <p:cNvPr id="6" name="Picture 5" descr="Chart 5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299448" cy="116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 descr="Figure 6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339" t="3311" b="8295"/>
          <a:stretch>
            <a:fillRect/>
          </a:stretch>
        </p:blipFill>
        <p:spPr>
          <a:xfrm>
            <a:off x="609600" y="1223733"/>
            <a:ext cx="7924800" cy="4872267"/>
          </a:xfrm>
        </p:spPr>
      </p:pic>
      <p:pic>
        <p:nvPicPr>
          <p:cNvPr id="7" name="Picture 6" descr="Chart 6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4" descr="Figure 7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133" t="3258" r="1868" b="5435"/>
          <a:stretch>
            <a:fillRect/>
          </a:stretch>
        </p:blipFill>
        <p:spPr>
          <a:xfrm>
            <a:off x="413222" y="1066800"/>
            <a:ext cx="8197378" cy="5105400"/>
          </a:xfrm>
        </p:spPr>
      </p:pic>
      <p:pic>
        <p:nvPicPr>
          <p:cNvPr id="7" name="Picture 6" descr="Chart 7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 descr="Figure 8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3346" b="5581"/>
          <a:stretch>
            <a:fillRect/>
          </a:stretch>
        </p:blipFill>
        <p:spPr>
          <a:xfrm>
            <a:off x="838200" y="1168400"/>
            <a:ext cx="7485062" cy="5537200"/>
          </a:xfrm>
        </p:spPr>
      </p:pic>
      <p:pic>
        <p:nvPicPr>
          <p:cNvPr id="7" name="Picture 6" descr="Chart 8.png"/>
          <p:cNvPicPr>
            <a:picLocks noChangeAspect="1"/>
          </p:cNvPicPr>
          <p:nvPr/>
        </p:nvPicPr>
        <p:blipFill>
          <a:blip r:embed="rId3" cstate="print"/>
          <a:srcRect r="819"/>
          <a:stretch>
            <a:fillRect/>
          </a:stretch>
        </p:blipFill>
        <p:spPr>
          <a:xfrm>
            <a:off x="-79248" y="0"/>
            <a:ext cx="9223248" cy="116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m &amp; Blue Template">
  <a:themeElements>
    <a:clrScheme name="Custom Design 15">
      <a:dk1>
        <a:srgbClr val="003580"/>
      </a:dk1>
      <a:lt1>
        <a:srgbClr val="FFF1DD"/>
      </a:lt1>
      <a:dk2>
        <a:srgbClr val="FFFFFF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1">
  <a:themeElements>
    <a:clrScheme name="1_Presentation1 16">
      <a:dk1>
        <a:srgbClr val="003580"/>
      </a:dk1>
      <a:lt1>
        <a:srgbClr val="FFF1DD"/>
      </a:lt1>
      <a:dk2>
        <a:srgbClr val="4C84AD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1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1">
  <a:themeElements>
    <a:clrScheme name="2_Presentation1 16">
      <a:dk1>
        <a:srgbClr val="003580"/>
      </a:dk1>
      <a:lt1>
        <a:srgbClr val="FFF1DD"/>
      </a:lt1>
      <a:dk2>
        <a:srgbClr val="4C84AD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2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6">
    <a:dk1>
      <a:srgbClr val="003580"/>
    </a:dk1>
    <a:lt1>
      <a:srgbClr val="FFF1DD"/>
    </a:lt1>
    <a:dk2>
      <a:srgbClr val="4C84AD"/>
    </a:dk2>
    <a:lt2>
      <a:srgbClr val="FAD18C"/>
    </a:lt2>
    <a:accent1>
      <a:srgbClr val="7498BF"/>
    </a:accent1>
    <a:accent2>
      <a:srgbClr val="A06871"/>
    </a:accent2>
    <a:accent3>
      <a:srgbClr val="FFF7EB"/>
    </a:accent3>
    <a:accent4>
      <a:srgbClr val="002C6C"/>
    </a:accent4>
    <a:accent5>
      <a:srgbClr val="BCCADC"/>
    </a:accent5>
    <a:accent6>
      <a:srgbClr val="915E66"/>
    </a:accent6>
    <a:hlink>
      <a:srgbClr val="48B8D2"/>
    </a:hlink>
    <a:folHlink>
      <a:srgbClr val="E5AE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Cream &amp; Blue Template</Template>
  <TotalTime>3227</TotalTime>
  <Words>155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Cream &amp; Blue Template</vt:lpstr>
      <vt:lpstr>1_Presentation1</vt:lpstr>
      <vt:lpstr>2_Presentation1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Visit CHCS.org 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Innovations: Changing the Way Care is Delivered and Paid For</dc:title>
  <dc:creator>Tricia McGinnis</dc:creator>
  <cp:lastModifiedBy>thendricks</cp:lastModifiedBy>
  <cp:revision>357</cp:revision>
  <dcterms:created xsi:type="dcterms:W3CDTF">2013-01-04T16:14:31Z</dcterms:created>
  <dcterms:modified xsi:type="dcterms:W3CDTF">2014-06-12T15:10:32Z</dcterms:modified>
</cp:coreProperties>
</file>