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59" r:id="rId5"/>
  </p:sldMasterIdLst>
  <p:notesMasterIdLst>
    <p:notesMasterId r:id="rId29"/>
  </p:notesMasterIdLst>
  <p:handoutMasterIdLst>
    <p:handoutMasterId r:id="rId30"/>
  </p:handoutMasterIdLst>
  <p:sldIdLst>
    <p:sldId id="332" r:id="rId6"/>
    <p:sldId id="326" r:id="rId7"/>
    <p:sldId id="346" r:id="rId8"/>
    <p:sldId id="342" r:id="rId9"/>
    <p:sldId id="349" r:id="rId10"/>
    <p:sldId id="325" r:id="rId11"/>
    <p:sldId id="351" r:id="rId12"/>
    <p:sldId id="352" r:id="rId13"/>
    <p:sldId id="256" r:id="rId14"/>
    <p:sldId id="288" r:id="rId15"/>
    <p:sldId id="289" r:id="rId16"/>
    <p:sldId id="283" r:id="rId17"/>
    <p:sldId id="271" r:id="rId18"/>
    <p:sldId id="281" r:id="rId19"/>
    <p:sldId id="353" r:id="rId20"/>
    <p:sldId id="290" r:id="rId21"/>
    <p:sldId id="285" r:id="rId22"/>
    <p:sldId id="294" r:id="rId23"/>
    <p:sldId id="292" r:id="rId24"/>
    <p:sldId id="293" r:id="rId25"/>
    <p:sldId id="347" r:id="rId26"/>
    <p:sldId id="284" r:id="rId27"/>
    <p:sldId id="322" r:id="rId28"/>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Segoe UI" panose="020B0502040204020203" pitchFamily="34" charset="0"/>
      <p:regular r:id="rId35"/>
      <p:bold r:id="rId36"/>
      <p:italic r:id="rId37"/>
      <p:boldItalic r:id="rId38"/>
    </p:embeddedFont>
    <p:embeddedFont>
      <p:font typeface="Segoe UI Light" panose="020B0502040204020203" pitchFamily="34" charset="0"/>
      <p:regular r:id="rId39"/>
      <p:italic r:id="rId40"/>
    </p:embeddedFont>
    <p:embeddedFont>
      <p:font typeface="Source Sans Pro" panose="020B0503030403020204" pitchFamily="3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6C2650-22B4-7DD7-043A-5BE27B6C3A45}" name="Shannon Mead" initials="SM" userId="S::smead@chcs.org::f3be98db-7260-4902-acab-f37a18544afc" providerId="AD"/>
  <p188:author id="{2F110D86-EB59-BE19-04A3-FEE830601FAB}" name="Tyler Shives" initials="TS" userId="S::tshives@chcs.org::ac27fcf1-4259-4b5d-ba5e-6a55a76e73f6" providerId="AD"/>
  <p188:author id="{9E5AA593-BCA9-12BA-A4A1-3FAEB25806B1}" name="Meryl Schulman" initials="MS" userId="S::mSchulman@chcs.org::bbca36af-b3ca-44c8-9d48-1b4433403d22" providerId="AD"/>
  <p188:author id="{BF5033E7-877B-36FF-089E-871872CF0B91}" name="Lorie Martin" initials="LM" userId="S::lmartin@chcs.org::82a7b643-f884-48fa-a70f-64b99bcd168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hael Canonico" initials="MC" lastIdx="4" clrIdx="0">
    <p:extLst>
      <p:ext uri="{19B8F6BF-5375-455C-9EA6-DF929625EA0E}">
        <p15:presenceInfo xmlns:p15="http://schemas.microsoft.com/office/powerpoint/2012/main" userId="S::mcanonico@chcs.org::80b54a29-0422-4a60-9b6f-7db31dcf4274" providerId="AD"/>
      </p:ext>
    </p:extLst>
  </p:cmAuthor>
  <p:cmAuthor id="2" name="Lorie Martin" initials="LM" lastIdx="11" clrIdx="1">
    <p:extLst>
      <p:ext uri="{19B8F6BF-5375-455C-9EA6-DF929625EA0E}">
        <p15:presenceInfo xmlns:p15="http://schemas.microsoft.com/office/powerpoint/2012/main" userId="S::lmartin@chcs.org::82a7b643-f884-48fa-a70f-64b99bcd168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4726"/>
    <a:srgbClr val="A2C4C9"/>
    <a:srgbClr val="028478"/>
    <a:srgbClr val="FFD966"/>
    <a:srgbClr val="B6D7A8"/>
    <a:srgbClr val="03CBB9"/>
    <a:srgbClr val="0067B4"/>
    <a:srgbClr val="FFFFFF"/>
    <a:srgbClr val="E7F7FD"/>
    <a:srgbClr val="0150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ED95A9-91F0-486E-96AE-80CF7C3F5F1A}" v="1" dt="2023-09-26T20:04:01.6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76" autoAdjust="0"/>
    <p:restoredTop sz="64891" autoAdjust="0"/>
  </p:normalViewPr>
  <p:slideViewPr>
    <p:cSldViewPr snapToGrid="0">
      <p:cViewPr varScale="1">
        <p:scale>
          <a:sx n="72" d="100"/>
          <a:sy n="72" d="100"/>
        </p:scale>
        <p:origin x="2304" y="54"/>
      </p:cViewPr>
      <p:guideLst/>
    </p:cSldViewPr>
  </p:slideViewPr>
  <p:notesTextViewPr>
    <p:cViewPr>
      <p:scale>
        <a:sx n="125" d="100"/>
        <a:sy n="125" d="100"/>
      </p:scale>
      <p:origin x="0" y="0"/>
    </p:cViewPr>
  </p:notesTextViewPr>
  <p:notesViewPr>
    <p:cSldViewPr snapToGrid="0">
      <p:cViewPr varScale="1">
        <p:scale>
          <a:sx n="81" d="100"/>
          <a:sy n="81" d="100"/>
        </p:scale>
        <p:origin x="389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9.fntdata"/><Relationship Id="rId21" Type="http://schemas.openxmlformats.org/officeDocument/2006/relationships/slide" Target="slides/slide16.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notesMaster" Target="notesMasters/notesMaster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heme" Target="theme/theme1.xml"/><Relationship Id="rId8" Type="http://schemas.openxmlformats.org/officeDocument/2006/relationships/slide" Target="slides/slide3.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7A4B9C-3921-4B3F-8C7A-CF8FD9118433}" type="doc">
      <dgm:prSet loTypeId="urn:microsoft.com/office/officeart/2009/3/layout/IncreasingArrowsProcess" loCatId="process" qsTypeId="urn:microsoft.com/office/officeart/2005/8/quickstyle/simple2" qsCatId="simple" csTypeId="urn:microsoft.com/office/officeart/2005/8/colors/accent6_3" csCatId="accent6" phldr="1"/>
      <dgm:spPr/>
      <dgm:t>
        <a:bodyPr/>
        <a:lstStyle/>
        <a:p>
          <a:endParaRPr lang="en-US"/>
        </a:p>
      </dgm:t>
    </dgm:pt>
    <dgm:pt modelId="{5C3BF511-F9E0-46F1-B4C4-56FB563BEBF4}">
      <dgm:prSet phldrT="[Text]"/>
      <dgm:spPr>
        <a:solidFill>
          <a:schemeClr val="accent2">
            <a:lumMod val="60000"/>
            <a:lumOff val="40000"/>
          </a:schemeClr>
        </a:solidFill>
      </dgm:spPr>
      <dgm:t>
        <a:bodyPr/>
        <a:lstStyle/>
        <a:p>
          <a:r>
            <a:rPr lang="en-US" dirty="0">
              <a:solidFill>
                <a:schemeClr val="tx1">
                  <a:lumMod val="85000"/>
                  <a:lumOff val="15000"/>
                </a:schemeClr>
              </a:solidFill>
            </a:rPr>
            <a:t>Annual Refresher</a:t>
          </a:r>
        </a:p>
      </dgm:t>
    </dgm:pt>
    <dgm:pt modelId="{7817A892-3F0A-489C-9B03-0001FFD7CDC1}" type="parTrans" cxnId="{BB3DFEBC-291E-4DD6-87A0-54CE7D6136C3}">
      <dgm:prSet/>
      <dgm:spPr/>
      <dgm:t>
        <a:bodyPr/>
        <a:lstStyle/>
        <a:p>
          <a:endParaRPr lang="en-US"/>
        </a:p>
      </dgm:t>
    </dgm:pt>
    <dgm:pt modelId="{2A5475D6-0D4C-47ED-A95D-5E0EDA045F4C}" type="sibTrans" cxnId="{BB3DFEBC-291E-4DD6-87A0-54CE7D6136C3}">
      <dgm:prSet/>
      <dgm:spPr/>
      <dgm:t>
        <a:bodyPr/>
        <a:lstStyle/>
        <a:p>
          <a:endParaRPr lang="en-US"/>
        </a:p>
      </dgm:t>
    </dgm:pt>
    <dgm:pt modelId="{8DD7300C-6981-4388-9157-13B16B1378B2}">
      <dgm:prSet phldrT="[Text]" custT="1"/>
      <dgm:spPr>
        <a:ln>
          <a:solidFill>
            <a:srgbClr val="F5F5F5"/>
          </a:solidFill>
        </a:ln>
      </dgm:spPr>
      <dgm:t>
        <a:bodyPr/>
        <a:lstStyle/>
        <a:p>
          <a:pPr algn="ctr"/>
          <a:endParaRPr lang="en-US" sz="1400" dirty="0">
            <a:solidFill>
              <a:schemeClr val="accent2">
                <a:lumMod val="50000"/>
              </a:schemeClr>
            </a:solidFill>
          </a:endParaRPr>
        </a:p>
        <a:p>
          <a:pPr algn="ctr"/>
          <a:endParaRPr lang="en-US" sz="1400" dirty="0">
            <a:solidFill>
              <a:schemeClr val="accent2">
                <a:lumMod val="50000"/>
              </a:schemeClr>
            </a:solidFill>
          </a:endParaRPr>
        </a:p>
        <a:p>
          <a:pPr algn="ctr"/>
          <a:r>
            <a:rPr lang="en-US" sz="1400" dirty="0">
              <a:solidFill>
                <a:schemeClr val="accent2">
                  <a:lumMod val="50000"/>
                </a:schemeClr>
              </a:solidFill>
            </a:rPr>
            <a:t>Trauma-Informed Care</a:t>
          </a:r>
        </a:p>
        <a:p>
          <a:pPr algn="ctr"/>
          <a:r>
            <a:rPr lang="en-US" sz="1400" dirty="0">
              <a:solidFill>
                <a:schemeClr val="accent2">
                  <a:lumMod val="50000"/>
                </a:schemeClr>
              </a:solidFill>
            </a:rPr>
            <a:t>Harm-Reduction</a:t>
          </a:r>
        </a:p>
        <a:p>
          <a:pPr algn="ctr"/>
          <a:r>
            <a:rPr lang="en-US" sz="1400" dirty="0">
              <a:solidFill>
                <a:schemeClr val="accent2">
                  <a:lumMod val="50000"/>
                </a:schemeClr>
              </a:solidFill>
            </a:rPr>
            <a:t>Compassion Fatigue</a:t>
          </a:r>
        </a:p>
      </dgm:t>
    </dgm:pt>
    <dgm:pt modelId="{3B4892BF-ECA2-4E87-A1EF-07DD737B03F2}" type="parTrans" cxnId="{59D4C6F9-C3EB-470A-BBEB-BCBFC43EC958}">
      <dgm:prSet/>
      <dgm:spPr/>
      <dgm:t>
        <a:bodyPr/>
        <a:lstStyle/>
        <a:p>
          <a:endParaRPr lang="en-US"/>
        </a:p>
      </dgm:t>
    </dgm:pt>
    <dgm:pt modelId="{57DE0474-4204-40A1-A695-9CEC1C240B49}" type="sibTrans" cxnId="{59D4C6F9-C3EB-470A-BBEB-BCBFC43EC958}">
      <dgm:prSet/>
      <dgm:spPr/>
      <dgm:t>
        <a:bodyPr/>
        <a:lstStyle/>
        <a:p>
          <a:endParaRPr lang="en-US"/>
        </a:p>
      </dgm:t>
    </dgm:pt>
    <dgm:pt modelId="{1C5E427A-88C3-43E8-9DD7-BD56733A5DA7}">
      <dgm:prSet phldrT="[Text]"/>
      <dgm:spPr>
        <a:solidFill>
          <a:schemeClr val="accent2">
            <a:lumMod val="40000"/>
            <a:lumOff val="60000"/>
          </a:schemeClr>
        </a:solidFill>
      </dgm:spPr>
      <dgm:t>
        <a:bodyPr/>
        <a:lstStyle/>
        <a:p>
          <a:r>
            <a:rPr lang="en-US" dirty="0">
              <a:solidFill>
                <a:schemeClr val="tx1">
                  <a:lumMod val="85000"/>
                  <a:lumOff val="15000"/>
                </a:schemeClr>
              </a:solidFill>
            </a:rPr>
            <a:t>Supplemental Courses</a:t>
          </a:r>
        </a:p>
      </dgm:t>
    </dgm:pt>
    <dgm:pt modelId="{D5E6085C-EAB4-4EED-99D1-9582DF8391AC}" type="parTrans" cxnId="{633B6FA4-BAA3-43FA-ACDF-2DD64A8C38AC}">
      <dgm:prSet/>
      <dgm:spPr/>
      <dgm:t>
        <a:bodyPr/>
        <a:lstStyle/>
        <a:p>
          <a:endParaRPr lang="en-US"/>
        </a:p>
      </dgm:t>
    </dgm:pt>
    <dgm:pt modelId="{57CD9B23-A374-44F7-BBA4-F34B5B1EB087}" type="sibTrans" cxnId="{633B6FA4-BAA3-43FA-ACDF-2DD64A8C38AC}">
      <dgm:prSet/>
      <dgm:spPr/>
      <dgm:t>
        <a:bodyPr/>
        <a:lstStyle/>
        <a:p>
          <a:endParaRPr lang="en-US"/>
        </a:p>
      </dgm:t>
    </dgm:pt>
    <dgm:pt modelId="{022CF372-7E7A-4AA2-B3EF-91CF3012530F}">
      <dgm:prSet phldrT="[Text]" custT="1"/>
      <dgm:spPr>
        <a:ln>
          <a:solidFill>
            <a:srgbClr val="F5F5F5"/>
          </a:solidFill>
        </a:ln>
      </dgm:spPr>
      <dgm:t>
        <a:bodyPr/>
        <a:lstStyle/>
        <a:p>
          <a:pPr algn="ctr">
            <a:lnSpc>
              <a:spcPct val="90000"/>
            </a:lnSpc>
          </a:pPr>
          <a:endParaRPr lang="en-US" sz="800" dirty="0">
            <a:solidFill>
              <a:schemeClr val="accent2">
                <a:lumMod val="50000"/>
              </a:schemeClr>
            </a:solidFill>
          </a:endParaRPr>
        </a:p>
        <a:p>
          <a:pPr algn="ctr">
            <a:lnSpc>
              <a:spcPct val="90000"/>
            </a:lnSpc>
          </a:pPr>
          <a:r>
            <a:rPr lang="en-US" sz="1200" i="1" dirty="0">
              <a:solidFill>
                <a:schemeClr val="accent2">
                  <a:lumMod val="50000"/>
                </a:schemeClr>
              </a:solidFill>
            </a:rPr>
            <a:t>(Pending access to funds or fee-waiver)</a:t>
          </a:r>
        </a:p>
        <a:p>
          <a:pPr algn="ctr">
            <a:lnSpc>
              <a:spcPct val="90000"/>
            </a:lnSpc>
          </a:pPr>
          <a:endParaRPr lang="en-US" sz="1400" dirty="0">
            <a:solidFill>
              <a:schemeClr val="accent2">
                <a:lumMod val="50000"/>
              </a:schemeClr>
            </a:solidFill>
          </a:endParaRPr>
        </a:p>
        <a:p>
          <a:pPr algn="ctr">
            <a:lnSpc>
              <a:spcPct val="90000"/>
            </a:lnSpc>
          </a:pPr>
          <a:r>
            <a:rPr lang="en-US" sz="1400" dirty="0">
              <a:solidFill>
                <a:schemeClr val="accent2">
                  <a:lumMod val="50000"/>
                </a:schemeClr>
              </a:solidFill>
            </a:rPr>
            <a:t>Safe and Respectful Engagement with Program Participants (</a:t>
          </a:r>
          <a:r>
            <a:rPr lang="en-US" sz="1400" dirty="0" err="1">
              <a:solidFill>
                <a:schemeClr val="accent2">
                  <a:lumMod val="50000"/>
                </a:schemeClr>
              </a:solidFill>
            </a:rPr>
            <a:t>OrgCode</a:t>
          </a:r>
          <a:r>
            <a:rPr lang="en-US" sz="1400" dirty="0">
              <a:solidFill>
                <a:schemeClr val="accent2">
                  <a:lumMod val="50000"/>
                </a:schemeClr>
              </a:solidFill>
            </a:rPr>
            <a:t>)</a:t>
          </a:r>
        </a:p>
        <a:p>
          <a:pPr algn="ctr">
            <a:lnSpc>
              <a:spcPct val="90000"/>
            </a:lnSpc>
          </a:pPr>
          <a:endParaRPr lang="en-US" sz="800" dirty="0">
            <a:solidFill>
              <a:schemeClr val="accent2">
                <a:lumMod val="50000"/>
              </a:schemeClr>
            </a:solidFill>
          </a:endParaRPr>
        </a:p>
        <a:p>
          <a:pPr algn="ctr">
            <a:lnSpc>
              <a:spcPct val="90000"/>
            </a:lnSpc>
          </a:pPr>
          <a:r>
            <a:rPr lang="en-US" sz="1400" dirty="0">
              <a:solidFill>
                <a:schemeClr val="accent2">
                  <a:lumMod val="50000"/>
                </a:schemeClr>
              </a:solidFill>
            </a:rPr>
            <a:t>Understanding Unsheltered Homelessness (</a:t>
          </a:r>
          <a:r>
            <a:rPr lang="en-US" sz="1400" dirty="0" err="1">
              <a:solidFill>
                <a:schemeClr val="accent2">
                  <a:lumMod val="50000"/>
                </a:schemeClr>
              </a:solidFill>
            </a:rPr>
            <a:t>OrgCode</a:t>
          </a:r>
          <a:r>
            <a:rPr lang="en-US" sz="1400" dirty="0">
              <a:solidFill>
                <a:schemeClr val="accent2">
                  <a:lumMod val="50000"/>
                </a:schemeClr>
              </a:solidFill>
            </a:rPr>
            <a:t>)</a:t>
          </a:r>
        </a:p>
      </dgm:t>
    </dgm:pt>
    <dgm:pt modelId="{BD21131D-ECDE-405F-A195-DC479F938C45}" type="parTrans" cxnId="{F7A56176-0763-4120-A05D-088E6858C536}">
      <dgm:prSet/>
      <dgm:spPr/>
      <dgm:t>
        <a:bodyPr/>
        <a:lstStyle/>
        <a:p>
          <a:endParaRPr lang="en-US"/>
        </a:p>
      </dgm:t>
    </dgm:pt>
    <dgm:pt modelId="{FD4336B0-CAF4-44F4-BE25-8ED55C0657F8}" type="sibTrans" cxnId="{F7A56176-0763-4120-A05D-088E6858C536}">
      <dgm:prSet/>
      <dgm:spPr/>
      <dgm:t>
        <a:bodyPr/>
        <a:lstStyle/>
        <a:p>
          <a:endParaRPr lang="en-US"/>
        </a:p>
      </dgm:t>
    </dgm:pt>
    <dgm:pt modelId="{B57D7052-7709-4EF7-85BC-84A6D8AE1C75}">
      <dgm:prSet phldrT="[Text]"/>
      <dgm:spPr>
        <a:solidFill>
          <a:schemeClr val="accent2">
            <a:lumMod val="75000"/>
          </a:schemeClr>
        </a:solidFill>
      </dgm:spPr>
      <dgm:t>
        <a:bodyPr/>
        <a:lstStyle/>
        <a:p>
          <a:r>
            <a:rPr lang="en-US" dirty="0"/>
            <a:t>Orientation</a:t>
          </a:r>
        </a:p>
      </dgm:t>
    </dgm:pt>
    <dgm:pt modelId="{32AA2B83-1238-432B-AB66-4D0C313AD2B9}" type="parTrans" cxnId="{1C0B0155-9EC9-4242-A87D-B7F0AFF276FA}">
      <dgm:prSet/>
      <dgm:spPr/>
      <dgm:t>
        <a:bodyPr/>
        <a:lstStyle/>
        <a:p>
          <a:endParaRPr lang="en-US"/>
        </a:p>
      </dgm:t>
    </dgm:pt>
    <dgm:pt modelId="{8C21A8DE-0E4A-48B1-A77B-92D2A31AFC94}" type="sibTrans" cxnId="{1C0B0155-9EC9-4242-A87D-B7F0AFF276FA}">
      <dgm:prSet/>
      <dgm:spPr/>
      <dgm:t>
        <a:bodyPr/>
        <a:lstStyle/>
        <a:p>
          <a:endParaRPr lang="en-US"/>
        </a:p>
      </dgm:t>
    </dgm:pt>
    <dgm:pt modelId="{04ADE393-4054-4F5C-8EEF-9E9D90A239B7}">
      <dgm:prSet phldrT="[Text]" custT="1"/>
      <dgm:spPr>
        <a:ln>
          <a:solidFill>
            <a:srgbClr val="F5F5F5"/>
          </a:solidFill>
        </a:ln>
      </dgm:spPr>
      <dgm:t>
        <a:bodyPr/>
        <a:lstStyle/>
        <a:p>
          <a:pPr algn="ctr">
            <a:buFont typeface="+mj-lt"/>
            <a:buNone/>
          </a:pPr>
          <a:endParaRPr lang="en-US" sz="800" dirty="0">
            <a:solidFill>
              <a:schemeClr val="accent2">
                <a:lumMod val="50000"/>
              </a:schemeClr>
            </a:solidFill>
          </a:endParaRPr>
        </a:p>
        <a:p>
          <a:pPr algn="ctr">
            <a:buFont typeface="+mj-lt"/>
            <a:buNone/>
          </a:pPr>
          <a:r>
            <a:rPr lang="en-US" sz="1400" dirty="0">
              <a:solidFill>
                <a:schemeClr val="accent2">
                  <a:lumMod val="50000"/>
                </a:schemeClr>
              </a:solidFill>
            </a:rPr>
            <a:t>Housing First Principles</a:t>
          </a:r>
        </a:p>
      </dgm:t>
    </dgm:pt>
    <dgm:pt modelId="{B81C2193-C420-4BD2-B414-1091B3E33948}" type="parTrans" cxnId="{5EAF31F9-5109-4CFD-94A8-D1D9544C9E95}">
      <dgm:prSet/>
      <dgm:spPr/>
      <dgm:t>
        <a:bodyPr/>
        <a:lstStyle/>
        <a:p>
          <a:endParaRPr lang="en-US"/>
        </a:p>
      </dgm:t>
    </dgm:pt>
    <dgm:pt modelId="{E61AE567-02B9-431B-A75A-7D3E58C8EC61}" type="sibTrans" cxnId="{5EAF31F9-5109-4CFD-94A8-D1D9544C9E95}">
      <dgm:prSet/>
      <dgm:spPr/>
      <dgm:t>
        <a:bodyPr/>
        <a:lstStyle/>
        <a:p>
          <a:endParaRPr lang="en-US"/>
        </a:p>
      </dgm:t>
    </dgm:pt>
    <dgm:pt modelId="{7989F1DE-71F3-49E6-874C-A2ED5A46D2A6}">
      <dgm:prSet custT="1"/>
      <dgm:spPr>
        <a:ln>
          <a:solidFill>
            <a:srgbClr val="F5F5F5"/>
          </a:solidFill>
        </a:ln>
      </dgm:spPr>
      <dgm:t>
        <a:bodyPr/>
        <a:lstStyle/>
        <a:p>
          <a:pPr algn="ctr">
            <a:buFont typeface="+mj-lt"/>
            <a:buNone/>
          </a:pPr>
          <a:r>
            <a:rPr lang="en-US" sz="1400" dirty="0">
              <a:solidFill>
                <a:schemeClr val="accent2">
                  <a:lumMod val="50000"/>
                </a:schemeClr>
              </a:solidFill>
            </a:rPr>
            <a:t>Trauma-Informed Care</a:t>
          </a:r>
        </a:p>
      </dgm:t>
    </dgm:pt>
    <dgm:pt modelId="{F27EEA63-14CF-4EA8-97DB-6D4E0DCD95DA}" type="parTrans" cxnId="{BBDE5461-CDCA-4D54-A1DC-8A6D8098773A}">
      <dgm:prSet/>
      <dgm:spPr/>
      <dgm:t>
        <a:bodyPr/>
        <a:lstStyle/>
        <a:p>
          <a:endParaRPr lang="en-US"/>
        </a:p>
      </dgm:t>
    </dgm:pt>
    <dgm:pt modelId="{C249B284-EA8F-4DD5-81B2-247EAF337856}" type="sibTrans" cxnId="{BBDE5461-CDCA-4D54-A1DC-8A6D8098773A}">
      <dgm:prSet/>
      <dgm:spPr/>
      <dgm:t>
        <a:bodyPr/>
        <a:lstStyle/>
        <a:p>
          <a:endParaRPr lang="en-US"/>
        </a:p>
      </dgm:t>
    </dgm:pt>
    <dgm:pt modelId="{2889D8B7-7F8D-4B06-BCFE-0F53EE1778DC}">
      <dgm:prSet custT="1"/>
      <dgm:spPr>
        <a:ln>
          <a:solidFill>
            <a:srgbClr val="F5F5F5"/>
          </a:solidFill>
        </a:ln>
      </dgm:spPr>
      <dgm:t>
        <a:bodyPr/>
        <a:lstStyle/>
        <a:p>
          <a:pPr algn="ctr">
            <a:buFont typeface="+mj-lt"/>
            <a:buNone/>
          </a:pPr>
          <a:r>
            <a:rPr lang="en-US" sz="1400" dirty="0">
              <a:solidFill>
                <a:schemeClr val="accent2">
                  <a:lumMod val="50000"/>
                </a:schemeClr>
              </a:solidFill>
            </a:rPr>
            <a:t>Harm-Reduction</a:t>
          </a:r>
        </a:p>
      </dgm:t>
    </dgm:pt>
    <dgm:pt modelId="{34758AEB-0D7E-4806-A13D-2E6674836B83}" type="parTrans" cxnId="{F47ED17C-7684-45AA-8FC4-4C2174696AAA}">
      <dgm:prSet/>
      <dgm:spPr/>
      <dgm:t>
        <a:bodyPr/>
        <a:lstStyle/>
        <a:p>
          <a:endParaRPr lang="en-US"/>
        </a:p>
      </dgm:t>
    </dgm:pt>
    <dgm:pt modelId="{1EB51D2C-AA45-45FC-8EE9-78A96490231E}" type="sibTrans" cxnId="{F47ED17C-7684-45AA-8FC4-4C2174696AAA}">
      <dgm:prSet/>
      <dgm:spPr/>
      <dgm:t>
        <a:bodyPr/>
        <a:lstStyle/>
        <a:p>
          <a:endParaRPr lang="en-US"/>
        </a:p>
      </dgm:t>
    </dgm:pt>
    <dgm:pt modelId="{B7D0FDFF-CAE5-46E3-A9D7-5B2AFB82F6A7}">
      <dgm:prSet custT="1"/>
      <dgm:spPr>
        <a:ln>
          <a:solidFill>
            <a:srgbClr val="F5F5F5"/>
          </a:solidFill>
        </a:ln>
      </dgm:spPr>
      <dgm:t>
        <a:bodyPr/>
        <a:lstStyle/>
        <a:p>
          <a:pPr algn="ctr">
            <a:buFont typeface="+mj-lt"/>
            <a:buNone/>
          </a:pPr>
          <a:r>
            <a:rPr lang="en-US" sz="1400" dirty="0">
              <a:solidFill>
                <a:schemeClr val="accent2">
                  <a:lumMod val="50000"/>
                </a:schemeClr>
              </a:solidFill>
            </a:rPr>
            <a:t>Cultural Humility</a:t>
          </a:r>
        </a:p>
      </dgm:t>
    </dgm:pt>
    <dgm:pt modelId="{4112C03E-6E0D-497A-85AD-886AFFAD9E2D}" type="parTrans" cxnId="{2E753BC3-B4C3-4A68-94D3-E29B218DBFFD}">
      <dgm:prSet/>
      <dgm:spPr/>
      <dgm:t>
        <a:bodyPr/>
        <a:lstStyle/>
        <a:p>
          <a:endParaRPr lang="en-US"/>
        </a:p>
      </dgm:t>
    </dgm:pt>
    <dgm:pt modelId="{1DE0DB28-1DC0-4263-A708-53E471F8C694}" type="sibTrans" cxnId="{2E753BC3-B4C3-4A68-94D3-E29B218DBFFD}">
      <dgm:prSet/>
      <dgm:spPr/>
      <dgm:t>
        <a:bodyPr/>
        <a:lstStyle/>
        <a:p>
          <a:endParaRPr lang="en-US"/>
        </a:p>
      </dgm:t>
    </dgm:pt>
    <dgm:pt modelId="{47E4A943-D586-41F4-A3C2-20448D2F4972}">
      <dgm:prSet custT="1"/>
      <dgm:spPr>
        <a:ln>
          <a:solidFill>
            <a:srgbClr val="F5F5F5"/>
          </a:solidFill>
        </a:ln>
      </dgm:spPr>
      <dgm:t>
        <a:bodyPr/>
        <a:lstStyle/>
        <a:p>
          <a:pPr algn="ctr">
            <a:buFont typeface="+mj-lt"/>
            <a:buNone/>
          </a:pPr>
          <a:r>
            <a:rPr lang="en-US" sz="1400" dirty="0">
              <a:solidFill>
                <a:schemeClr val="accent2">
                  <a:lumMod val="50000"/>
                </a:schemeClr>
              </a:solidFill>
            </a:rPr>
            <a:t>Yokuts Territory History</a:t>
          </a:r>
        </a:p>
      </dgm:t>
    </dgm:pt>
    <dgm:pt modelId="{EB5E8742-3F9E-4059-81E3-3132674B2221}" type="parTrans" cxnId="{37208F14-8FD5-42E6-8F56-11EA3585B431}">
      <dgm:prSet/>
      <dgm:spPr/>
      <dgm:t>
        <a:bodyPr/>
        <a:lstStyle/>
        <a:p>
          <a:endParaRPr lang="en-US"/>
        </a:p>
      </dgm:t>
    </dgm:pt>
    <dgm:pt modelId="{76383FC0-0B3A-4CFA-A98A-D5E584AFD2FE}" type="sibTrans" cxnId="{37208F14-8FD5-42E6-8F56-11EA3585B431}">
      <dgm:prSet/>
      <dgm:spPr/>
      <dgm:t>
        <a:bodyPr/>
        <a:lstStyle/>
        <a:p>
          <a:endParaRPr lang="en-US"/>
        </a:p>
      </dgm:t>
    </dgm:pt>
    <dgm:pt modelId="{0EE86091-C05F-4F20-921E-73E7A87B843C}">
      <dgm:prSet custT="1"/>
      <dgm:spPr>
        <a:ln>
          <a:solidFill>
            <a:srgbClr val="F5F5F5"/>
          </a:solidFill>
        </a:ln>
      </dgm:spPr>
      <dgm:t>
        <a:bodyPr/>
        <a:lstStyle/>
        <a:p>
          <a:pPr algn="ctr">
            <a:buFont typeface="+mj-lt"/>
            <a:buNone/>
          </a:pPr>
          <a:r>
            <a:rPr lang="en-US" sz="1400" dirty="0">
              <a:solidFill>
                <a:schemeClr val="accent2">
                  <a:lumMod val="50000"/>
                </a:schemeClr>
              </a:solidFill>
            </a:rPr>
            <a:t>Compassion Fatigue</a:t>
          </a:r>
        </a:p>
      </dgm:t>
    </dgm:pt>
    <dgm:pt modelId="{83736CEF-413F-4289-AE49-6D6E87CB8182}" type="parTrans" cxnId="{486678DC-AE88-49C5-9A6F-40DE6D469966}">
      <dgm:prSet/>
      <dgm:spPr/>
      <dgm:t>
        <a:bodyPr/>
        <a:lstStyle/>
        <a:p>
          <a:endParaRPr lang="en-US"/>
        </a:p>
      </dgm:t>
    </dgm:pt>
    <dgm:pt modelId="{53371D6E-30AA-4B14-9501-7D04BE82E69D}" type="sibTrans" cxnId="{486678DC-AE88-49C5-9A6F-40DE6D469966}">
      <dgm:prSet/>
      <dgm:spPr/>
      <dgm:t>
        <a:bodyPr/>
        <a:lstStyle/>
        <a:p>
          <a:endParaRPr lang="en-US"/>
        </a:p>
      </dgm:t>
    </dgm:pt>
    <dgm:pt modelId="{164B4297-E95F-44EA-A36C-1C91E7CBBFE6}">
      <dgm:prSet/>
      <dgm:spPr>
        <a:ln>
          <a:solidFill>
            <a:srgbClr val="F5F5F5"/>
          </a:solidFill>
        </a:ln>
      </dgm:spPr>
      <dgm:t>
        <a:bodyPr/>
        <a:lstStyle/>
        <a:p>
          <a:pPr algn="l"/>
          <a:endParaRPr lang="en-US" sz="1500" dirty="0">
            <a:solidFill>
              <a:schemeClr val="accent2">
                <a:lumMod val="50000"/>
              </a:schemeClr>
            </a:solidFill>
          </a:endParaRPr>
        </a:p>
      </dgm:t>
    </dgm:pt>
    <dgm:pt modelId="{5FF237E3-C5AC-4EF1-9EBE-0070066BA298}" type="parTrans" cxnId="{503CDC7D-B298-4FB1-8BF6-A6DB1EB41956}">
      <dgm:prSet/>
      <dgm:spPr/>
      <dgm:t>
        <a:bodyPr/>
        <a:lstStyle/>
        <a:p>
          <a:endParaRPr lang="en-US"/>
        </a:p>
      </dgm:t>
    </dgm:pt>
    <dgm:pt modelId="{8F29E23C-4373-4BBC-9952-516966E89F35}" type="sibTrans" cxnId="{503CDC7D-B298-4FB1-8BF6-A6DB1EB41956}">
      <dgm:prSet/>
      <dgm:spPr/>
      <dgm:t>
        <a:bodyPr/>
        <a:lstStyle/>
        <a:p>
          <a:endParaRPr lang="en-US"/>
        </a:p>
      </dgm:t>
    </dgm:pt>
    <dgm:pt modelId="{075CE92F-1E39-0242-9ED9-777923EB6757}">
      <dgm:prSet custT="1"/>
      <dgm:spPr>
        <a:ln>
          <a:solidFill>
            <a:srgbClr val="F5F5F5"/>
          </a:solidFill>
        </a:ln>
      </dgm:spPr>
      <dgm:t>
        <a:bodyPr/>
        <a:lstStyle/>
        <a:p>
          <a:pPr algn="ctr">
            <a:buFont typeface="+mj-lt"/>
            <a:buNone/>
          </a:pPr>
          <a:r>
            <a:rPr lang="en-US" sz="1400" dirty="0">
              <a:solidFill>
                <a:schemeClr val="accent2">
                  <a:lumMod val="50000"/>
                </a:schemeClr>
              </a:solidFill>
            </a:rPr>
            <a:t>LGBTQIA+</a:t>
          </a:r>
        </a:p>
      </dgm:t>
    </dgm:pt>
    <dgm:pt modelId="{35BA6667-7500-164A-A25B-76AA44C6333D}" type="parTrans" cxnId="{BAA69CCC-DF38-0741-B13B-735112AA40F1}">
      <dgm:prSet/>
      <dgm:spPr/>
      <dgm:t>
        <a:bodyPr/>
        <a:lstStyle/>
        <a:p>
          <a:endParaRPr lang="en-US"/>
        </a:p>
      </dgm:t>
    </dgm:pt>
    <dgm:pt modelId="{9CA5820B-DD5C-174E-89A9-00C89CAA1270}" type="sibTrans" cxnId="{BAA69CCC-DF38-0741-B13B-735112AA40F1}">
      <dgm:prSet/>
      <dgm:spPr/>
      <dgm:t>
        <a:bodyPr/>
        <a:lstStyle/>
        <a:p>
          <a:endParaRPr lang="en-US"/>
        </a:p>
      </dgm:t>
    </dgm:pt>
    <dgm:pt modelId="{0B13E68D-09A7-4A61-8E93-0C8DA11A2A38}" type="pres">
      <dgm:prSet presAssocID="{E67A4B9C-3921-4B3F-8C7A-CF8FD9118433}" presName="Name0" presStyleCnt="0">
        <dgm:presLayoutVars>
          <dgm:chMax val="5"/>
          <dgm:chPref val="5"/>
          <dgm:dir/>
          <dgm:animLvl val="lvl"/>
        </dgm:presLayoutVars>
      </dgm:prSet>
      <dgm:spPr/>
    </dgm:pt>
    <dgm:pt modelId="{93CA3B86-DD10-4D71-807F-F64AE193AE39}" type="pres">
      <dgm:prSet presAssocID="{B57D7052-7709-4EF7-85BC-84A6D8AE1C75}" presName="parentText1" presStyleLbl="node1" presStyleIdx="0" presStyleCnt="3">
        <dgm:presLayoutVars>
          <dgm:chMax/>
          <dgm:chPref val="3"/>
          <dgm:bulletEnabled val="1"/>
        </dgm:presLayoutVars>
      </dgm:prSet>
      <dgm:spPr/>
    </dgm:pt>
    <dgm:pt modelId="{81E6BEB4-F075-4840-AA6A-8D3E6EA314FA}" type="pres">
      <dgm:prSet presAssocID="{B57D7052-7709-4EF7-85BC-84A6D8AE1C75}" presName="childText1" presStyleLbl="solidAlignAcc1" presStyleIdx="0" presStyleCnt="3">
        <dgm:presLayoutVars>
          <dgm:chMax val="0"/>
          <dgm:chPref val="0"/>
          <dgm:bulletEnabled val="1"/>
        </dgm:presLayoutVars>
      </dgm:prSet>
      <dgm:spPr/>
    </dgm:pt>
    <dgm:pt modelId="{6FFE0AA9-E2AD-474F-88DE-B3B5D3419236}" type="pres">
      <dgm:prSet presAssocID="{5C3BF511-F9E0-46F1-B4C4-56FB563BEBF4}" presName="parentText2" presStyleLbl="node1" presStyleIdx="1" presStyleCnt="3">
        <dgm:presLayoutVars>
          <dgm:chMax/>
          <dgm:chPref val="3"/>
          <dgm:bulletEnabled val="1"/>
        </dgm:presLayoutVars>
      </dgm:prSet>
      <dgm:spPr/>
    </dgm:pt>
    <dgm:pt modelId="{1B32F001-1297-49A4-B193-7FCDCB7EB28D}" type="pres">
      <dgm:prSet presAssocID="{5C3BF511-F9E0-46F1-B4C4-56FB563BEBF4}" presName="childText2" presStyleLbl="solidAlignAcc1" presStyleIdx="1" presStyleCnt="3">
        <dgm:presLayoutVars>
          <dgm:chMax val="0"/>
          <dgm:chPref val="0"/>
          <dgm:bulletEnabled val="1"/>
        </dgm:presLayoutVars>
      </dgm:prSet>
      <dgm:spPr/>
    </dgm:pt>
    <dgm:pt modelId="{7A50AB3A-FFD7-400E-95EC-FBB1E1590C6B}" type="pres">
      <dgm:prSet presAssocID="{1C5E427A-88C3-43E8-9DD7-BD56733A5DA7}" presName="parentText3" presStyleLbl="node1" presStyleIdx="2" presStyleCnt="3">
        <dgm:presLayoutVars>
          <dgm:chMax/>
          <dgm:chPref val="3"/>
          <dgm:bulletEnabled val="1"/>
        </dgm:presLayoutVars>
      </dgm:prSet>
      <dgm:spPr/>
    </dgm:pt>
    <dgm:pt modelId="{BE028CCC-D0D9-42DE-8DE3-01CF95890B6B}" type="pres">
      <dgm:prSet presAssocID="{1C5E427A-88C3-43E8-9DD7-BD56733A5DA7}" presName="childText3" presStyleLbl="solidAlignAcc1" presStyleIdx="2" presStyleCnt="3">
        <dgm:presLayoutVars>
          <dgm:chMax val="0"/>
          <dgm:chPref val="0"/>
          <dgm:bulletEnabled val="1"/>
        </dgm:presLayoutVars>
      </dgm:prSet>
      <dgm:spPr/>
    </dgm:pt>
  </dgm:ptLst>
  <dgm:cxnLst>
    <dgm:cxn modelId="{1F958A01-FF63-4C5E-B589-BEA9B73DD018}" type="presOf" srcId="{B57D7052-7709-4EF7-85BC-84A6D8AE1C75}" destId="{93CA3B86-DD10-4D71-807F-F64AE193AE39}" srcOrd="0" destOrd="0" presId="urn:microsoft.com/office/officeart/2009/3/layout/IncreasingArrowsProcess"/>
    <dgm:cxn modelId="{88CAE00C-DEB4-4DDC-A311-FE673AA8C6E1}" type="presOf" srcId="{164B4297-E95F-44EA-A36C-1C91E7CBBFE6}" destId="{1B32F001-1297-49A4-B193-7FCDCB7EB28D}" srcOrd="0" destOrd="1" presId="urn:microsoft.com/office/officeart/2009/3/layout/IncreasingArrowsProcess"/>
    <dgm:cxn modelId="{1D65300D-3023-4999-AC11-D45BF1D8B12B}" type="presOf" srcId="{1C5E427A-88C3-43E8-9DD7-BD56733A5DA7}" destId="{7A50AB3A-FFD7-400E-95EC-FBB1E1590C6B}" srcOrd="0" destOrd="0" presId="urn:microsoft.com/office/officeart/2009/3/layout/IncreasingArrowsProcess"/>
    <dgm:cxn modelId="{745B820D-D570-4D3A-BBBB-F5468E378532}" type="presOf" srcId="{04ADE393-4054-4F5C-8EEF-9E9D90A239B7}" destId="{81E6BEB4-F075-4840-AA6A-8D3E6EA314FA}" srcOrd="0" destOrd="0" presId="urn:microsoft.com/office/officeart/2009/3/layout/IncreasingArrowsProcess"/>
    <dgm:cxn modelId="{37208F14-8FD5-42E6-8F56-11EA3585B431}" srcId="{B57D7052-7709-4EF7-85BC-84A6D8AE1C75}" destId="{47E4A943-D586-41F4-A3C2-20448D2F4972}" srcOrd="4" destOrd="0" parTransId="{EB5E8742-3F9E-4059-81E3-3132674B2221}" sibTransId="{76383FC0-0B3A-4CFA-A98A-D5E584AFD2FE}"/>
    <dgm:cxn modelId="{BBDE5461-CDCA-4D54-A1DC-8A6D8098773A}" srcId="{B57D7052-7709-4EF7-85BC-84A6D8AE1C75}" destId="{7989F1DE-71F3-49E6-874C-A2ED5A46D2A6}" srcOrd="1" destOrd="0" parTransId="{F27EEA63-14CF-4EA8-97DB-6D4E0DCD95DA}" sibTransId="{C249B284-EA8F-4DD5-81B2-247EAF337856}"/>
    <dgm:cxn modelId="{1BB26562-018B-4BB6-8967-C78453667C9B}" type="presOf" srcId="{7989F1DE-71F3-49E6-874C-A2ED5A46D2A6}" destId="{81E6BEB4-F075-4840-AA6A-8D3E6EA314FA}" srcOrd="0" destOrd="1" presId="urn:microsoft.com/office/officeart/2009/3/layout/IncreasingArrowsProcess"/>
    <dgm:cxn modelId="{31A99E54-3111-431C-B443-F39DF8722FAF}" type="presOf" srcId="{47E4A943-D586-41F4-A3C2-20448D2F4972}" destId="{81E6BEB4-F075-4840-AA6A-8D3E6EA314FA}" srcOrd="0" destOrd="4" presId="urn:microsoft.com/office/officeart/2009/3/layout/IncreasingArrowsProcess"/>
    <dgm:cxn modelId="{1C0B0155-9EC9-4242-A87D-B7F0AFF276FA}" srcId="{E67A4B9C-3921-4B3F-8C7A-CF8FD9118433}" destId="{B57D7052-7709-4EF7-85BC-84A6D8AE1C75}" srcOrd="0" destOrd="0" parTransId="{32AA2B83-1238-432B-AB66-4D0C313AD2B9}" sibTransId="{8C21A8DE-0E4A-48B1-A77B-92D2A31AFC94}"/>
    <dgm:cxn modelId="{F7A56176-0763-4120-A05D-088E6858C536}" srcId="{1C5E427A-88C3-43E8-9DD7-BD56733A5DA7}" destId="{022CF372-7E7A-4AA2-B3EF-91CF3012530F}" srcOrd="0" destOrd="0" parTransId="{BD21131D-ECDE-405F-A195-DC479F938C45}" sibTransId="{FD4336B0-CAF4-44F4-BE25-8ED55C0657F8}"/>
    <dgm:cxn modelId="{B17EEC58-761B-4290-87F3-A7F0B66A9F43}" type="presOf" srcId="{8DD7300C-6981-4388-9157-13B16B1378B2}" destId="{1B32F001-1297-49A4-B193-7FCDCB7EB28D}" srcOrd="0" destOrd="0" presId="urn:microsoft.com/office/officeart/2009/3/layout/IncreasingArrowsProcess"/>
    <dgm:cxn modelId="{F47ED17C-7684-45AA-8FC4-4C2174696AAA}" srcId="{B57D7052-7709-4EF7-85BC-84A6D8AE1C75}" destId="{2889D8B7-7F8D-4B06-BCFE-0F53EE1778DC}" srcOrd="2" destOrd="0" parTransId="{34758AEB-0D7E-4806-A13D-2E6674836B83}" sibTransId="{1EB51D2C-AA45-45FC-8EE9-78A96490231E}"/>
    <dgm:cxn modelId="{503CDC7D-B298-4FB1-8BF6-A6DB1EB41956}" srcId="{5C3BF511-F9E0-46F1-B4C4-56FB563BEBF4}" destId="{164B4297-E95F-44EA-A36C-1C91E7CBBFE6}" srcOrd="1" destOrd="0" parTransId="{5FF237E3-C5AC-4EF1-9EBE-0070066BA298}" sibTransId="{8F29E23C-4373-4BBC-9952-516966E89F35}"/>
    <dgm:cxn modelId="{4E02D98B-75F2-4F8F-A691-B05E54FF9DF1}" type="presOf" srcId="{B7D0FDFF-CAE5-46E3-A9D7-5B2AFB82F6A7}" destId="{81E6BEB4-F075-4840-AA6A-8D3E6EA314FA}" srcOrd="0" destOrd="3" presId="urn:microsoft.com/office/officeart/2009/3/layout/IncreasingArrowsProcess"/>
    <dgm:cxn modelId="{409F5792-410A-4F95-AF8B-6332458212AC}" type="presOf" srcId="{0EE86091-C05F-4F20-921E-73E7A87B843C}" destId="{81E6BEB4-F075-4840-AA6A-8D3E6EA314FA}" srcOrd="0" destOrd="5" presId="urn:microsoft.com/office/officeart/2009/3/layout/IncreasingArrowsProcess"/>
    <dgm:cxn modelId="{E695DB96-069C-47A5-83F7-F5ABA9B70463}" type="presOf" srcId="{5C3BF511-F9E0-46F1-B4C4-56FB563BEBF4}" destId="{6FFE0AA9-E2AD-474F-88DE-B3B5D3419236}" srcOrd="0" destOrd="0" presId="urn:microsoft.com/office/officeart/2009/3/layout/IncreasingArrowsProcess"/>
    <dgm:cxn modelId="{081AB1A0-7F95-46B4-92D2-478FEB8BB93E}" type="presOf" srcId="{E67A4B9C-3921-4B3F-8C7A-CF8FD9118433}" destId="{0B13E68D-09A7-4A61-8E93-0C8DA11A2A38}" srcOrd="0" destOrd="0" presId="urn:microsoft.com/office/officeart/2009/3/layout/IncreasingArrowsProcess"/>
    <dgm:cxn modelId="{633B6FA4-BAA3-43FA-ACDF-2DD64A8C38AC}" srcId="{E67A4B9C-3921-4B3F-8C7A-CF8FD9118433}" destId="{1C5E427A-88C3-43E8-9DD7-BD56733A5DA7}" srcOrd="2" destOrd="0" parTransId="{D5E6085C-EAB4-4EED-99D1-9582DF8391AC}" sibTransId="{57CD9B23-A374-44F7-BBA4-F34B5B1EB087}"/>
    <dgm:cxn modelId="{38EA67AE-D965-47C8-9019-80204D45C148}" type="presOf" srcId="{2889D8B7-7F8D-4B06-BCFE-0F53EE1778DC}" destId="{81E6BEB4-F075-4840-AA6A-8D3E6EA314FA}" srcOrd="0" destOrd="2" presId="urn:microsoft.com/office/officeart/2009/3/layout/IncreasingArrowsProcess"/>
    <dgm:cxn modelId="{BB3DFEBC-291E-4DD6-87A0-54CE7D6136C3}" srcId="{E67A4B9C-3921-4B3F-8C7A-CF8FD9118433}" destId="{5C3BF511-F9E0-46F1-B4C4-56FB563BEBF4}" srcOrd="1" destOrd="0" parTransId="{7817A892-3F0A-489C-9B03-0001FFD7CDC1}" sibTransId="{2A5475D6-0D4C-47ED-A95D-5E0EDA045F4C}"/>
    <dgm:cxn modelId="{2E753BC3-B4C3-4A68-94D3-E29B218DBFFD}" srcId="{B57D7052-7709-4EF7-85BC-84A6D8AE1C75}" destId="{B7D0FDFF-CAE5-46E3-A9D7-5B2AFB82F6A7}" srcOrd="3" destOrd="0" parTransId="{4112C03E-6E0D-497A-85AD-886AFFAD9E2D}" sibTransId="{1DE0DB28-1DC0-4263-A708-53E471F8C694}"/>
    <dgm:cxn modelId="{BAA69CCC-DF38-0741-B13B-735112AA40F1}" srcId="{B57D7052-7709-4EF7-85BC-84A6D8AE1C75}" destId="{075CE92F-1E39-0242-9ED9-777923EB6757}" srcOrd="6" destOrd="0" parTransId="{35BA6667-7500-164A-A25B-76AA44C6333D}" sibTransId="{9CA5820B-DD5C-174E-89A9-00C89CAA1270}"/>
    <dgm:cxn modelId="{486678DC-AE88-49C5-9A6F-40DE6D469966}" srcId="{B57D7052-7709-4EF7-85BC-84A6D8AE1C75}" destId="{0EE86091-C05F-4F20-921E-73E7A87B843C}" srcOrd="5" destOrd="0" parTransId="{83736CEF-413F-4289-AE49-6D6E87CB8182}" sibTransId="{53371D6E-30AA-4B14-9501-7D04BE82E69D}"/>
    <dgm:cxn modelId="{6C317FF2-F195-0A41-AAAB-40FFDD02B4BA}" type="presOf" srcId="{075CE92F-1E39-0242-9ED9-777923EB6757}" destId="{81E6BEB4-F075-4840-AA6A-8D3E6EA314FA}" srcOrd="0" destOrd="6" presId="urn:microsoft.com/office/officeart/2009/3/layout/IncreasingArrowsProcess"/>
    <dgm:cxn modelId="{5EAF31F9-5109-4CFD-94A8-D1D9544C9E95}" srcId="{B57D7052-7709-4EF7-85BC-84A6D8AE1C75}" destId="{04ADE393-4054-4F5C-8EEF-9E9D90A239B7}" srcOrd="0" destOrd="0" parTransId="{B81C2193-C420-4BD2-B414-1091B3E33948}" sibTransId="{E61AE567-02B9-431B-A75A-7D3E58C8EC61}"/>
    <dgm:cxn modelId="{59D4C6F9-C3EB-470A-BBEB-BCBFC43EC958}" srcId="{5C3BF511-F9E0-46F1-B4C4-56FB563BEBF4}" destId="{8DD7300C-6981-4388-9157-13B16B1378B2}" srcOrd="0" destOrd="0" parTransId="{3B4892BF-ECA2-4E87-A1EF-07DD737B03F2}" sibTransId="{57DE0474-4204-40A1-A695-9CEC1C240B49}"/>
    <dgm:cxn modelId="{15049DFC-F302-44CA-89D8-7355DF301039}" type="presOf" srcId="{022CF372-7E7A-4AA2-B3EF-91CF3012530F}" destId="{BE028CCC-D0D9-42DE-8DE3-01CF95890B6B}" srcOrd="0" destOrd="0" presId="urn:microsoft.com/office/officeart/2009/3/layout/IncreasingArrowsProcess"/>
    <dgm:cxn modelId="{01D46A3E-0C31-42C0-AC14-F58546B71103}" type="presParOf" srcId="{0B13E68D-09A7-4A61-8E93-0C8DA11A2A38}" destId="{93CA3B86-DD10-4D71-807F-F64AE193AE39}" srcOrd="0" destOrd="0" presId="urn:microsoft.com/office/officeart/2009/3/layout/IncreasingArrowsProcess"/>
    <dgm:cxn modelId="{93837073-E203-439D-81A1-8C3DE52150AF}" type="presParOf" srcId="{0B13E68D-09A7-4A61-8E93-0C8DA11A2A38}" destId="{81E6BEB4-F075-4840-AA6A-8D3E6EA314FA}" srcOrd="1" destOrd="0" presId="urn:microsoft.com/office/officeart/2009/3/layout/IncreasingArrowsProcess"/>
    <dgm:cxn modelId="{55BF33B7-9A7B-4784-B90F-82871CDF4CE2}" type="presParOf" srcId="{0B13E68D-09A7-4A61-8E93-0C8DA11A2A38}" destId="{6FFE0AA9-E2AD-474F-88DE-B3B5D3419236}" srcOrd="2" destOrd="0" presId="urn:microsoft.com/office/officeart/2009/3/layout/IncreasingArrowsProcess"/>
    <dgm:cxn modelId="{3AD9F978-C127-4CCD-8396-A117F94CBCE3}" type="presParOf" srcId="{0B13E68D-09A7-4A61-8E93-0C8DA11A2A38}" destId="{1B32F001-1297-49A4-B193-7FCDCB7EB28D}" srcOrd="3" destOrd="0" presId="urn:microsoft.com/office/officeart/2009/3/layout/IncreasingArrowsProcess"/>
    <dgm:cxn modelId="{01DCC136-2466-4C71-8783-7577370219A2}" type="presParOf" srcId="{0B13E68D-09A7-4A61-8E93-0C8DA11A2A38}" destId="{7A50AB3A-FFD7-400E-95EC-FBB1E1590C6B}" srcOrd="4" destOrd="0" presId="urn:microsoft.com/office/officeart/2009/3/layout/IncreasingArrowsProcess"/>
    <dgm:cxn modelId="{71DF75EC-D405-4BB9-BF8D-85429FA20D61}" type="presParOf" srcId="{0B13E68D-09A7-4A61-8E93-0C8DA11A2A38}" destId="{BE028CCC-D0D9-42DE-8DE3-01CF95890B6B}"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E2C3B85-3086-4F42-B001-B0897E940A8F}"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D67147C0-CA56-4A7C-AE13-88B4E654AE6D}">
      <dgm:prSet custT="1"/>
      <dgm:spPr>
        <a:solidFill>
          <a:schemeClr val="accent2">
            <a:lumMod val="75000"/>
          </a:schemeClr>
        </a:solidFill>
      </dgm:spPr>
      <dgm:t>
        <a:bodyPr/>
        <a:lstStyle/>
        <a:p>
          <a:r>
            <a:rPr lang="en-US" sz="2000" dirty="0"/>
            <a:t>Diverse Cultural Perspectives</a:t>
          </a:r>
        </a:p>
        <a:p>
          <a:r>
            <a:rPr lang="en-US" sz="2000" dirty="0"/>
            <a:t>=</a:t>
          </a:r>
        </a:p>
        <a:p>
          <a:r>
            <a:rPr lang="en-US" sz="2000" dirty="0"/>
            <a:t>Equitable Sustainability</a:t>
          </a:r>
        </a:p>
      </dgm:t>
    </dgm:pt>
    <dgm:pt modelId="{C9B75D20-16D3-4F48-9063-5EA6EC5FAE32}" type="parTrans" cxnId="{0AFB52D0-50C7-461D-9266-10D5B9A325BE}">
      <dgm:prSet/>
      <dgm:spPr/>
      <dgm:t>
        <a:bodyPr/>
        <a:lstStyle/>
        <a:p>
          <a:endParaRPr lang="en-US"/>
        </a:p>
      </dgm:t>
    </dgm:pt>
    <dgm:pt modelId="{9206313B-E568-4C2D-80B5-4007A79A4BF0}" type="sibTrans" cxnId="{0AFB52D0-50C7-461D-9266-10D5B9A325BE}">
      <dgm:prSet/>
      <dgm:spPr/>
      <dgm:t>
        <a:bodyPr/>
        <a:lstStyle/>
        <a:p>
          <a:endParaRPr lang="en-US"/>
        </a:p>
      </dgm:t>
    </dgm:pt>
    <dgm:pt modelId="{6FA7C894-49AF-49AE-BECE-E31AD7067AB3}">
      <dgm:prSet custT="1"/>
      <dgm:spPr>
        <a:solidFill>
          <a:schemeClr val="accent2">
            <a:lumMod val="40000"/>
            <a:lumOff val="60000"/>
            <a:alpha val="90000"/>
          </a:schemeClr>
        </a:solidFill>
      </dgm:spPr>
      <dgm:t>
        <a:bodyPr/>
        <a:lstStyle/>
        <a:p>
          <a:pPr algn="r">
            <a:lnSpc>
              <a:spcPct val="90000"/>
            </a:lnSpc>
            <a:spcAft>
              <a:spcPct val="35000"/>
            </a:spcAft>
          </a:pPr>
          <a:r>
            <a:rPr lang="en-US" sz="1400" dirty="0"/>
            <a:t>Youth Action </a:t>
          </a:r>
          <a:r>
            <a:rPr lang="en-US" sz="1600" dirty="0"/>
            <a:t>Board</a:t>
          </a:r>
          <a:r>
            <a:rPr lang="en-US" sz="1400" dirty="0"/>
            <a:t> (YAB) project development and event planning.</a:t>
          </a:r>
        </a:p>
      </dgm:t>
    </dgm:pt>
    <dgm:pt modelId="{1A90D914-D81B-4D52-8043-05F052BFFFAD}" type="parTrans" cxnId="{E4B8ADA4-7244-446D-B850-7A2BAC37ED1E}">
      <dgm:prSet/>
      <dgm:spPr/>
      <dgm:t>
        <a:bodyPr/>
        <a:lstStyle/>
        <a:p>
          <a:endParaRPr lang="en-US"/>
        </a:p>
      </dgm:t>
    </dgm:pt>
    <dgm:pt modelId="{F1C747B3-E440-45A1-A937-21AACE3A93F3}" type="sibTrans" cxnId="{E4B8ADA4-7244-446D-B850-7A2BAC37ED1E}">
      <dgm:prSet/>
      <dgm:spPr/>
      <dgm:t>
        <a:bodyPr/>
        <a:lstStyle/>
        <a:p>
          <a:endParaRPr lang="en-US"/>
        </a:p>
      </dgm:t>
    </dgm:pt>
    <dgm:pt modelId="{71261E59-AA05-4C1F-936C-72EE89D10095}">
      <dgm:prSet custT="1"/>
      <dgm:spPr>
        <a:solidFill>
          <a:schemeClr val="accent2">
            <a:lumMod val="20000"/>
            <a:lumOff val="80000"/>
            <a:alpha val="90000"/>
          </a:schemeClr>
        </a:solidFill>
      </dgm:spPr>
      <dgm:t>
        <a:bodyPr/>
        <a:lstStyle/>
        <a:p>
          <a:pPr algn="r"/>
          <a:r>
            <a:rPr lang="en-US" sz="1400" dirty="0"/>
            <a:t>Quarterly hybrid focus groups held in rotating cities across Kings County and Tulare County.</a:t>
          </a:r>
        </a:p>
      </dgm:t>
    </dgm:pt>
    <dgm:pt modelId="{AFBAD1EA-2D77-491C-93AA-A474F4FB74D4}" type="parTrans" cxnId="{333AFE35-13CD-4F0F-A1AE-CB95D023F5FD}">
      <dgm:prSet/>
      <dgm:spPr/>
      <dgm:t>
        <a:bodyPr/>
        <a:lstStyle/>
        <a:p>
          <a:endParaRPr lang="en-US"/>
        </a:p>
      </dgm:t>
    </dgm:pt>
    <dgm:pt modelId="{F44FF3D2-2893-4C81-9AB8-BE5DFFB9EBE9}" type="sibTrans" cxnId="{333AFE35-13CD-4F0F-A1AE-CB95D023F5FD}">
      <dgm:prSet/>
      <dgm:spPr/>
      <dgm:t>
        <a:bodyPr/>
        <a:lstStyle/>
        <a:p>
          <a:endParaRPr lang="en-US"/>
        </a:p>
      </dgm:t>
    </dgm:pt>
    <dgm:pt modelId="{6AC9B924-6EBD-4F1A-8496-1E09A173F2FF}">
      <dgm:prSet custT="1"/>
      <dgm:spPr>
        <a:solidFill>
          <a:schemeClr val="accent2">
            <a:lumMod val="60000"/>
            <a:lumOff val="40000"/>
            <a:alpha val="90000"/>
          </a:schemeClr>
        </a:solidFill>
      </dgm:spPr>
      <dgm:t>
        <a:bodyPr/>
        <a:lstStyle/>
        <a:p>
          <a:pPr algn="r"/>
          <a:r>
            <a:rPr lang="en-US" sz="1400" dirty="0"/>
            <a:t>Homelessness Expertise at the Table (HEAT) Committee insight and decision-making voting opportunities.</a:t>
          </a:r>
        </a:p>
      </dgm:t>
    </dgm:pt>
    <dgm:pt modelId="{F26B3888-E4DE-4BB9-84D0-365F2F325059}" type="sibTrans" cxnId="{2131AC72-0206-4448-A273-34E162738060}">
      <dgm:prSet/>
      <dgm:spPr/>
      <dgm:t>
        <a:bodyPr/>
        <a:lstStyle/>
        <a:p>
          <a:endParaRPr lang="en-US"/>
        </a:p>
      </dgm:t>
    </dgm:pt>
    <dgm:pt modelId="{CEBA886D-B02A-4DE4-ABF1-921415576256}" type="parTrans" cxnId="{2131AC72-0206-4448-A273-34E162738060}">
      <dgm:prSet/>
      <dgm:spPr/>
      <dgm:t>
        <a:bodyPr/>
        <a:lstStyle/>
        <a:p>
          <a:endParaRPr lang="en-US"/>
        </a:p>
      </dgm:t>
    </dgm:pt>
    <dgm:pt modelId="{62DAA1E6-7713-4DE7-9E18-0C37478677EC}" type="pres">
      <dgm:prSet presAssocID="{EE2C3B85-3086-4F42-B001-B0897E940A8F}" presName="list" presStyleCnt="0">
        <dgm:presLayoutVars>
          <dgm:dir/>
          <dgm:animLvl val="lvl"/>
        </dgm:presLayoutVars>
      </dgm:prSet>
      <dgm:spPr/>
    </dgm:pt>
    <dgm:pt modelId="{4C412AE7-053D-411A-8283-C83F07C4075C}" type="pres">
      <dgm:prSet presAssocID="{D67147C0-CA56-4A7C-AE13-88B4E654AE6D}" presName="posSpace" presStyleCnt="0"/>
      <dgm:spPr/>
    </dgm:pt>
    <dgm:pt modelId="{5F8784D1-B864-4B7B-91D4-2AE1F31AA01F}" type="pres">
      <dgm:prSet presAssocID="{D67147C0-CA56-4A7C-AE13-88B4E654AE6D}" presName="vertFlow" presStyleCnt="0"/>
      <dgm:spPr/>
    </dgm:pt>
    <dgm:pt modelId="{05E9953D-12BA-463E-B5AC-582409317547}" type="pres">
      <dgm:prSet presAssocID="{D67147C0-CA56-4A7C-AE13-88B4E654AE6D}" presName="topSpace" presStyleCnt="0"/>
      <dgm:spPr/>
    </dgm:pt>
    <dgm:pt modelId="{2CF0F285-EA47-4453-87EE-E79616D0A6DE}" type="pres">
      <dgm:prSet presAssocID="{D67147C0-CA56-4A7C-AE13-88B4E654AE6D}" presName="firstComp" presStyleCnt="0"/>
      <dgm:spPr/>
    </dgm:pt>
    <dgm:pt modelId="{1F3A4EF9-FBCB-4FB9-B0F0-57357E0A7CCC}" type="pres">
      <dgm:prSet presAssocID="{D67147C0-CA56-4A7C-AE13-88B4E654AE6D}" presName="firstChild" presStyleLbl="bgAccFollowNode1" presStyleIdx="0" presStyleCnt="3" custScaleX="150781" custLinFactNeighborX="41748" custLinFactNeighborY="85886"/>
      <dgm:spPr/>
    </dgm:pt>
    <dgm:pt modelId="{6AC9E887-D9B5-4FF7-B9A9-8A5D3A3C75DE}" type="pres">
      <dgm:prSet presAssocID="{D67147C0-CA56-4A7C-AE13-88B4E654AE6D}" presName="firstChildTx" presStyleLbl="bgAccFollowNode1" presStyleIdx="0" presStyleCnt="3">
        <dgm:presLayoutVars>
          <dgm:bulletEnabled val="1"/>
        </dgm:presLayoutVars>
      </dgm:prSet>
      <dgm:spPr/>
    </dgm:pt>
    <dgm:pt modelId="{27B63CB9-CFA8-4E04-A08D-33AC1625E822}" type="pres">
      <dgm:prSet presAssocID="{6AC9B924-6EBD-4F1A-8496-1E09A173F2FF}" presName="comp" presStyleCnt="0"/>
      <dgm:spPr/>
    </dgm:pt>
    <dgm:pt modelId="{70B6245E-333E-4F7C-9794-94F266A97EF8}" type="pres">
      <dgm:prSet presAssocID="{6AC9B924-6EBD-4F1A-8496-1E09A173F2FF}" presName="child" presStyleLbl="bgAccFollowNode1" presStyleIdx="1" presStyleCnt="3" custScaleX="152320" custLinFactY="-15903" custLinFactNeighborX="40914" custLinFactNeighborY="-100000"/>
      <dgm:spPr/>
    </dgm:pt>
    <dgm:pt modelId="{4E7A0174-289F-47AA-A453-F8C6CB8E786B}" type="pres">
      <dgm:prSet presAssocID="{6AC9B924-6EBD-4F1A-8496-1E09A173F2FF}" presName="childTx" presStyleLbl="bgAccFollowNode1" presStyleIdx="1" presStyleCnt="3">
        <dgm:presLayoutVars>
          <dgm:bulletEnabled val="1"/>
        </dgm:presLayoutVars>
      </dgm:prSet>
      <dgm:spPr/>
    </dgm:pt>
    <dgm:pt modelId="{60616962-BC48-4DCA-8AF3-9EF5D2A636FD}" type="pres">
      <dgm:prSet presAssocID="{71261E59-AA05-4C1F-936C-72EE89D10095}" presName="comp" presStyleCnt="0"/>
      <dgm:spPr/>
    </dgm:pt>
    <dgm:pt modelId="{FAE1EC29-8292-4996-B7CA-3684E0393D94}" type="pres">
      <dgm:prSet presAssocID="{71261E59-AA05-4C1F-936C-72EE89D10095}" presName="child" presStyleLbl="bgAccFollowNode1" presStyleIdx="2" presStyleCnt="3" custScaleX="151894" custLinFactNeighborX="40914" custLinFactNeighborY="-12247"/>
      <dgm:spPr/>
    </dgm:pt>
    <dgm:pt modelId="{C51AEB65-60AD-455C-B23D-74D68A1A662D}" type="pres">
      <dgm:prSet presAssocID="{71261E59-AA05-4C1F-936C-72EE89D10095}" presName="childTx" presStyleLbl="bgAccFollowNode1" presStyleIdx="2" presStyleCnt="3">
        <dgm:presLayoutVars>
          <dgm:bulletEnabled val="1"/>
        </dgm:presLayoutVars>
      </dgm:prSet>
      <dgm:spPr/>
    </dgm:pt>
    <dgm:pt modelId="{7CA13374-BEF2-4429-A17C-615FC740BEB8}" type="pres">
      <dgm:prSet presAssocID="{D67147C0-CA56-4A7C-AE13-88B4E654AE6D}" presName="negSpace" presStyleCnt="0"/>
      <dgm:spPr/>
    </dgm:pt>
    <dgm:pt modelId="{F4F404B9-C032-430B-9FB2-7B89D51E1BD7}" type="pres">
      <dgm:prSet presAssocID="{D67147C0-CA56-4A7C-AE13-88B4E654AE6D}" presName="circle" presStyleLbl="node1" presStyleIdx="0" presStyleCnt="1" custScaleX="256110" custScaleY="252721" custLinFactNeighborX="-92492" custLinFactNeighborY="41739"/>
      <dgm:spPr/>
    </dgm:pt>
  </dgm:ptLst>
  <dgm:cxnLst>
    <dgm:cxn modelId="{333AFE35-13CD-4F0F-A1AE-CB95D023F5FD}" srcId="{D67147C0-CA56-4A7C-AE13-88B4E654AE6D}" destId="{71261E59-AA05-4C1F-936C-72EE89D10095}" srcOrd="2" destOrd="0" parTransId="{AFBAD1EA-2D77-491C-93AA-A474F4FB74D4}" sibTransId="{F44FF3D2-2893-4C81-9AB8-BE5DFFB9EBE9}"/>
    <dgm:cxn modelId="{4F38053F-EB6C-0241-85E2-26AD45A48556}" type="presOf" srcId="{D67147C0-CA56-4A7C-AE13-88B4E654AE6D}" destId="{F4F404B9-C032-430B-9FB2-7B89D51E1BD7}" srcOrd="0" destOrd="0" presId="urn:microsoft.com/office/officeart/2005/8/layout/hList9"/>
    <dgm:cxn modelId="{11F4675F-C98A-2842-BC94-4DB2E04BA839}" type="presOf" srcId="{6FA7C894-49AF-49AE-BECE-E31AD7067AB3}" destId="{6AC9E887-D9B5-4FF7-B9A9-8A5D3A3C75DE}" srcOrd="1" destOrd="0" presId="urn:microsoft.com/office/officeart/2005/8/layout/hList9"/>
    <dgm:cxn modelId="{2131AC72-0206-4448-A273-34E162738060}" srcId="{D67147C0-CA56-4A7C-AE13-88B4E654AE6D}" destId="{6AC9B924-6EBD-4F1A-8496-1E09A173F2FF}" srcOrd="1" destOrd="0" parTransId="{CEBA886D-B02A-4DE4-ABF1-921415576256}" sibTransId="{F26B3888-E4DE-4BB9-84D0-365F2F325059}"/>
    <dgm:cxn modelId="{BB991F80-8B7F-9D4E-B254-7EAA88CF78A1}" type="presOf" srcId="{6FA7C894-49AF-49AE-BECE-E31AD7067AB3}" destId="{1F3A4EF9-FBCB-4FB9-B0F0-57357E0A7CCC}" srcOrd="0" destOrd="0" presId="urn:microsoft.com/office/officeart/2005/8/layout/hList9"/>
    <dgm:cxn modelId="{E4B8ADA4-7244-446D-B850-7A2BAC37ED1E}" srcId="{D67147C0-CA56-4A7C-AE13-88B4E654AE6D}" destId="{6FA7C894-49AF-49AE-BECE-E31AD7067AB3}" srcOrd="0" destOrd="0" parTransId="{1A90D914-D81B-4D52-8043-05F052BFFFAD}" sibTransId="{F1C747B3-E440-45A1-A937-21AACE3A93F3}"/>
    <dgm:cxn modelId="{432D44AD-C64D-DA4A-BA3F-3D96584710A7}" type="presOf" srcId="{6AC9B924-6EBD-4F1A-8496-1E09A173F2FF}" destId="{70B6245E-333E-4F7C-9794-94F266A97EF8}" srcOrd="0" destOrd="0" presId="urn:microsoft.com/office/officeart/2005/8/layout/hList9"/>
    <dgm:cxn modelId="{0D9494B1-7CBD-244B-9518-11C488FDE059}" type="presOf" srcId="{71261E59-AA05-4C1F-936C-72EE89D10095}" destId="{C51AEB65-60AD-455C-B23D-74D68A1A662D}" srcOrd="1" destOrd="0" presId="urn:microsoft.com/office/officeart/2005/8/layout/hList9"/>
    <dgm:cxn modelId="{DB6B89C9-476A-3D4E-B6C3-E3DA58871E56}" type="presOf" srcId="{6AC9B924-6EBD-4F1A-8496-1E09A173F2FF}" destId="{4E7A0174-289F-47AA-A453-F8C6CB8E786B}" srcOrd="1" destOrd="0" presId="urn:microsoft.com/office/officeart/2005/8/layout/hList9"/>
    <dgm:cxn modelId="{0AFB52D0-50C7-461D-9266-10D5B9A325BE}" srcId="{EE2C3B85-3086-4F42-B001-B0897E940A8F}" destId="{D67147C0-CA56-4A7C-AE13-88B4E654AE6D}" srcOrd="0" destOrd="0" parTransId="{C9B75D20-16D3-4F48-9063-5EA6EC5FAE32}" sibTransId="{9206313B-E568-4C2D-80B5-4007A79A4BF0}"/>
    <dgm:cxn modelId="{7265EDD1-16F3-F94A-9302-9BD328E90B82}" type="presOf" srcId="{EE2C3B85-3086-4F42-B001-B0897E940A8F}" destId="{62DAA1E6-7713-4DE7-9E18-0C37478677EC}" srcOrd="0" destOrd="0" presId="urn:microsoft.com/office/officeart/2005/8/layout/hList9"/>
    <dgm:cxn modelId="{45D5CFD2-6B0A-2947-A8C4-1EDD0564F7C0}" type="presOf" srcId="{71261E59-AA05-4C1F-936C-72EE89D10095}" destId="{FAE1EC29-8292-4996-B7CA-3684E0393D94}" srcOrd="0" destOrd="0" presId="urn:microsoft.com/office/officeart/2005/8/layout/hList9"/>
    <dgm:cxn modelId="{73AD5A3B-12FE-1F4D-BBE5-0D64B8D8D4CE}" type="presParOf" srcId="{62DAA1E6-7713-4DE7-9E18-0C37478677EC}" destId="{4C412AE7-053D-411A-8283-C83F07C4075C}" srcOrd="0" destOrd="0" presId="urn:microsoft.com/office/officeart/2005/8/layout/hList9"/>
    <dgm:cxn modelId="{6CEB5397-A75A-E343-8B37-A0096FA3082C}" type="presParOf" srcId="{62DAA1E6-7713-4DE7-9E18-0C37478677EC}" destId="{5F8784D1-B864-4B7B-91D4-2AE1F31AA01F}" srcOrd="1" destOrd="0" presId="urn:microsoft.com/office/officeart/2005/8/layout/hList9"/>
    <dgm:cxn modelId="{A8A28155-0E37-1844-AE14-AFFE945310D1}" type="presParOf" srcId="{5F8784D1-B864-4B7B-91D4-2AE1F31AA01F}" destId="{05E9953D-12BA-463E-B5AC-582409317547}" srcOrd="0" destOrd="0" presId="urn:microsoft.com/office/officeart/2005/8/layout/hList9"/>
    <dgm:cxn modelId="{9093A138-4D04-BA49-AF1F-390E7AB1B96C}" type="presParOf" srcId="{5F8784D1-B864-4B7B-91D4-2AE1F31AA01F}" destId="{2CF0F285-EA47-4453-87EE-E79616D0A6DE}" srcOrd="1" destOrd="0" presId="urn:microsoft.com/office/officeart/2005/8/layout/hList9"/>
    <dgm:cxn modelId="{50305907-E467-F246-A018-538E7867E802}" type="presParOf" srcId="{2CF0F285-EA47-4453-87EE-E79616D0A6DE}" destId="{1F3A4EF9-FBCB-4FB9-B0F0-57357E0A7CCC}" srcOrd="0" destOrd="0" presId="urn:microsoft.com/office/officeart/2005/8/layout/hList9"/>
    <dgm:cxn modelId="{7ED75154-D97E-054F-A38B-00A633CF4F95}" type="presParOf" srcId="{2CF0F285-EA47-4453-87EE-E79616D0A6DE}" destId="{6AC9E887-D9B5-4FF7-B9A9-8A5D3A3C75DE}" srcOrd="1" destOrd="0" presId="urn:microsoft.com/office/officeart/2005/8/layout/hList9"/>
    <dgm:cxn modelId="{2D65FFAD-6D0F-4647-8661-21EC4C2E62A2}" type="presParOf" srcId="{5F8784D1-B864-4B7B-91D4-2AE1F31AA01F}" destId="{27B63CB9-CFA8-4E04-A08D-33AC1625E822}" srcOrd="2" destOrd="0" presId="urn:microsoft.com/office/officeart/2005/8/layout/hList9"/>
    <dgm:cxn modelId="{B16544EE-A4B7-D843-AD5D-1FCCCA20CC15}" type="presParOf" srcId="{27B63CB9-CFA8-4E04-A08D-33AC1625E822}" destId="{70B6245E-333E-4F7C-9794-94F266A97EF8}" srcOrd="0" destOrd="0" presId="urn:microsoft.com/office/officeart/2005/8/layout/hList9"/>
    <dgm:cxn modelId="{B5EC544E-805A-8042-98DA-ADE532C96E89}" type="presParOf" srcId="{27B63CB9-CFA8-4E04-A08D-33AC1625E822}" destId="{4E7A0174-289F-47AA-A453-F8C6CB8E786B}" srcOrd="1" destOrd="0" presId="urn:microsoft.com/office/officeart/2005/8/layout/hList9"/>
    <dgm:cxn modelId="{3C572FCB-972E-ED4C-A571-CC6C21E6DCB6}" type="presParOf" srcId="{5F8784D1-B864-4B7B-91D4-2AE1F31AA01F}" destId="{60616962-BC48-4DCA-8AF3-9EF5D2A636FD}" srcOrd="3" destOrd="0" presId="urn:microsoft.com/office/officeart/2005/8/layout/hList9"/>
    <dgm:cxn modelId="{B01D7840-9632-324E-BFCB-38F4B25260A4}" type="presParOf" srcId="{60616962-BC48-4DCA-8AF3-9EF5D2A636FD}" destId="{FAE1EC29-8292-4996-B7CA-3684E0393D94}" srcOrd="0" destOrd="0" presId="urn:microsoft.com/office/officeart/2005/8/layout/hList9"/>
    <dgm:cxn modelId="{68A8BF69-CA97-5D4E-9CB4-9442C896B71B}" type="presParOf" srcId="{60616962-BC48-4DCA-8AF3-9EF5D2A636FD}" destId="{C51AEB65-60AD-455C-B23D-74D68A1A662D}" srcOrd="1" destOrd="0" presId="urn:microsoft.com/office/officeart/2005/8/layout/hList9"/>
    <dgm:cxn modelId="{0E29CA4C-39D3-4A49-AB6D-386F18A7B305}" type="presParOf" srcId="{62DAA1E6-7713-4DE7-9E18-0C37478677EC}" destId="{7CA13374-BEF2-4429-A17C-615FC740BEB8}" srcOrd="2" destOrd="0" presId="urn:microsoft.com/office/officeart/2005/8/layout/hList9"/>
    <dgm:cxn modelId="{524D87F1-4D52-AC4B-92C7-E578060099FA}" type="presParOf" srcId="{62DAA1E6-7713-4DE7-9E18-0C37478677EC}" destId="{F4F404B9-C032-430B-9FB2-7B89D51E1BD7}"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CA3B86-DD10-4D71-807F-F64AE193AE39}">
      <dsp:nvSpPr>
        <dsp:cNvPr id="0" name=""/>
        <dsp:cNvSpPr/>
      </dsp:nvSpPr>
      <dsp:spPr>
        <a:xfrm>
          <a:off x="328213" y="9942"/>
          <a:ext cx="8840427" cy="1287503"/>
        </a:xfrm>
        <a:prstGeom prst="rightArrow">
          <a:avLst>
            <a:gd name="adj1" fmla="val 50000"/>
            <a:gd name="adj2" fmla="val 50000"/>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254000" bIns="204391" numCol="1" spcCol="1270" anchor="ctr" anchorCtr="0">
          <a:noAutofit/>
        </a:bodyPr>
        <a:lstStyle/>
        <a:p>
          <a:pPr marL="0" lvl="0" indent="0" algn="l" defTabSz="933450">
            <a:lnSpc>
              <a:spcPct val="90000"/>
            </a:lnSpc>
            <a:spcBef>
              <a:spcPct val="0"/>
            </a:spcBef>
            <a:spcAft>
              <a:spcPct val="35000"/>
            </a:spcAft>
            <a:buNone/>
          </a:pPr>
          <a:r>
            <a:rPr lang="en-US" sz="2100" kern="1200" dirty="0"/>
            <a:t>Orientation</a:t>
          </a:r>
        </a:p>
      </dsp:txBody>
      <dsp:txXfrm>
        <a:off x="328213" y="331818"/>
        <a:ext cx="8518551" cy="643751"/>
      </dsp:txXfrm>
    </dsp:sp>
    <dsp:sp modelId="{81E6BEB4-F075-4840-AA6A-8D3E6EA314FA}">
      <dsp:nvSpPr>
        <dsp:cNvPr id="0" name=""/>
        <dsp:cNvSpPr/>
      </dsp:nvSpPr>
      <dsp:spPr>
        <a:xfrm>
          <a:off x="328213" y="1002793"/>
          <a:ext cx="2722851" cy="2480204"/>
        </a:xfrm>
        <a:prstGeom prst="rect">
          <a:avLst/>
        </a:prstGeom>
        <a:solidFill>
          <a:schemeClr val="lt1">
            <a:hueOff val="0"/>
            <a:satOff val="0"/>
            <a:lumOff val="0"/>
            <a:alphaOff val="0"/>
          </a:schemeClr>
        </a:solidFill>
        <a:ln w="12700" cap="flat" cmpd="sng" algn="ctr">
          <a:solidFill>
            <a:srgbClr val="F5F5F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ctr" defTabSz="355600">
            <a:lnSpc>
              <a:spcPct val="90000"/>
            </a:lnSpc>
            <a:spcBef>
              <a:spcPct val="0"/>
            </a:spcBef>
            <a:spcAft>
              <a:spcPct val="35000"/>
            </a:spcAft>
            <a:buFont typeface="+mj-lt"/>
            <a:buNone/>
          </a:pPr>
          <a:endParaRPr lang="en-US" sz="800" kern="1200" dirty="0">
            <a:solidFill>
              <a:schemeClr val="accent2">
                <a:lumMod val="50000"/>
              </a:schemeClr>
            </a:solidFill>
          </a:endParaRPr>
        </a:p>
        <a:p>
          <a:pPr marL="0" lvl="0" indent="0" algn="ctr" defTabSz="355600">
            <a:lnSpc>
              <a:spcPct val="90000"/>
            </a:lnSpc>
            <a:spcBef>
              <a:spcPct val="0"/>
            </a:spcBef>
            <a:spcAft>
              <a:spcPct val="35000"/>
            </a:spcAft>
            <a:buFont typeface="+mj-lt"/>
            <a:buNone/>
          </a:pPr>
          <a:r>
            <a:rPr lang="en-US" sz="1400" kern="1200" dirty="0">
              <a:solidFill>
                <a:schemeClr val="accent2">
                  <a:lumMod val="50000"/>
                </a:schemeClr>
              </a:solidFill>
            </a:rPr>
            <a:t>Housing First Principles</a:t>
          </a:r>
        </a:p>
        <a:p>
          <a:pPr marL="0" lvl="0" indent="0" algn="ctr" defTabSz="622300">
            <a:lnSpc>
              <a:spcPct val="90000"/>
            </a:lnSpc>
            <a:spcBef>
              <a:spcPct val="0"/>
            </a:spcBef>
            <a:spcAft>
              <a:spcPct val="35000"/>
            </a:spcAft>
            <a:buFont typeface="+mj-lt"/>
            <a:buNone/>
          </a:pPr>
          <a:r>
            <a:rPr lang="en-US" sz="1400" kern="1200" dirty="0">
              <a:solidFill>
                <a:schemeClr val="accent2">
                  <a:lumMod val="50000"/>
                </a:schemeClr>
              </a:solidFill>
            </a:rPr>
            <a:t>Trauma-Informed Care</a:t>
          </a:r>
        </a:p>
        <a:p>
          <a:pPr marL="0" lvl="0" indent="0" algn="ctr" defTabSz="622300">
            <a:lnSpc>
              <a:spcPct val="90000"/>
            </a:lnSpc>
            <a:spcBef>
              <a:spcPct val="0"/>
            </a:spcBef>
            <a:spcAft>
              <a:spcPct val="35000"/>
            </a:spcAft>
            <a:buFont typeface="+mj-lt"/>
            <a:buNone/>
          </a:pPr>
          <a:r>
            <a:rPr lang="en-US" sz="1400" kern="1200" dirty="0">
              <a:solidFill>
                <a:schemeClr val="accent2">
                  <a:lumMod val="50000"/>
                </a:schemeClr>
              </a:solidFill>
            </a:rPr>
            <a:t>Harm-Reduction</a:t>
          </a:r>
        </a:p>
        <a:p>
          <a:pPr marL="0" lvl="0" indent="0" algn="ctr" defTabSz="622300">
            <a:lnSpc>
              <a:spcPct val="90000"/>
            </a:lnSpc>
            <a:spcBef>
              <a:spcPct val="0"/>
            </a:spcBef>
            <a:spcAft>
              <a:spcPct val="35000"/>
            </a:spcAft>
            <a:buFont typeface="+mj-lt"/>
            <a:buNone/>
          </a:pPr>
          <a:r>
            <a:rPr lang="en-US" sz="1400" kern="1200" dirty="0">
              <a:solidFill>
                <a:schemeClr val="accent2">
                  <a:lumMod val="50000"/>
                </a:schemeClr>
              </a:solidFill>
            </a:rPr>
            <a:t>Cultural Humility</a:t>
          </a:r>
        </a:p>
        <a:p>
          <a:pPr marL="0" lvl="0" indent="0" algn="ctr" defTabSz="622300">
            <a:lnSpc>
              <a:spcPct val="90000"/>
            </a:lnSpc>
            <a:spcBef>
              <a:spcPct val="0"/>
            </a:spcBef>
            <a:spcAft>
              <a:spcPct val="35000"/>
            </a:spcAft>
            <a:buFont typeface="+mj-lt"/>
            <a:buNone/>
          </a:pPr>
          <a:r>
            <a:rPr lang="en-US" sz="1400" kern="1200" dirty="0">
              <a:solidFill>
                <a:schemeClr val="accent2">
                  <a:lumMod val="50000"/>
                </a:schemeClr>
              </a:solidFill>
            </a:rPr>
            <a:t>Yokuts Territory History</a:t>
          </a:r>
        </a:p>
        <a:p>
          <a:pPr marL="0" lvl="0" indent="0" algn="ctr" defTabSz="622300">
            <a:lnSpc>
              <a:spcPct val="90000"/>
            </a:lnSpc>
            <a:spcBef>
              <a:spcPct val="0"/>
            </a:spcBef>
            <a:spcAft>
              <a:spcPct val="35000"/>
            </a:spcAft>
            <a:buFont typeface="+mj-lt"/>
            <a:buNone/>
          </a:pPr>
          <a:r>
            <a:rPr lang="en-US" sz="1400" kern="1200" dirty="0">
              <a:solidFill>
                <a:schemeClr val="accent2">
                  <a:lumMod val="50000"/>
                </a:schemeClr>
              </a:solidFill>
            </a:rPr>
            <a:t>Compassion Fatigue</a:t>
          </a:r>
        </a:p>
        <a:p>
          <a:pPr marL="0" lvl="0" indent="0" algn="ctr" defTabSz="622300">
            <a:lnSpc>
              <a:spcPct val="90000"/>
            </a:lnSpc>
            <a:spcBef>
              <a:spcPct val="0"/>
            </a:spcBef>
            <a:spcAft>
              <a:spcPct val="35000"/>
            </a:spcAft>
            <a:buFont typeface="+mj-lt"/>
            <a:buNone/>
          </a:pPr>
          <a:r>
            <a:rPr lang="en-US" sz="1400" kern="1200" dirty="0">
              <a:solidFill>
                <a:schemeClr val="accent2">
                  <a:lumMod val="50000"/>
                </a:schemeClr>
              </a:solidFill>
            </a:rPr>
            <a:t>LGBTQIA+</a:t>
          </a:r>
        </a:p>
      </dsp:txBody>
      <dsp:txXfrm>
        <a:off x="328213" y="1002793"/>
        <a:ext cx="2722851" cy="2480204"/>
      </dsp:txXfrm>
    </dsp:sp>
    <dsp:sp modelId="{6FFE0AA9-E2AD-474F-88DE-B3B5D3419236}">
      <dsp:nvSpPr>
        <dsp:cNvPr id="0" name=""/>
        <dsp:cNvSpPr/>
      </dsp:nvSpPr>
      <dsp:spPr>
        <a:xfrm>
          <a:off x="3051064" y="439110"/>
          <a:ext cx="6117575" cy="1287503"/>
        </a:xfrm>
        <a:prstGeom prst="rightArrow">
          <a:avLst>
            <a:gd name="adj1" fmla="val 50000"/>
            <a:gd name="adj2" fmla="val 50000"/>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254000" bIns="204391"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1">
                  <a:lumMod val="85000"/>
                  <a:lumOff val="15000"/>
                </a:schemeClr>
              </a:solidFill>
            </a:rPr>
            <a:t>Annual Refresher</a:t>
          </a:r>
        </a:p>
      </dsp:txBody>
      <dsp:txXfrm>
        <a:off x="3051064" y="760986"/>
        <a:ext cx="5795699" cy="643751"/>
      </dsp:txXfrm>
    </dsp:sp>
    <dsp:sp modelId="{1B32F001-1297-49A4-B193-7FCDCB7EB28D}">
      <dsp:nvSpPr>
        <dsp:cNvPr id="0" name=""/>
        <dsp:cNvSpPr/>
      </dsp:nvSpPr>
      <dsp:spPr>
        <a:xfrm>
          <a:off x="3051064" y="1431961"/>
          <a:ext cx="2722851" cy="2480204"/>
        </a:xfrm>
        <a:prstGeom prst="rect">
          <a:avLst/>
        </a:prstGeom>
        <a:solidFill>
          <a:schemeClr val="lt1">
            <a:hueOff val="0"/>
            <a:satOff val="0"/>
            <a:lumOff val="0"/>
            <a:alphaOff val="0"/>
          </a:schemeClr>
        </a:solidFill>
        <a:ln w="12700" cap="flat" cmpd="sng" algn="ctr">
          <a:solidFill>
            <a:srgbClr val="F5F5F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endParaRPr lang="en-US" sz="1400" kern="1200" dirty="0">
            <a:solidFill>
              <a:schemeClr val="accent2">
                <a:lumMod val="50000"/>
              </a:schemeClr>
            </a:solidFill>
          </a:endParaRPr>
        </a:p>
        <a:p>
          <a:pPr marL="0" lvl="0" indent="0" algn="ctr" defTabSz="622300">
            <a:lnSpc>
              <a:spcPct val="90000"/>
            </a:lnSpc>
            <a:spcBef>
              <a:spcPct val="0"/>
            </a:spcBef>
            <a:spcAft>
              <a:spcPct val="35000"/>
            </a:spcAft>
            <a:buNone/>
          </a:pPr>
          <a:endParaRPr lang="en-US" sz="1400" kern="1200" dirty="0">
            <a:solidFill>
              <a:schemeClr val="accent2">
                <a:lumMod val="50000"/>
              </a:schemeClr>
            </a:solidFill>
          </a:endParaRPr>
        </a:p>
        <a:p>
          <a:pPr marL="0" lvl="0" indent="0" algn="ctr" defTabSz="622300">
            <a:lnSpc>
              <a:spcPct val="90000"/>
            </a:lnSpc>
            <a:spcBef>
              <a:spcPct val="0"/>
            </a:spcBef>
            <a:spcAft>
              <a:spcPct val="35000"/>
            </a:spcAft>
            <a:buNone/>
          </a:pPr>
          <a:r>
            <a:rPr lang="en-US" sz="1400" kern="1200" dirty="0">
              <a:solidFill>
                <a:schemeClr val="accent2">
                  <a:lumMod val="50000"/>
                </a:schemeClr>
              </a:solidFill>
            </a:rPr>
            <a:t>Trauma-Informed Care</a:t>
          </a:r>
        </a:p>
        <a:p>
          <a:pPr marL="0" lvl="0" indent="0" algn="ctr" defTabSz="622300">
            <a:lnSpc>
              <a:spcPct val="90000"/>
            </a:lnSpc>
            <a:spcBef>
              <a:spcPct val="0"/>
            </a:spcBef>
            <a:spcAft>
              <a:spcPct val="35000"/>
            </a:spcAft>
            <a:buNone/>
          </a:pPr>
          <a:r>
            <a:rPr lang="en-US" sz="1400" kern="1200" dirty="0">
              <a:solidFill>
                <a:schemeClr val="accent2">
                  <a:lumMod val="50000"/>
                </a:schemeClr>
              </a:solidFill>
            </a:rPr>
            <a:t>Harm-Reduction</a:t>
          </a:r>
        </a:p>
        <a:p>
          <a:pPr marL="0" lvl="0" indent="0" algn="ctr" defTabSz="622300">
            <a:lnSpc>
              <a:spcPct val="90000"/>
            </a:lnSpc>
            <a:spcBef>
              <a:spcPct val="0"/>
            </a:spcBef>
            <a:spcAft>
              <a:spcPct val="35000"/>
            </a:spcAft>
            <a:buNone/>
          </a:pPr>
          <a:r>
            <a:rPr lang="en-US" sz="1400" kern="1200" dirty="0">
              <a:solidFill>
                <a:schemeClr val="accent2">
                  <a:lumMod val="50000"/>
                </a:schemeClr>
              </a:solidFill>
            </a:rPr>
            <a:t>Compassion Fatigue</a:t>
          </a:r>
        </a:p>
        <a:p>
          <a:pPr marL="0" lvl="0" indent="0" algn="l" defTabSz="666750">
            <a:lnSpc>
              <a:spcPct val="90000"/>
            </a:lnSpc>
            <a:spcBef>
              <a:spcPct val="0"/>
            </a:spcBef>
            <a:spcAft>
              <a:spcPct val="35000"/>
            </a:spcAft>
            <a:buNone/>
          </a:pPr>
          <a:endParaRPr lang="en-US" sz="1500" kern="1200" dirty="0">
            <a:solidFill>
              <a:schemeClr val="accent2">
                <a:lumMod val="50000"/>
              </a:schemeClr>
            </a:solidFill>
          </a:endParaRPr>
        </a:p>
      </dsp:txBody>
      <dsp:txXfrm>
        <a:off x="3051064" y="1431961"/>
        <a:ext cx="2722851" cy="2480204"/>
      </dsp:txXfrm>
    </dsp:sp>
    <dsp:sp modelId="{7A50AB3A-FFD7-400E-95EC-FBB1E1590C6B}">
      <dsp:nvSpPr>
        <dsp:cNvPr id="0" name=""/>
        <dsp:cNvSpPr/>
      </dsp:nvSpPr>
      <dsp:spPr>
        <a:xfrm>
          <a:off x="5773916" y="868278"/>
          <a:ext cx="3394724" cy="1287503"/>
        </a:xfrm>
        <a:prstGeom prst="rightArrow">
          <a:avLst>
            <a:gd name="adj1" fmla="val 50000"/>
            <a:gd name="adj2" fmla="val 50000"/>
          </a:avLst>
        </a:prstGeom>
        <a:solidFill>
          <a:schemeClr val="accent2">
            <a:lumMod val="40000"/>
            <a:lumOff val="6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254000" bIns="204391"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1">
                  <a:lumMod val="85000"/>
                  <a:lumOff val="15000"/>
                </a:schemeClr>
              </a:solidFill>
            </a:rPr>
            <a:t>Supplemental Courses</a:t>
          </a:r>
        </a:p>
      </dsp:txBody>
      <dsp:txXfrm>
        <a:off x="5773916" y="1190154"/>
        <a:ext cx="3072848" cy="643751"/>
      </dsp:txXfrm>
    </dsp:sp>
    <dsp:sp modelId="{BE028CCC-D0D9-42DE-8DE3-01CF95890B6B}">
      <dsp:nvSpPr>
        <dsp:cNvPr id="0" name=""/>
        <dsp:cNvSpPr/>
      </dsp:nvSpPr>
      <dsp:spPr>
        <a:xfrm>
          <a:off x="5773916" y="1861128"/>
          <a:ext cx="2722851" cy="2443907"/>
        </a:xfrm>
        <a:prstGeom prst="rect">
          <a:avLst/>
        </a:prstGeom>
        <a:solidFill>
          <a:schemeClr val="lt1">
            <a:hueOff val="0"/>
            <a:satOff val="0"/>
            <a:lumOff val="0"/>
            <a:alphaOff val="0"/>
          </a:schemeClr>
        </a:solidFill>
        <a:ln w="12700" cap="flat" cmpd="sng" algn="ctr">
          <a:solidFill>
            <a:srgbClr val="F5F5F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ctr" defTabSz="355600">
            <a:lnSpc>
              <a:spcPct val="90000"/>
            </a:lnSpc>
            <a:spcBef>
              <a:spcPct val="0"/>
            </a:spcBef>
            <a:spcAft>
              <a:spcPct val="35000"/>
            </a:spcAft>
            <a:buNone/>
          </a:pPr>
          <a:endParaRPr lang="en-US" sz="800" kern="1200" dirty="0">
            <a:solidFill>
              <a:schemeClr val="accent2">
                <a:lumMod val="50000"/>
              </a:schemeClr>
            </a:solidFill>
          </a:endParaRPr>
        </a:p>
        <a:p>
          <a:pPr marL="0" lvl="0" indent="0" algn="ctr" defTabSz="355600">
            <a:lnSpc>
              <a:spcPct val="90000"/>
            </a:lnSpc>
            <a:spcBef>
              <a:spcPct val="0"/>
            </a:spcBef>
            <a:spcAft>
              <a:spcPct val="35000"/>
            </a:spcAft>
            <a:buNone/>
          </a:pPr>
          <a:r>
            <a:rPr lang="en-US" sz="1200" i="1" kern="1200" dirty="0">
              <a:solidFill>
                <a:schemeClr val="accent2">
                  <a:lumMod val="50000"/>
                </a:schemeClr>
              </a:solidFill>
            </a:rPr>
            <a:t>(Pending access to funds or fee-waiver)</a:t>
          </a:r>
        </a:p>
        <a:p>
          <a:pPr marL="0" lvl="0" indent="0" algn="ctr" defTabSz="355600">
            <a:lnSpc>
              <a:spcPct val="90000"/>
            </a:lnSpc>
            <a:spcBef>
              <a:spcPct val="0"/>
            </a:spcBef>
            <a:spcAft>
              <a:spcPct val="35000"/>
            </a:spcAft>
            <a:buNone/>
          </a:pPr>
          <a:endParaRPr lang="en-US" sz="1400" kern="1200" dirty="0">
            <a:solidFill>
              <a:schemeClr val="accent2">
                <a:lumMod val="50000"/>
              </a:schemeClr>
            </a:solidFill>
          </a:endParaRPr>
        </a:p>
        <a:p>
          <a:pPr marL="0" lvl="0" indent="0" algn="ctr" defTabSz="355600">
            <a:lnSpc>
              <a:spcPct val="90000"/>
            </a:lnSpc>
            <a:spcBef>
              <a:spcPct val="0"/>
            </a:spcBef>
            <a:spcAft>
              <a:spcPct val="35000"/>
            </a:spcAft>
            <a:buNone/>
          </a:pPr>
          <a:r>
            <a:rPr lang="en-US" sz="1400" kern="1200" dirty="0">
              <a:solidFill>
                <a:schemeClr val="accent2">
                  <a:lumMod val="50000"/>
                </a:schemeClr>
              </a:solidFill>
            </a:rPr>
            <a:t>Safe and Respectful Engagement with Program Participants (</a:t>
          </a:r>
          <a:r>
            <a:rPr lang="en-US" sz="1400" kern="1200" dirty="0" err="1">
              <a:solidFill>
                <a:schemeClr val="accent2">
                  <a:lumMod val="50000"/>
                </a:schemeClr>
              </a:solidFill>
            </a:rPr>
            <a:t>OrgCode</a:t>
          </a:r>
          <a:r>
            <a:rPr lang="en-US" sz="1400" kern="1200" dirty="0">
              <a:solidFill>
                <a:schemeClr val="accent2">
                  <a:lumMod val="50000"/>
                </a:schemeClr>
              </a:solidFill>
            </a:rPr>
            <a:t>)</a:t>
          </a:r>
        </a:p>
        <a:p>
          <a:pPr marL="0" lvl="0" indent="0" algn="ctr" defTabSz="355600">
            <a:lnSpc>
              <a:spcPct val="90000"/>
            </a:lnSpc>
            <a:spcBef>
              <a:spcPct val="0"/>
            </a:spcBef>
            <a:spcAft>
              <a:spcPct val="35000"/>
            </a:spcAft>
            <a:buNone/>
          </a:pPr>
          <a:endParaRPr lang="en-US" sz="800" kern="1200" dirty="0">
            <a:solidFill>
              <a:schemeClr val="accent2">
                <a:lumMod val="50000"/>
              </a:schemeClr>
            </a:solidFill>
          </a:endParaRPr>
        </a:p>
        <a:p>
          <a:pPr marL="0" lvl="0" indent="0" algn="ctr" defTabSz="355600">
            <a:lnSpc>
              <a:spcPct val="90000"/>
            </a:lnSpc>
            <a:spcBef>
              <a:spcPct val="0"/>
            </a:spcBef>
            <a:spcAft>
              <a:spcPct val="35000"/>
            </a:spcAft>
            <a:buNone/>
          </a:pPr>
          <a:r>
            <a:rPr lang="en-US" sz="1400" kern="1200" dirty="0">
              <a:solidFill>
                <a:schemeClr val="accent2">
                  <a:lumMod val="50000"/>
                </a:schemeClr>
              </a:solidFill>
            </a:rPr>
            <a:t>Understanding Unsheltered Homelessness (</a:t>
          </a:r>
          <a:r>
            <a:rPr lang="en-US" sz="1400" kern="1200" dirty="0" err="1">
              <a:solidFill>
                <a:schemeClr val="accent2">
                  <a:lumMod val="50000"/>
                </a:schemeClr>
              </a:solidFill>
            </a:rPr>
            <a:t>OrgCode</a:t>
          </a:r>
          <a:r>
            <a:rPr lang="en-US" sz="1400" kern="1200" dirty="0">
              <a:solidFill>
                <a:schemeClr val="accent2">
                  <a:lumMod val="50000"/>
                </a:schemeClr>
              </a:solidFill>
            </a:rPr>
            <a:t>)</a:t>
          </a:r>
        </a:p>
      </dsp:txBody>
      <dsp:txXfrm>
        <a:off x="5773916" y="1861128"/>
        <a:ext cx="2722851" cy="24439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3A4EF9-FBCB-4FB9-B0F0-57357E0A7CCC}">
      <dsp:nvSpPr>
        <dsp:cNvPr id="0" name=""/>
        <dsp:cNvSpPr/>
      </dsp:nvSpPr>
      <dsp:spPr>
        <a:xfrm>
          <a:off x="4458678" y="1776614"/>
          <a:ext cx="4854000" cy="1409685"/>
        </a:xfrm>
        <a:prstGeom prst="rect">
          <a:avLst/>
        </a:prstGeom>
        <a:solidFill>
          <a:schemeClr val="accent2">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r" defTabSz="622300">
            <a:lnSpc>
              <a:spcPct val="90000"/>
            </a:lnSpc>
            <a:spcBef>
              <a:spcPct val="0"/>
            </a:spcBef>
            <a:spcAft>
              <a:spcPct val="35000"/>
            </a:spcAft>
            <a:buNone/>
          </a:pPr>
          <a:r>
            <a:rPr lang="en-US" sz="1400" kern="1200" dirty="0"/>
            <a:t>Youth Action </a:t>
          </a:r>
          <a:r>
            <a:rPr lang="en-US" sz="1600" kern="1200" dirty="0"/>
            <a:t>Board</a:t>
          </a:r>
          <a:r>
            <a:rPr lang="en-US" sz="1400" kern="1200" dirty="0"/>
            <a:t> (YAB) project development and event planning.</a:t>
          </a:r>
        </a:p>
      </dsp:txBody>
      <dsp:txXfrm>
        <a:off x="5235318" y="1776614"/>
        <a:ext cx="4077360" cy="1409685"/>
      </dsp:txXfrm>
    </dsp:sp>
    <dsp:sp modelId="{70B6245E-333E-4F7C-9794-94F266A97EF8}">
      <dsp:nvSpPr>
        <dsp:cNvPr id="0" name=""/>
        <dsp:cNvSpPr/>
      </dsp:nvSpPr>
      <dsp:spPr>
        <a:xfrm>
          <a:off x="4407057" y="341710"/>
          <a:ext cx="4903544" cy="1409685"/>
        </a:xfrm>
        <a:prstGeom prst="rect">
          <a:avLst/>
        </a:prstGeom>
        <a:solidFill>
          <a:schemeClr val="accent2">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r" defTabSz="622300">
            <a:lnSpc>
              <a:spcPct val="90000"/>
            </a:lnSpc>
            <a:spcBef>
              <a:spcPct val="0"/>
            </a:spcBef>
            <a:spcAft>
              <a:spcPct val="35000"/>
            </a:spcAft>
            <a:buNone/>
          </a:pPr>
          <a:r>
            <a:rPr lang="en-US" sz="1400" kern="1200" dirty="0"/>
            <a:t>Homelessness Expertise at the Table (HEAT) Committee insight and decision-making voting opportunities.</a:t>
          </a:r>
        </a:p>
      </dsp:txBody>
      <dsp:txXfrm>
        <a:off x="5191625" y="341710"/>
        <a:ext cx="4118977" cy="1409685"/>
      </dsp:txXfrm>
    </dsp:sp>
    <dsp:sp modelId="{FAE1EC29-8292-4996-B7CA-3684E0393D94}">
      <dsp:nvSpPr>
        <dsp:cNvPr id="0" name=""/>
        <dsp:cNvSpPr/>
      </dsp:nvSpPr>
      <dsp:spPr>
        <a:xfrm>
          <a:off x="4413914" y="3212618"/>
          <a:ext cx="4889830" cy="1409685"/>
        </a:xfrm>
        <a:prstGeom prst="rect">
          <a:avLst/>
        </a:prstGeom>
        <a:solidFill>
          <a:schemeClr val="accent2">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r" defTabSz="622300">
            <a:lnSpc>
              <a:spcPct val="90000"/>
            </a:lnSpc>
            <a:spcBef>
              <a:spcPct val="0"/>
            </a:spcBef>
            <a:spcAft>
              <a:spcPct val="35000"/>
            </a:spcAft>
            <a:buNone/>
          </a:pPr>
          <a:r>
            <a:rPr lang="en-US" sz="1400" kern="1200" dirty="0"/>
            <a:t>Quarterly hybrid focus groups held in rotating cities across Kings County and Tulare County.</a:t>
          </a:r>
        </a:p>
      </dsp:txBody>
      <dsp:txXfrm>
        <a:off x="5196287" y="3212618"/>
        <a:ext cx="4107457" cy="1409685"/>
      </dsp:txXfrm>
    </dsp:sp>
    <dsp:sp modelId="{F4F404B9-C032-430B-9FB2-7B89D51E1BD7}">
      <dsp:nvSpPr>
        <dsp:cNvPr id="0" name=""/>
        <dsp:cNvSpPr/>
      </dsp:nvSpPr>
      <dsp:spPr>
        <a:xfrm>
          <a:off x="1755480" y="590394"/>
          <a:ext cx="3608540" cy="3560789"/>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Diverse Cultural Perspectives</a:t>
          </a:r>
        </a:p>
        <a:p>
          <a:pPr marL="0" lvl="0" indent="0" algn="ctr" defTabSz="889000">
            <a:lnSpc>
              <a:spcPct val="90000"/>
            </a:lnSpc>
            <a:spcBef>
              <a:spcPct val="0"/>
            </a:spcBef>
            <a:spcAft>
              <a:spcPct val="35000"/>
            </a:spcAft>
            <a:buNone/>
          </a:pPr>
          <a:r>
            <a:rPr lang="en-US" sz="2000" kern="1200" dirty="0"/>
            <a:t>=</a:t>
          </a:r>
        </a:p>
        <a:p>
          <a:pPr marL="0" lvl="0" indent="0" algn="ctr" defTabSz="889000">
            <a:lnSpc>
              <a:spcPct val="90000"/>
            </a:lnSpc>
            <a:spcBef>
              <a:spcPct val="0"/>
            </a:spcBef>
            <a:spcAft>
              <a:spcPct val="35000"/>
            </a:spcAft>
            <a:buNone/>
          </a:pPr>
          <a:r>
            <a:rPr lang="en-US" sz="2000" kern="1200" dirty="0"/>
            <a:t>Equitable Sustainability</a:t>
          </a:r>
        </a:p>
      </dsp:txBody>
      <dsp:txXfrm>
        <a:off x="2283938" y="1111859"/>
        <a:ext cx="2551624" cy="2517859"/>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276930-0A39-E515-C259-A3C995B1A2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4B8B517-1A3B-83CD-A045-BC6ECBC8B66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BE65BC-7C67-4692-98E9-6B84DA1734DA}" type="datetimeFigureOut">
              <a:rPr lang="en-US" smtClean="0"/>
              <a:t>9/28/2023</a:t>
            </a:fld>
            <a:endParaRPr lang="en-US"/>
          </a:p>
        </p:txBody>
      </p:sp>
      <p:sp>
        <p:nvSpPr>
          <p:cNvPr id="4" name="Footer Placeholder 3">
            <a:extLst>
              <a:ext uri="{FF2B5EF4-FFF2-40B4-BE49-F238E27FC236}">
                <a16:creationId xmlns:a16="http://schemas.microsoft.com/office/drawing/2014/main" id="{35A781EE-B01A-5901-CED2-E7BB270735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6346235-8301-2C09-8CB3-58EB8BDE83D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80494B-1C17-4115-AC96-EFDB5DFDAEDB}" type="slidenum">
              <a:rPr lang="en-US" smtClean="0"/>
              <a:t>‹#›</a:t>
            </a:fld>
            <a:endParaRPr lang="en-US"/>
          </a:p>
        </p:txBody>
      </p:sp>
    </p:spTree>
    <p:extLst>
      <p:ext uri="{BB962C8B-B14F-4D97-AF65-F5344CB8AC3E}">
        <p14:creationId xmlns:p14="http://schemas.microsoft.com/office/powerpoint/2010/main" val="5156357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A69BC9-81B6-435F-8AEB-540BC0EEE41B}" type="datetimeFigureOut">
              <a:rPr lang="en-US" smtClean="0"/>
              <a:t>9/28/2023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4AF3B4-3A04-4830-9269-5B9D08549E30}" type="slidenum">
              <a:rPr lang="en-US" smtClean="0"/>
              <a:t>‹#›</a:t>
            </a:fld>
            <a:endParaRPr lang="en-US" dirty="0"/>
          </a:p>
        </p:txBody>
      </p:sp>
    </p:spTree>
    <p:extLst>
      <p:ext uri="{BB962C8B-B14F-4D97-AF65-F5344CB8AC3E}">
        <p14:creationId xmlns:p14="http://schemas.microsoft.com/office/powerpoint/2010/main" val="1961582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Hello and welcome to today’s Center for Health Care Strategies webinar: </a:t>
            </a:r>
            <a:r>
              <a:rPr lang="en-US" sz="2800" b="1" i="0" dirty="0">
                <a:solidFill>
                  <a:srgbClr val="FFFFFF"/>
                </a:solidFill>
                <a:effectLst/>
                <a:latin typeface="noto-sans"/>
              </a:rPr>
              <a:t>Equity-Centered Strategies to Improve Care for People Experiencing Homelessness: Lessons from Kings and Tulare Counties,</a:t>
            </a:r>
            <a:r>
              <a:rPr lang="en-US" sz="1800" dirty="0">
                <a:solidFill>
                  <a:srgbClr val="000000"/>
                </a:solidFill>
                <a:effectLst/>
                <a:latin typeface="Times New Roman" panose="02020603050405020304" pitchFamily="18" charset="0"/>
                <a:ea typeface="Times New Roman" panose="02020603050405020304" pitchFamily="18" charset="0"/>
              </a:rPr>
              <a:t> made possible through support from the </a:t>
            </a:r>
            <a:r>
              <a:rPr lang="en-US" sz="1800" b="1" dirty="0">
                <a:solidFill>
                  <a:srgbClr val="000000"/>
                </a:solidFill>
                <a:effectLst/>
                <a:latin typeface="Times New Roman" panose="02020603050405020304" pitchFamily="18" charset="0"/>
                <a:ea typeface="Times New Roman" panose="02020603050405020304" pitchFamily="18" charset="0"/>
              </a:rPr>
              <a:t>California Health Care Foundation</a:t>
            </a:r>
            <a:r>
              <a:rPr lang="en-US" sz="1800" dirty="0">
                <a:solidFill>
                  <a:srgbClr val="000000"/>
                </a:solidFill>
                <a:effectLst/>
                <a:latin typeface="Times New Roman" panose="02020603050405020304" pitchFamily="18" charset="0"/>
                <a:ea typeface="Times New Roman" panose="02020603050405020304" pitchFamily="18" charset="0"/>
              </a:rPr>
              <a:t>. </a:t>
            </a:r>
          </a:p>
          <a:p>
            <a:pPr marL="0" marR="0"/>
            <a:endParaRPr lang="en-US" sz="1800" dirty="0">
              <a:solidFill>
                <a:srgbClr val="000000"/>
              </a:solidFill>
              <a:effectLst/>
              <a:latin typeface="Times New Roman" panose="02020603050405020304" pitchFamily="18" charset="0"/>
              <a:ea typeface="Times New Roman" panose="02020603050405020304" pitchFamily="18" charset="0"/>
            </a:endParaRPr>
          </a:p>
          <a:p>
            <a:pPr marL="0" marR="0"/>
            <a:r>
              <a:rPr lang="en-US" sz="1800" dirty="0">
                <a:solidFill>
                  <a:srgbClr val="000000"/>
                </a:solidFill>
                <a:effectLst/>
                <a:latin typeface="Times New Roman" panose="02020603050405020304" pitchFamily="18" charset="0"/>
                <a:ea typeface="Times New Roman" panose="02020603050405020304" pitchFamily="18" charset="0"/>
              </a:rPr>
              <a:t>I am Shannon Mead, PO at the Center for Health Care Strategies and I will be kicking off today’s webinar. This webinar is part of a series that focuses on building cross-sector partnerships between health care and homeless services organizations to support people who are experiencing homelessness. This webinar is informed by the work of a project called Partnerships for Action, also supported by CHCF, which I will share more about in a few slides.</a:t>
            </a:r>
          </a:p>
          <a:p>
            <a:pPr marL="0" marR="0"/>
            <a:endParaRPr lang="en-US" sz="1800" dirty="0">
              <a:effectLst/>
              <a:latin typeface="Calibri" panose="020F0502020204030204" pitchFamily="34" charset="0"/>
              <a:ea typeface="Times New Roman" panose="02020603050405020304" pitchFamily="18" charset="0"/>
            </a:endParaRPr>
          </a:p>
          <a:p>
            <a:pPr marL="0" marR="0" algn="l"/>
            <a:r>
              <a:rPr lang="en-US" sz="1800" dirty="0">
                <a:solidFill>
                  <a:srgbClr val="000000"/>
                </a:solidFill>
                <a:effectLst/>
                <a:latin typeface="Times New Roman" panose="02020603050405020304" pitchFamily="18" charset="0"/>
                <a:ea typeface="Times New Roman" panose="02020603050405020304" pitchFamily="18" charset="0"/>
              </a:rPr>
              <a:t>Before I review today’s agenda– one quick housekeeping item - at the end of today's session, a brief online evaluation will pop-up on your screen. Your feedback is very important to us and we hope you will take a moment to complete this survey.</a:t>
            </a:r>
            <a:endParaRPr lang="en-US" sz="1800" dirty="0">
              <a:effectLst/>
              <a:latin typeface="Calibri" panose="020F0502020204030204" pitchFamily="34" charset="0"/>
              <a:ea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6C2FC99B-041F-4F6D-B65A-4F0C77E8B58B}" type="slidenum">
              <a:rPr lang="en-US" smtClean="0"/>
              <a:t>1</a:t>
            </a:fld>
            <a:endParaRPr lang="en-US"/>
          </a:p>
        </p:txBody>
      </p:sp>
    </p:spTree>
    <p:extLst>
      <p:ext uri="{BB962C8B-B14F-4D97-AF65-F5344CB8AC3E}">
        <p14:creationId xmlns:p14="http://schemas.microsoft.com/office/powerpoint/2010/main" val="2198658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4AF3B4-3A04-4830-9269-5B9D08549E30}" type="slidenum">
              <a:rPr lang="en-US" smtClean="0"/>
              <a:t>22</a:t>
            </a:fld>
            <a:endParaRPr lang="en-US" dirty="0"/>
          </a:p>
        </p:txBody>
      </p:sp>
    </p:spTree>
    <p:extLst>
      <p:ext uri="{BB962C8B-B14F-4D97-AF65-F5344CB8AC3E}">
        <p14:creationId xmlns:p14="http://schemas.microsoft.com/office/powerpoint/2010/main" val="2663520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2FC99B-041F-4F6D-B65A-4F0C77E8B58B}" type="slidenum">
              <a:rPr lang="en-US" smtClean="0"/>
              <a:t>23</a:t>
            </a:fld>
            <a:endParaRPr lang="en-US"/>
          </a:p>
        </p:txBody>
      </p:sp>
    </p:spTree>
    <p:extLst>
      <p:ext uri="{BB962C8B-B14F-4D97-AF65-F5344CB8AC3E}">
        <p14:creationId xmlns:p14="http://schemas.microsoft.com/office/powerpoint/2010/main" val="2470632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Welcome and Introductions </a:t>
            </a:r>
          </a:p>
          <a:p>
            <a:pPr marL="0" indent="0">
              <a:buFontTx/>
              <a:buNone/>
            </a:pPr>
            <a:endParaRPr lang="en-US" dirty="0"/>
          </a:p>
          <a:p>
            <a:pPr marL="0" indent="0">
              <a:buFontTx/>
              <a:buNone/>
            </a:pPr>
            <a:r>
              <a:rPr lang="en-US" dirty="0"/>
              <a:t>Hear from the team of organizations working in Kings and Tulare counties in CA  who are working to </a:t>
            </a:r>
            <a:r>
              <a:rPr lang="en-US" b="0" i="0" dirty="0">
                <a:solidFill>
                  <a:srgbClr val="1F1F1F"/>
                </a:solidFill>
                <a:effectLst/>
                <a:latin typeface="Google Sans"/>
              </a:rPr>
              <a:t>integrate an equity lens into the homelessness system with a focus on the connection to the coordinated entry system, </a:t>
            </a:r>
          </a:p>
          <a:p>
            <a:pPr marL="0" indent="0">
              <a:buFontTx/>
              <a:buNone/>
            </a:pPr>
            <a:endParaRPr lang="en-US" dirty="0"/>
          </a:p>
          <a:p>
            <a:pPr marL="0" indent="0">
              <a:buFontTx/>
              <a:buNone/>
            </a:pPr>
            <a:r>
              <a:rPr lang="en-US" dirty="0"/>
              <a:t>Pleased to welcome our colleague from the National Health Care for the Homeless Council to provide their perspective on the equity work Kings and Tulare Homeless Alliance is working on and how that relates to what they are observing nationally the homelessness space</a:t>
            </a:r>
          </a:p>
          <a:p>
            <a:pPr marL="0" indent="0">
              <a:buFontTx/>
              <a:buNone/>
            </a:pPr>
            <a:endParaRPr lang="en-US" dirty="0"/>
          </a:p>
          <a:p>
            <a:pPr marL="0" indent="0">
              <a:buFontTx/>
              <a:buNone/>
            </a:pPr>
            <a:r>
              <a:rPr lang="en-US" dirty="0"/>
              <a:t>Moderated Q&amp;A – encourage you to submit your questions throughout today’s webinar via the Q&amp;A icon. We will address those once we get to that portion of the webinar. </a:t>
            </a:r>
          </a:p>
          <a:p>
            <a:pPr marL="0" indent="0">
              <a:buFontTx/>
              <a:buNone/>
            </a:pPr>
            <a:endParaRPr lang="en-US" dirty="0"/>
          </a:p>
        </p:txBody>
      </p:sp>
      <p:sp>
        <p:nvSpPr>
          <p:cNvPr id="4" name="Slide Number Placeholder 3"/>
          <p:cNvSpPr>
            <a:spLocks noGrp="1"/>
          </p:cNvSpPr>
          <p:nvPr>
            <p:ph type="sldNum" sz="quarter" idx="10"/>
          </p:nvPr>
        </p:nvSpPr>
        <p:spPr/>
        <p:txBody>
          <a:bodyPr/>
          <a:lstStyle/>
          <a:p>
            <a:fld id="{6C2FC99B-041F-4F6D-B65A-4F0C77E8B58B}" type="slidenum">
              <a:rPr lang="en-US" smtClean="0"/>
              <a:t>2</a:t>
            </a:fld>
            <a:endParaRPr lang="en-US"/>
          </a:p>
        </p:txBody>
      </p:sp>
    </p:spTree>
    <p:extLst>
      <p:ext uri="{BB962C8B-B14F-4D97-AF65-F5344CB8AC3E}">
        <p14:creationId xmlns:p14="http://schemas.microsoft.com/office/powerpoint/2010/main" val="4276586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CHCS is a nonprofit based in New Jersey that works with stakeholders nationally to strengthen health care services to ensure better and more equitable outcomes, particularly for children and adults served by Medicaid.</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Since 1995, we have worked in every state in the nation. We partner with state and federal agencies, health plans, providers, community-based organizations, and consumers to make health care work better for people who face serious barriers to well-being — barriers like poverty, complex health and social needs and systemic racism. </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work to advance: </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spcBef>
                <a:spcPts val="0"/>
              </a:spcBef>
              <a:spcAft>
                <a:spcPts val="0"/>
              </a:spcAft>
              <a:buFont typeface="Wingdings" panose="05000000000000000000" pitchFamily="2" charset="2"/>
              <a:buChar char=""/>
            </a:pPr>
            <a:r>
              <a:rPr lang="en-US" sz="1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More effective models for care delivery; </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spcBef>
                <a:spcPts val="0"/>
              </a:spcBef>
              <a:spcAft>
                <a:spcPts val="0"/>
              </a:spcAft>
              <a:buFont typeface="Wingdings" panose="05000000000000000000" pitchFamily="2" charset="2"/>
              <a:buChar char=""/>
            </a:pPr>
            <a:r>
              <a:rPr lang="en-US" sz="1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More efficient policy and program design; and across all our work, we focus on</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spcBef>
                <a:spcPts val="0"/>
              </a:spcBef>
              <a:spcAft>
                <a:spcPts val="0"/>
              </a:spcAft>
              <a:buFont typeface="Wingdings" panose="05000000000000000000" pitchFamily="2" charset="2"/>
              <a:buChar char=""/>
            </a:pPr>
            <a:r>
              <a:rPr lang="en-US" sz="1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More equitable care and opportunities to address the obstacles that stand in the way of health equity for people facing the greatest disparities. </a:t>
            </a:r>
          </a:p>
          <a:p>
            <a:pPr marL="800100" marR="0" lvl="1" indent="-342900">
              <a:spcBef>
                <a:spcPts val="0"/>
              </a:spcBef>
              <a:spcAft>
                <a:spcPts val="0"/>
              </a:spcAft>
              <a:buFont typeface="Wingdings" panose="05000000000000000000" pitchFamily="2" charset="2"/>
              <a:buChar char=""/>
            </a:pPr>
            <a:endParaRPr lang="en-US" sz="1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Wingdings" panose="05000000000000000000" pitchFamily="2" charset="2"/>
              <a:buChar char=""/>
            </a:pPr>
            <a:r>
              <a:rPr lang="en-US" sz="1800" b="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Customize the transition to how specific program/presentation supports the above goals… </a:t>
            </a:r>
            <a:endParaRPr lang="en-US" sz="1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B4AF3B4-3A04-4830-9269-5B9D08549E30}" type="slidenum">
              <a:rPr lang="en-US" smtClean="0"/>
              <a:t>3</a:t>
            </a:fld>
            <a:endParaRPr lang="en-US" dirty="0"/>
          </a:p>
        </p:txBody>
      </p:sp>
    </p:spTree>
    <p:extLst>
      <p:ext uri="{BB962C8B-B14F-4D97-AF65-F5344CB8AC3E}">
        <p14:creationId xmlns:p14="http://schemas.microsoft.com/office/powerpoint/2010/main" val="3635336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3600" b="0" dirty="0"/>
              <a:t>Our work with Medicaid stakeholders focuses primarily on five broad strategies to promote innovations in health care delivery where they are needed most. </a:t>
            </a:r>
          </a:p>
          <a:p>
            <a:pPr marL="0" indent="0">
              <a:buFont typeface="Arial" panose="020B0604020202020204" pitchFamily="34" charset="0"/>
              <a:buNone/>
            </a:pPr>
            <a:endParaRPr lang="en-US" sz="3600" b="0" dirty="0"/>
          </a:p>
          <a:p>
            <a:pPr marL="1028700" lvl="1" indent="-571500">
              <a:buFont typeface="Arial" panose="020B0604020202020204" pitchFamily="34" charset="0"/>
              <a:buChar char="•"/>
            </a:pPr>
            <a:r>
              <a:rPr lang="en-US" sz="3600" b="0" dirty="0"/>
              <a:t>First and foremost, we are a knowledge organization – we are in the business of identifying and broadly disseminating what is working in the field; </a:t>
            </a:r>
          </a:p>
          <a:p>
            <a:pPr marL="1028700" lvl="1" indent="-571500">
              <a:buFont typeface="Arial" panose="020B0604020202020204" pitchFamily="34" charset="0"/>
              <a:buChar char="•"/>
            </a:pPr>
            <a:r>
              <a:rPr lang="en-US" sz="1800" b="0" i="0" kern="1200" dirty="0">
                <a:solidFill>
                  <a:srgbClr val="000000"/>
                </a:solidFill>
                <a:effectLst/>
                <a:latin typeface="Calibri" panose="020F0502020204030204" pitchFamily="34" charset="0"/>
                <a:cs typeface="Calibri" panose="020F0502020204030204" pitchFamily="34" charset="0"/>
              </a:rPr>
              <a:t>We drive policy improvements by analyzing and distilling </a:t>
            </a:r>
            <a:r>
              <a:rPr lang="en-US" sz="3600" b="0" dirty="0"/>
              <a:t>evidence and insights to inform state and national policy;</a:t>
            </a:r>
          </a:p>
          <a:p>
            <a:pPr marL="1028700" lvl="1" indent="-571500">
              <a:buFont typeface="Arial" panose="020B0604020202020204" pitchFamily="34" charset="0"/>
              <a:buChar char="•"/>
            </a:pPr>
            <a:r>
              <a:rPr lang="en-US" sz="3600" b="0" dirty="0"/>
              <a:t>We build leadership capacity. We ensure that health care leaders – at the state, plan, and provider level – have the skills needed  to succeed in their roles;</a:t>
            </a:r>
          </a:p>
          <a:p>
            <a:pPr marL="1028700" lvl="1" indent="-571500">
              <a:buFont typeface="Arial" panose="020B0604020202020204" pitchFamily="34" charset="0"/>
              <a:buChar char="•"/>
            </a:pPr>
            <a:r>
              <a:rPr lang="en-US" sz="3600" b="0" dirty="0"/>
              <a:t>We provide practical training, tailored technical assistance and tools to help implement effective policy at the ground-level; and finally and relevant to today’s event</a:t>
            </a:r>
          </a:p>
          <a:p>
            <a:pPr marL="1028700" lvl="1" indent="-571500">
              <a:buFont typeface="Arial" panose="020B0604020202020204" pitchFamily="34" charset="0"/>
              <a:buChar char="•"/>
            </a:pPr>
            <a:r>
              <a:rPr lang="en-US" sz="3600" b="0" dirty="0"/>
              <a:t>We spread success by helping peers and experts connect across the country to learn from each other.  </a:t>
            </a:r>
          </a:p>
          <a:p>
            <a:pPr marL="457200" lvl="1" indent="0">
              <a:buFont typeface="Arial" panose="020B0604020202020204" pitchFamily="34" charset="0"/>
              <a:buNone/>
            </a:pPr>
            <a:endParaRPr lang="en-US" sz="3600" b="0" dirty="0"/>
          </a:p>
        </p:txBody>
      </p:sp>
      <p:sp>
        <p:nvSpPr>
          <p:cNvPr id="4" name="Slide Number Placeholder 3"/>
          <p:cNvSpPr>
            <a:spLocks noGrp="1"/>
          </p:cNvSpPr>
          <p:nvPr>
            <p:ph type="sldNum" sz="quarter" idx="5"/>
          </p:nvPr>
        </p:nvSpPr>
        <p:spPr/>
        <p:txBody>
          <a:bodyPr/>
          <a:lstStyle/>
          <a:p>
            <a:fld id="{9B4AF3B4-3A04-4830-9269-5B9D08549E30}" type="slidenum">
              <a:rPr lang="en-US" smtClean="0"/>
              <a:t>4</a:t>
            </a:fld>
            <a:endParaRPr lang="en-US" dirty="0"/>
          </a:p>
        </p:txBody>
      </p:sp>
    </p:spTree>
    <p:extLst>
      <p:ext uri="{BB962C8B-B14F-4D97-AF65-F5344CB8AC3E}">
        <p14:creationId xmlns:p14="http://schemas.microsoft.com/office/powerpoint/2010/main" val="2720457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the project that is brining us together today –</a:t>
            </a:r>
          </a:p>
          <a:p>
            <a:endParaRPr lang="en-US" dirty="0"/>
          </a:p>
          <a:p>
            <a:pPr algn="l">
              <a:buFont typeface="+mj-lt"/>
              <a:buAutoNum type="arabicPeriod"/>
            </a:pPr>
            <a:r>
              <a:rPr lang="en-US" b="1" i="0" dirty="0">
                <a:solidFill>
                  <a:srgbClr val="374151"/>
                </a:solidFill>
                <a:effectLst/>
                <a:latin typeface="Söhne"/>
              </a:rPr>
              <a:t>History of Partnership with Anthem</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KTHA and Anthem share a history of collaboration, driven by a common goal: addressing the housing needs of Anthem members within our region.</a:t>
            </a:r>
          </a:p>
          <a:p>
            <a:pPr algn="l">
              <a:buFont typeface="+mj-lt"/>
              <a:buAutoNum type="arabicPeriod"/>
            </a:pPr>
            <a:r>
              <a:rPr lang="en-US" b="1" i="0" dirty="0">
                <a:solidFill>
                  <a:srgbClr val="374151"/>
                </a:solidFill>
                <a:effectLst/>
                <a:latin typeface="Söhne"/>
              </a:rPr>
              <a:t>The 2019 Pilot Program with HUD Vouchers</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In 2019, KTHA, Anthem, and the Tulare County Public Housing Authority embarked on a pilot program that aimed to lease 45 HUD Mainstream Housing Vouchers. This initiative laid the foundation for our collective efforts.</a:t>
            </a:r>
          </a:p>
          <a:p>
            <a:pPr algn="l">
              <a:buFont typeface="+mj-lt"/>
              <a:buAutoNum type="arabicPeriod"/>
            </a:pPr>
            <a:r>
              <a:rPr lang="en-US" b="1" i="0" dirty="0">
                <a:solidFill>
                  <a:srgbClr val="374151"/>
                </a:solidFill>
                <a:effectLst/>
                <a:latin typeface="Söhne"/>
              </a:rPr>
              <a:t>Challenges in Lease-Up Expenses</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Throughout this journey, KTHA encountered a crucial challenge: securing the necessary funding for housing lease-up expenses. This included critical components such as deposits, application fees, and move-in supplies.</a:t>
            </a:r>
          </a:p>
          <a:p>
            <a:pPr algn="l">
              <a:buFont typeface="+mj-lt"/>
              <a:buAutoNum type="arabicPeriod"/>
            </a:pPr>
            <a:r>
              <a:rPr lang="en-US" b="1" i="0" dirty="0">
                <a:solidFill>
                  <a:srgbClr val="374151"/>
                </a:solidFill>
                <a:effectLst/>
                <a:latin typeface="Söhne"/>
              </a:rPr>
              <a:t>Anthem's Grant Funding Support</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In response to this challenge, Anthem provided vital grant funding specifically allocated to cover these housing-related expenses. This support was pivotal in ensuring that the vouchers could be effectively utilized.</a:t>
            </a:r>
          </a:p>
          <a:p>
            <a:pPr algn="l">
              <a:buFont typeface="+mj-lt"/>
              <a:buAutoNum type="arabicPeriod"/>
            </a:pPr>
            <a:r>
              <a:rPr lang="en-US" b="1" i="0" dirty="0">
                <a:solidFill>
                  <a:srgbClr val="374151"/>
                </a:solidFill>
                <a:effectLst/>
                <a:latin typeface="Söhne"/>
              </a:rPr>
              <a:t>Data Sharing for Targeting Vouchers</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Beyond financial assistance, Anthem's collaboration with KTHA extended to data sharing from the Coordinated Entry System (CES). This collaborative effort enabled the identification of Anthem members experiencing homelessness, allowing for targeted allocation of vouchers.</a:t>
            </a:r>
          </a:p>
          <a:p>
            <a:pPr algn="l">
              <a:buFont typeface="+mj-lt"/>
              <a:buAutoNum type="arabicPeriod"/>
            </a:pPr>
            <a:r>
              <a:rPr lang="en-US" b="1" i="0" dirty="0">
                <a:solidFill>
                  <a:srgbClr val="374151"/>
                </a:solidFill>
                <a:effectLst/>
                <a:latin typeface="Söhne"/>
              </a:rPr>
              <a:t>Renewed Collaboration in 2022 for Holistic Support</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In 2022, Anthem and KTHA renewed their collaboration, placing a renewed emphasis on integrating External Case Management (ECM) and Community Services (CS) into the homelessness system. The core objective is to strengthen the connection between these services and the Coordinated Entry System (CES). Simultaneously, the partnership highlights the importance of providing essential supportive services to households once they secure housing.</a:t>
            </a:r>
          </a:p>
          <a:p>
            <a:pPr algn="l">
              <a:buFont typeface="+mj-lt"/>
              <a:buAutoNum type="arabicPeriod"/>
            </a:pPr>
            <a:r>
              <a:rPr lang="en-US" b="1" i="0" dirty="0">
                <a:solidFill>
                  <a:srgbClr val="374151"/>
                </a:solidFill>
                <a:effectLst/>
                <a:latin typeface="Söhne"/>
              </a:rPr>
              <a:t>Health Net's Inclusion in the Collaborative Effort</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In early 2023, Health Net joined our collaborative effort due to their significant presence and influence in the two counties. Their participation further enhances our team's capacity to address housing and health equity, marking a significant milestone in expanding the reach and impact of our shared initiatives.</a:t>
            </a:r>
          </a:p>
          <a:p>
            <a:pPr marL="457200" lvl="1" indent="0" algn="l">
              <a:buFont typeface="+mj-lt"/>
              <a:buNone/>
            </a:pPr>
            <a:endParaRPr lang="en-US" b="0" i="0" dirty="0">
              <a:solidFill>
                <a:srgbClr val="374151"/>
              </a:solidFill>
              <a:effectLst/>
              <a:latin typeface="Söhne"/>
            </a:endParaRPr>
          </a:p>
        </p:txBody>
      </p:sp>
      <p:sp>
        <p:nvSpPr>
          <p:cNvPr id="4" name="Slide Number Placeholder 3"/>
          <p:cNvSpPr>
            <a:spLocks noGrp="1"/>
          </p:cNvSpPr>
          <p:nvPr>
            <p:ph type="sldNum" sz="quarter" idx="5"/>
          </p:nvPr>
        </p:nvSpPr>
        <p:spPr/>
        <p:txBody>
          <a:bodyPr/>
          <a:lstStyle/>
          <a:p>
            <a:fld id="{9B4AF3B4-3A04-4830-9269-5B9D08549E30}" type="slidenum">
              <a:rPr lang="en-US" smtClean="0"/>
              <a:t>5</a:t>
            </a:fld>
            <a:endParaRPr lang="en-US" dirty="0"/>
          </a:p>
        </p:txBody>
      </p:sp>
    </p:spTree>
    <p:extLst>
      <p:ext uri="{BB962C8B-B14F-4D97-AF65-F5344CB8AC3E}">
        <p14:creationId xmlns:p14="http://schemas.microsoft.com/office/powerpoint/2010/main" val="1195786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2FC99B-041F-4F6D-B65A-4F0C77E8B58B}" type="slidenum">
              <a:rPr lang="en-US" smtClean="0"/>
              <a:t>6</a:t>
            </a:fld>
            <a:endParaRPr lang="en-US"/>
          </a:p>
        </p:txBody>
      </p:sp>
    </p:spTree>
    <p:extLst>
      <p:ext uri="{BB962C8B-B14F-4D97-AF65-F5344CB8AC3E}">
        <p14:creationId xmlns:p14="http://schemas.microsoft.com/office/powerpoint/2010/main" val="223912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US" b="1" i="0" dirty="0">
                <a:solidFill>
                  <a:srgbClr val="374151"/>
                </a:solidFill>
                <a:effectLst/>
                <a:latin typeface="Söhne"/>
              </a:rPr>
              <a:t>Nai-</a:t>
            </a:r>
          </a:p>
          <a:p>
            <a:pPr algn="l">
              <a:buFont typeface="+mj-lt"/>
              <a:buAutoNum type="arabicPeriod"/>
            </a:pPr>
            <a:r>
              <a:rPr lang="en-US" b="1" i="0" dirty="0">
                <a:solidFill>
                  <a:srgbClr val="374151"/>
                </a:solidFill>
                <a:effectLst/>
                <a:latin typeface="Söhne"/>
              </a:rPr>
              <a:t>Setting the Table for Health Equity</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This overarching theme explores how the California Department of Health Care Services is prioritizing health equity in its initiatives.</a:t>
            </a:r>
          </a:p>
          <a:p>
            <a:pPr algn="l">
              <a:buFont typeface="+mj-lt"/>
              <a:buAutoNum type="arabicPeriod"/>
            </a:pPr>
            <a:r>
              <a:rPr lang="en-US" b="1" i="0" dirty="0">
                <a:solidFill>
                  <a:srgbClr val="374151"/>
                </a:solidFill>
                <a:effectLst/>
                <a:latin typeface="Söhne"/>
              </a:rPr>
              <a:t>Leadership for Equity</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Delving into the importance of dedicated leadership in advancing health equity efforts.</a:t>
            </a:r>
          </a:p>
          <a:p>
            <a:pPr algn="l">
              <a:buFont typeface="+mj-lt"/>
              <a:buAutoNum type="arabicPeriod"/>
            </a:pPr>
            <a:r>
              <a:rPr lang="en-US" b="1" i="0" dirty="0">
                <a:solidFill>
                  <a:srgbClr val="374151"/>
                </a:solidFill>
                <a:effectLst/>
                <a:latin typeface="Söhne"/>
              </a:rPr>
              <a:t>Integrating Equity into Policies and Practices</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This discussion emphasizes the practical integration of equitable practices into our organizational policies and procedures.</a:t>
            </a:r>
          </a:p>
          <a:p>
            <a:endParaRPr lang="en-US" dirty="0"/>
          </a:p>
        </p:txBody>
      </p:sp>
      <p:sp>
        <p:nvSpPr>
          <p:cNvPr id="4" name="Slide Number Placeholder 3"/>
          <p:cNvSpPr>
            <a:spLocks noGrp="1"/>
          </p:cNvSpPr>
          <p:nvPr>
            <p:ph type="sldNum" sz="quarter" idx="5"/>
          </p:nvPr>
        </p:nvSpPr>
        <p:spPr/>
        <p:txBody>
          <a:bodyPr/>
          <a:lstStyle/>
          <a:p>
            <a:fld id="{9B4AF3B4-3A04-4830-9269-5B9D08549E30}" type="slidenum">
              <a:rPr lang="en-US" smtClean="0"/>
              <a:t>7</a:t>
            </a:fld>
            <a:endParaRPr lang="en-US" dirty="0"/>
          </a:p>
        </p:txBody>
      </p:sp>
    </p:spTree>
    <p:extLst>
      <p:ext uri="{BB962C8B-B14F-4D97-AF65-F5344CB8AC3E}">
        <p14:creationId xmlns:p14="http://schemas.microsoft.com/office/powerpoint/2010/main" val="2702491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US" b="1" i="0" dirty="0">
                <a:solidFill>
                  <a:srgbClr val="374151"/>
                </a:solidFill>
                <a:effectLst/>
                <a:latin typeface="Söhne"/>
              </a:rPr>
              <a:t>Miguel-</a:t>
            </a:r>
          </a:p>
          <a:p>
            <a:pPr algn="l">
              <a:buFont typeface="+mj-lt"/>
              <a:buNone/>
            </a:pPr>
            <a:r>
              <a:rPr lang="en-US" b="1" i="0" dirty="0">
                <a:solidFill>
                  <a:srgbClr val="374151"/>
                </a:solidFill>
                <a:effectLst/>
                <a:latin typeface="Söhne"/>
              </a:rPr>
              <a:t>1. Strategic Approaches to Equity</a:t>
            </a:r>
            <a:r>
              <a:rPr lang="en-US" b="0" i="0" dirty="0">
                <a:solidFill>
                  <a:srgbClr val="374151"/>
                </a:solidFill>
                <a:effectLst/>
                <a:latin typeface="Söhne"/>
              </a:rPr>
              <a:t>:</a:t>
            </a:r>
          </a:p>
          <a:p>
            <a:pPr marL="457200" lvl="1" indent="0" algn="l">
              <a:buFont typeface="+mj-lt"/>
              <a:buNone/>
            </a:pPr>
            <a:r>
              <a:rPr lang="en-US" b="0" i="0" dirty="0">
                <a:solidFill>
                  <a:srgbClr val="374151"/>
                </a:solidFill>
                <a:effectLst/>
                <a:latin typeface="Söhne"/>
              </a:rPr>
              <a:t>Exploring the development and implementation of strategic plans that drive equity in our operations.</a:t>
            </a:r>
          </a:p>
          <a:p>
            <a:pPr algn="l">
              <a:buFont typeface="+mj-lt"/>
              <a:buNone/>
            </a:pPr>
            <a:r>
              <a:rPr lang="en-US" b="1" i="0" dirty="0">
                <a:solidFill>
                  <a:srgbClr val="374151"/>
                </a:solidFill>
                <a:effectLst/>
                <a:latin typeface="Söhne"/>
              </a:rPr>
              <a:t>2. Equity in Funding Initiatives</a:t>
            </a:r>
            <a:r>
              <a:rPr lang="en-US" b="0" i="0" dirty="0">
                <a:solidFill>
                  <a:srgbClr val="374151"/>
                </a:solidFill>
                <a:effectLst/>
                <a:latin typeface="Söhne"/>
              </a:rPr>
              <a:t>:</a:t>
            </a:r>
          </a:p>
          <a:p>
            <a:pPr marL="457200" lvl="1" indent="0" algn="l">
              <a:buFont typeface="+mj-lt"/>
              <a:buNone/>
            </a:pPr>
            <a:r>
              <a:rPr lang="en-US" b="0" i="0" dirty="0">
                <a:solidFill>
                  <a:srgbClr val="374151"/>
                </a:solidFill>
                <a:effectLst/>
                <a:latin typeface="Söhne"/>
              </a:rPr>
              <a:t>Highlighting the role of funding strategies in reducing disparities in health outcomes.</a:t>
            </a:r>
          </a:p>
          <a:p>
            <a:pPr algn="l">
              <a:buFont typeface="+mj-lt"/>
              <a:buNone/>
            </a:pPr>
            <a:r>
              <a:rPr lang="en-US" b="1" i="0" dirty="0">
                <a:solidFill>
                  <a:srgbClr val="374151"/>
                </a:solidFill>
                <a:effectLst/>
                <a:latin typeface="Söhne"/>
              </a:rPr>
              <a:t>3. Healthcare's Expanding Role in Social Determinants</a:t>
            </a:r>
            <a:r>
              <a:rPr lang="en-US" b="0" i="0" dirty="0">
                <a:solidFill>
                  <a:srgbClr val="374151"/>
                </a:solidFill>
                <a:effectLst/>
                <a:latin typeface="Söhne"/>
              </a:rPr>
              <a:t>:</a:t>
            </a:r>
          </a:p>
          <a:p>
            <a:pPr marL="457200" lvl="1" indent="0" algn="l">
              <a:buFont typeface="+mj-lt"/>
              <a:buNone/>
            </a:pPr>
            <a:r>
              <a:rPr lang="en-US" b="0" i="0" dirty="0">
                <a:solidFill>
                  <a:srgbClr val="374151"/>
                </a:solidFill>
                <a:effectLst/>
                <a:latin typeface="Söhne"/>
              </a:rPr>
              <a:t>Examining how healthcare intersects with housing and other social determinants to address holistic well-being.</a:t>
            </a:r>
          </a:p>
          <a:p>
            <a:pPr algn="l">
              <a:buFont typeface="+mj-lt"/>
              <a:buAutoNum type="arabicPeriod" startAt="4"/>
            </a:pPr>
            <a:r>
              <a:rPr lang="en-US" b="1" i="0" dirty="0">
                <a:solidFill>
                  <a:srgbClr val="374151"/>
                </a:solidFill>
                <a:effectLst/>
                <a:latin typeface="Söhne"/>
              </a:rPr>
              <a:t>Collaboration for Success</a:t>
            </a:r>
            <a:r>
              <a:rPr lang="en-US" b="0" i="0" dirty="0">
                <a:solidFill>
                  <a:srgbClr val="374151"/>
                </a:solidFill>
                <a:effectLst/>
                <a:latin typeface="Söhne"/>
              </a:rPr>
              <a:t>:</a:t>
            </a:r>
          </a:p>
          <a:p>
            <a:pPr marL="457200" lvl="1" indent="0" algn="l">
              <a:buFont typeface="+mj-lt"/>
              <a:buNone/>
            </a:pPr>
            <a:r>
              <a:rPr lang="en-US" b="0" i="0" dirty="0">
                <a:solidFill>
                  <a:srgbClr val="374151"/>
                </a:solidFill>
                <a:effectLst/>
                <a:latin typeface="Söhne"/>
              </a:rPr>
              <a:t>Emphasizing the value of partnerships with external providers to advance our equity objectives.</a:t>
            </a:r>
          </a:p>
          <a:p>
            <a:pPr algn="l">
              <a:buFont typeface="+mj-lt"/>
              <a:buNone/>
            </a:pPr>
            <a:endParaRPr lang="en-US" b="0" i="0" dirty="0">
              <a:solidFill>
                <a:srgbClr val="374151"/>
              </a:solidFill>
              <a:effectLst/>
              <a:latin typeface="Söhne"/>
            </a:endParaRPr>
          </a:p>
          <a:p>
            <a:pPr marL="742950" lvl="1" indent="-285750" algn="l">
              <a:buFont typeface="+mj-lt"/>
              <a:buAutoNum type="arabicPeriod" startAt="4"/>
            </a:pPr>
            <a:endParaRPr lang="en-US" b="0" i="0" dirty="0">
              <a:solidFill>
                <a:srgbClr val="374151"/>
              </a:solidFill>
              <a:effectLst/>
              <a:latin typeface="Söhne"/>
            </a:endParaRPr>
          </a:p>
          <a:p>
            <a:endParaRPr lang="en-US" dirty="0"/>
          </a:p>
        </p:txBody>
      </p:sp>
      <p:sp>
        <p:nvSpPr>
          <p:cNvPr id="4" name="Slide Number Placeholder 3"/>
          <p:cNvSpPr>
            <a:spLocks noGrp="1"/>
          </p:cNvSpPr>
          <p:nvPr>
            <p:ph type="sldNum" sz="quarter" idx="5"/>
          </p:nvPr>
        </p:nvSpPr>
        <p:spPr/>
        <p:txBody>
          <a:bodyPr/>
          <a:lstStyle/>
          <a:p>
            <a:fld id="{9B4AF3B4-3A04-4830-9269-5B9D08549E30}" type="slidenum">
              <a:rPr lang="en-US" smtClean="0"/>
              <a:t>8</a:t>
            </a:fld>
            <a:endParaRPr lang="en-US" dirty="0"/>
          </a:p>
        </p:txBody>
      </p:sp>
    </p:spTree>
    <p:extLst>
      <p:ext uri="{BB962C8B-B14F-4D97-AF65-F5344CB8AC3E}">
        <p14:creationId xmlns:p14="http://schemas.microsoft.com/office/powerpoint/2010/main" val="3024696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17698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C9A6FF-6BFE-4244-917E-8E315652519B}"/>
              </a:ext>
            </a:extLst>
          </p:cNvPr>
          <p:cNvSpPr/>
          <p:nvPr userDrawn="1"/>
        </p:nvSpPr>
        <p:spPr>
          <a:xfrm>
            <a:off x="-19051" y="-1"/>
            <a:ext cx="12211051"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dirty="0"/>
          </a:p>
        </p:txBody>
      </p:sp>
      <p:pic>
        <p:nvPicPr>
          <p:cNvPr id="8" name="Graphic 159">
            <a:extLst>
              <a:ext uri="{FF2B5EF4-FFF2-40B4-BE49-F238E27FC236}">
                <a16:creationId xmlns:a16="http://schemas.microsoft.com/office/drawing/2014/main" id="{987DB389-2E32-45BC-8A9F-72E96D4FE9C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4611" t="35175"/>
          <a:stretch/>
        </p:blipFill>
        <p:spPr>
          <a:xfrm rot="5400000">
            <a:off x="8630746" y="15428"/>
            <a:ext cx="3576689" cy="3545840"/>
          </a:xfrm>
          <a:prstGeom prst="rect">
            <a:avLst/>
          </a:prstGeom>
        </p:spPr>
      </p:pic>
      <p:sp>
        <p:nvSpPr>
          <p:cNvPr id="2" name="Title 1">
            <a:extLst>
              <a:ext uri="{FF2B5EF4-FFF2-40B4-BE49-F238E27FC236}">
                <a16:creationId xmlns:a16="http://schemas.microsoft.com/office/drawing/2014/main" id="{EBB1BC96-82DA-4A98-950D-D42AF44E6645}"/>
              </a:ext>
            </a:extLst>
          </p:cNvPr>
          <p:cNvSpPr>
            <a:spLocks noGrp="1"/>
          </p:cNvSpPr>
          <p:nvPr>
            <p:ph type="ctrTitle" hasCustomPrompt="1"/>
          </p:nvPr>
        </p:nvSpPr>
        <p:spPr>
          <a:xfrm>
            <a:off x="469138" y="1532066"/>
            <a:ext cx="10198873" cy="2387600"/>
          </a:xfrm>
        </p:spPr>
        <p:txBody>
          <a:bodyPr anchor="b">
            <a:normAutofit/>
          </a:bodyPr>
          <a:lstStyle>
            <a:lvl1pPr algn="l">
              <a:defRPr sz="4400" b="1">
                <a:solidFill>
                  <a:schemeClr val="bg1"/>
                </a:solidFill>
                <a:effectLst>
                  <a:outerShdw blurRad="25400" dist="12700" dir="5400000" algn="tl" rotWithShape="0">
                    <a:prstClr val="black">
                      <a:alpha val="20000"/>
                    </a:prstClr>
                  </a:outerShdw>
                </a:effectLst>
                <a:latin typeface="+mj-lt"/>
              </a:defRPr>
            </a:lvl1pPr>
          </a:lstStyle>
          <a:p>
            <a:r>
              <a:rPr lang="en-US" dirty="0"/>
              <a:t>Click to add presentation title</a:t>
            </a:r>
          </a:p>
        </p:txBody>
      </p:sp>
      <p:sp>
        <p:nvSpPr>
          <p:cNvPr id="3" name="Subtitle 2">
            <a:extLst>
              <a:ext uri="{FF2B5EF4-FFF2-40B4-BE49-F238E27FC236}">
                <a16:creationId xmlns:a16="http://schemas.microsoft.com/office/drawing/2014/main" id="{AC38CD07-6F81-4CAF-9EF3-539C4B1024F6}"/>
              </a:ext>
            </a:extLst>
          </p:cNvPr>
          <p:cNvSpPr>
            <a:spLocks noGrp="1"/>
          </p:cNvSpPr>
          <p:nvPr>
            <p:ph type="subTitle" idx="1" hasCustomPrompt="1"/>
          </p:nvPr>
        </p:nvSpPr>
        <p:spPr>
          <a:xfrm>
            <a:off x="469138" y="4174059"/>
            <a:ext cx="10198873" cy="1493459"/>
          </a:xfrm>
        </p:spPr>
        <p:txBody>
          <a:bodyPr>
            <a:noAutofit/>
          </a:bodyPr>
          <a:lstStyle>
            <a:lvl1pPr marL="0" indent="0" algn="l">
              <a:buNone/>
              <a:defRPr sz="2400" b="0">
                <a:solidFill>
                  <a:schemeClr val="bg1"/>
                </a:solidFill>
                <a:effectLst>
                  <a:outerShdw blurRad="25400" dist="12700" dir="5400000" algn="tl" rotWithShape="0">
                    <a:prstClr val="black">
                      <a:alpha val="20000"/>
                    </a:prstClr>
                  </a:outerShdw>
                </a:effectLst>
              </a:defRPr>
            </a:lvl1pPr>
            <a:lvl2pPr marL="457155" indent="0" algn="ctr">
              <a:buNone/>
              <a:defRPr sz="2000"/>
            </a:lvl2pPr>
            <a:lvl3pPr marL="914309" indent="0" algn="ctr">
              <a:buNone/>
              <a:defRPr sz="18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en-US" dirty="0"/>
              <a:t>Click to add event title, date, and presenter name(s)</a:t>
            </a:r>
          </a:p>
        </p:txBody>
      </p:sp>
      <p:grpSp>
        <p:nvGrpSpPr>
          <p:cNvPr id="6" name="Group 5">
            <a:extLst>
              <a:ext uri="{FF2B5EF4-FFF2-40B4-BE49-F238E27FC236}">
                <a16:creationId xmlns:a16="http://schemas.microsoft.com/office/drawing/2014/main" id="{5273B18D-8C36-4C2B-B5ED-856AD6BAAC33}"/>
              </a:ext>
            </a:extLst>
          </p:cNvPr>
          <p:cNvGrpSpPr>
            <a:grpSpLocks noChangeAspect="1"/>
          </p:cNvGrpSpPr>
          <p:nvPr userDrawn="1"/>
        </p:nvGrpSpPr>
        <p:grpSpPr>
          <a:xfrm>
            <a:off x="469137" y="304960"/>
            <a:ext cx="3312063" cy="761494"/>
            <a:chOff x="1098723" y="2133914"/>
            <a:chExt cx="9994528" cy="2297896"/>
          </a:xfrm>
          <a:effectLst>
            <a:outerShdw blurRad="25400" dist="12700" dir="5400000" algn="tl" rotWithShape="0">
              <a:prstClr val="black">
                <a:alpha val="20000"/>
              </a:prstClr>
            </a:outerShdw>
          </a:effectLst>
        </p:grpSpPr>
        <p:pic>
          <p:nvPicPr>
            <p:cNvPr id="9" name="Graphic 8">
              <a:extLst>
                <a:ext uri="{FF2B5EF4-FFF2-40B4-BE49-F238E27FC236}">
                  <a16:creationId xmlns:a16="http://schemas.microsoft.com/office/drawing/2014/main" id="{438FB108-E269-4D1B-B6C7-EF3B2E23E92C}"/>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136" t="83337" r="16644"/>
            <a:stretch/>
          </p:blipFill>
          <p:spPr>
            <a:xfrm>
              <a:off x="2411730" y="4051993"/>
              <a:ext cx="7018020" cy="379817"/>
            </a:xfrm>
            <a:prstGeom prst="rect">
              <a:avLst/>
            </a:prstGeom>
            <a:effectLst>
              <a:outerShdw blurRad="152400" algn="ctr" rotWithShape="0">
                <a:schemeClr val="accent1">
                  <a:alpha val="80000"/>
                </a:schemeClr>
              </a:outerShdw>
            </a:effectLst>
          </p:spPr>
        </p:pic>
        <p:pic>
          <p:nvPicPr>
            <p:cNvPr id="10" name="Graphic 9">
              <a:extLst>
                <a:ext uri="{FF2B5EF4-FFF2-40B4-BE49-F238E27FC236}">
                  <a16:creationId xmlns:a16="http://schemas.microsoft.com/office/drawing/2014/main" id="{698E26DD-ABC2-4DAC-B001-D5C587BD9079}"/>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2549"/>
            <a:stretch/>
          </p:blipFill>
          <p:spPr>
            <a:xfrm>
              <a:off x="2352901" y="2133914"/>
              <a:ext cx="8740350" cy="2048256"/>
            </a:xfrm>
            <a:prstGeom prst="rect">
              <a:avLst/>
            </a:prstGeom>
            <a:effectLst>
              <a:outerShdw blurRad="127000" algn="ctr" rotWithShape="0">
                <a:schemeClr val="accent1">
                  <a:alpha val="40000"/>
                </a:schemeClr>
              </a:outerShdw>
            </a:effectLst>
          </p:spPr>
        </p:pic>
        <p:sp>
          <p:nvSpPr>
            <p:cNvPr id="11" name="Freeform: Shape 10">
              <a:extLst>
                <a:ext uri="{FF2B5EF4-FFF2-40B4-BE49-F238E27FC236}">
                  <a16:creationId xmlns:a16="http://schemas.microsoft.com/office/drawing/2014/main" id="{A11C4D52-B25D-4264-9F69-B8CA87578751}"/>
                </a:ext>
              </a:extLst>
            </p:cNvPr>
            <p:cNvSpPr/>
            <p:nvPr/>
          </p:nvSpPr>
          <p:spPr>
            <a:xfrm rot="10800000" flipH="1">
              <a:off x="2026196" y="2741951"/>
              <a:ext cx="192212" cy="192210"/>
            </a:xfrm>
            <a:custGeom>
              <a:avLst/>
              <a:gdLst>
                <a:gd name="connsiteX0" fmla="*/ 33147 w 66484"/>
                <a:gd name="connsiteY0" fmla="*/ 66484 h 66484"/>
                <a:gd name="connsiteX1" fmla="*/ 33147 w 66484"/>
                <a:gd name="connsiteY1" fmla="*/ 66484 h 66484"/>
                <a:gd name="connsiteX2" fmla="*/ 0 w 66484"/>
                <a:gd name="connsiteY2" fmla="*/ 33147 h 66484"/>
                <a:gd name="connsiteX3" fmla="*/ 0 w 66484"/>
                <a:gd name="connsiteY3" fmla="*/ 33147 h 66484"/>
                <a:gd name="connsiteX4" fmla="*/ 33338 w 66484"/>
                <a:gd name="connsiteY4" fmla="*/ 0 h 66484"/>
                <a:gd name="connsiteX5" fmla="*/ 33338 w 66484"/>
                <a:gd name="connsiteY5" fmla="*/ 0 h 66484"/>
                <a:gd name="connsiteX6" fmla="*/ 66485 w 66484"/>
                <a:gd name="connsiteY6" fmla="*/ 33338 h 66484"/>
                <a:gd name="connsiteX7" fmla="*/ 66485 w 66484"/>
                <a:gd name="connsiteY7" fmla="*/ 33338 h 66484"/>
                <a:gd name="connsiteX8" fmla="*/ 33242 w 66484"/>
                <a:gd name="connsiteY8" fmla="*/ 66484 h 66484"/>
                <a:gd name="connsiteX9" fmla="*/ 33242 w 66484"/>
                <a:gd name="connsiteY9" fmla="*/ 66484 h 6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84" h="66484">
                  <a:moveTo>
                    <a:pt x="33147" y="66484"/>
                  </a:moveTo>
                  <a:lnTo>
                    <a:pt x="33147" y="66484"/>
                  </a:lnTo>
                  <a:cubicBezTo>
                    <a:pt x="14788" y="66432"/>
                    <a:pt x="-52" y="51506"/>
                    <a:pt x="0" y="33147"/>
                  </a:cubicBezTo>
                  <a:lnTo>
                    <a:pt x="0" y="33147"/>
                  </a:lnTo>
                  <a:cubicBezTo>
                    <a:pt x="105" y="14809"/>
                    <a:pt x="15000" y="0"/>
                    <a:pt x="33338" y="0"/>
                  </a:cubicBezTo>
                  <a:lnTo>
                    <a:pt x="33338" y="0"/>
                  </a:lnTo>
                  <a:cubicBezTo>
                    <a:pt x="51697" y="52"/>
                    <a:pt x="66537" y="14978"/>
                    <a:pt x="66485" y="33338"/>
                  </a:cubicBezTo>
                  <a:lnTo>
                    <a:pt x="66485" y="33338"/>
                  </a:lnTo>
                  <a:cubicBezTo>
                    <a:pt x="66380" y="51638"/>
                    <a:pt x="51543" y="66432"/>
                    <a:pt x="33242" y="66484"/>
                  </a:cubicBezTo>
                  <a:lnTo>
                    <a:pt x="33242" y="66484"/>
                  </a:lnTo>
                  <a:close/>
                </a:path>
              </a:pathLst>
            </a:custGeom>
            <a:solidFill>
              <a:schemeClr val="bg1"/>
            </a:solidFill>
            <a:ln w="9525" cap="flat">
              <a:noFill/>
              <a:prstDash val="solid"/>
              <a:miter/>
            </a:ln>
            <a:effectLst>
              <a:outerShdw blurRad="63500" algn="ctr" rotWithShape="0">
                <a:schemeClr val="accent1">
                  <a:alpha val="70000"/>
                </a:schemeClr>
              </a:outerShdw>
            </a:effectLst>
          </p:spPr>
          <p:txBody>
            <a:bodyPr rtlCol="0" anchor="ctr"/>
            <a:lstStyle/>
            <a:p>
              <a:endParaRPr lang="en-US" sz="1800"/>
            </a:p>
          </p:txBody>
        </p:sp>
        <p:sp>
          <p:nvSpPr>
            <p:cNvPr id="12" name="Freeform: Shape 11">
              <a:extLst>
                <a:ext uri="{FF2B5EF4-FFF2-40B4-BE49-F238E27FC236}">
                  <a16:creationId xmlns:a16="http://schemas.microsoft.com/office/drawing/2014/main" id="{89BFD75B-894C-4553-AFFF-FC9E4BCE888C}"/>
                </a:ext>
              </a:extLst>
            </p:cNvPr>
            <p:cNvSpPr/>
            <p:nvPr/>
          </p:nvSpPr>
          <p:spPr>
            <a:xfrm rot="10800000" flipH="1">
              <a:off x="1749856" y="2902768"/>
              <a:ext cx="191075" cy="190779"/>
            </a:xfrm>
            <a:custGeom>
              <a:avLst/>
              <a:gdLst>
                <a:gd name="connsiteX0" fmla="*/ 4334 w 66091"/>
                <a:gd name="connsiteY0" fmla="*/ 49511 h 65989"/>
                <a:gd name="connsiteX1" fmla="*/ 4334 w 66091"/>
                <a:gd name="connsiteY1" fmla="*/ 49511 h 65989"/>
                <a:gd name="connsiteX2" fmla="*/ 16526 w 66091"/>
                <a:gd name="connsiteY2" fmla="*/ 4457 h 65989"/>
                <a:gd name="connsiteX3" fmla="*/ 16526 w 66091"/>
                <a:gd name="connsiteY3" fmla="*/ 4457 h 65989"/>
                <a:gd name="connsiteX4" fmla="*/ 61814 w 66091"/>
                <a:gd name="connsiteY4" fmla="*/ 16560 h 65989"/>
                <a:gd name="connsiteX5" fmla="*/ 61865 w 66091"/>
                <a:gd name="connsiteY5" fmla="*/ 16649 h 65989"/>
                <a:gd name="connsiteX6" fmla="*/ 61865 w 66091"/>
                <a:gd name="connsiteY6" fmla="*/ 16649 h 65989"/>
                <a:gd name="connsiteX7" fmla="*/ 49673 w 66091"/>
                <a:gd name="connsiteY7" fmla="*/ 61607 h 65989"/>
                <a:gd name="connsiteX8" fmla="*/ 49673 w 66091"/>
                <a:gd name="connsiteY8" fmla="*/ 61607 h 65989"/>
                <a:gd name="connsiteX9" fmla="*/ 33100 w 66091"/>
                <a:gd name="connsiteY9" fmla="*/ 65989 h 65989"/>
                <a:gd name="connsiteX10" fmla="*/ 33100 w 66091"/>
                <a:gd name="connsiteY10" fmla="*/ 65989 h 65989"/>
                <a:gd name="connsiteX11" fmla="*/ 4334 w 66091"/>
                <a:gd name="connsiteY11" fmla="*/ 49511 h 6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091" h="65989">
                  <a:moveTo>
                    <a:pt x="4334" y="49511"/>
                  </a:moveTo>
                  <a:lnTo>
                    <a:pt x="4334" y="49511"/>
                  </a:lnTo>
                  <a:cubicBezTo>
                    <a:pt x="-4656" y="33692"/>
                    <a:pt x="786" y="13583"/>
                    <a:pt x="16526" y="4457"/>
                  </a:cubicBezTo>
                  <a:lnTo>
                    <a:pt x="16526" y="4457"/>
                  </a:lnTo>
                  <a:cubicBezTo>
                    <a:pt x="32374" y="-4707"/>
                    <a:pt x="52650" y="712"/>
                    <a:pt x="61814" y="16560"/>
                  </a:cubicBezTo>
                  <a:cubicBezTo>
                    <a:pt x="61831" y="16590"/>
                    <a:pt x="61848" y="16620"/>
                    <a:pt x="61865" y="16649"/>
                  </a:cubicBezTo>
                  <a:lnTo>
                    <a:pt x="61865" y="16649"/>
                  </a:lnTo>
                  <a:cubicBezTo>
                    <a:pt x="70681" y="32460"/>
                    <a:pt x="65269" y="52417"/>
                    <a:pt x="49673" y="61607"/>
                  </a:cubicBezTo>
                  <a:lnTo>
                    <a:pt x="49673" y="61607"/>
                  </a:lnTo>
                  <a:cubicBezTo>
                    <a:pt x="44618" y="64472"/>
                    <a:pt x="38909" y="65980"/>
                    <a:pt x="33100" y="65989"/>
                  </a:cubicBezTo>
                  <a:lnTo>
                    <a:pt x="33100" y="65989"/>
                  </a:lnTo>
                  <a:cubicBezTo>
                    <a:pt x="21250" y="66050"/>
                    <a:pt x="10276" y="59762"/>
                    <a:pt x="4334" y="49511"/>
                  </a:cubicBezTo>
                  <a:close/>
                </a:path>
              </a:pathLst>
            </a:custGeom>
            <a:solidFill>
              <a:schemeClr val="bg1"/>
            </a:solidFill>
            <a:ln w="9525" cap="flat">
              <a:noFill/>
              <a:prstDash val="solid"/>
              <a:miter/>
            </a:ln>
            <a:effectLst>
              <a:outerShdw blurRad="63500" algn="ctr" rotWithShape="0">
                <a:schemeClr val="accent1">
                  <a:alpha val="70000"/>
                </a:schemeClr>
              </a:outerShdw>
            </a:effectLst>
          </p:spPr>
          <p:txBody>
            <a:bodyPr rtlCol="0" anchor="ctr"/>
            <a:lstStyle/>
            <a:p>
              <a:endParaRPr lang="en-US" sz="1800"/>
            </a:p>
          </p:txBody>
        </p:sp>
        <p:sp>
          <p:nvSpPr>
            <p:cNvPr id="13" name="Freeform: Shape 12">
              <a:extLst>
                <a:ext uri="{FF2B5EF4-FFF2-40B4-BE49-F238E27FC236}">
                  <a16:creationId xmlns:a16="http://schemas.microsoft.com/office/drawing/2014/main" id="{5BFDAC32-95DC-4E8C-A505-97601290ED54}"/>
                </a:ext>
              </a:extLst>
            </p:cNvPr>
            <p:cNvSpPr/>
            <p:nvPr/>
          </p:nvSpPr>
          <p:spPr>
            <a:xfrm rot="10800000" flipH="1">
              <a:off x="1749789" y="3222203"/>
              <a:ext cx="192074" cy="192044"/>
            </a:xfrm>
            <a:custGeom>
              <a:avLst/>
              <a:gdLst>
                <a:gd name="connsiteX0" fmla="*/ 16549 w 66436"/>
                <a:gd name="connsiteY0" fmla="*/ 61949 h 66426"/>
                <a:gd name="connsiteX1" fmla="*/ 4453 w 66436"/>
                <a:gd name="connsiteY1" fmla="*/ 16515 h 66426"/>
                <a:gd name="connsiteX2" fmla="*/ 4453 w 66436"/>
                <a:gd name="connsiteY2" fmla="*/ 16515 h 66426"/>
                <a:gd name="connsiteX3" fmla="*/ 49887 w 66436"/>
                <a:gd name="connsiteY3" fmla="*/ 4418 h 66426"/>
                <a:gd name="connsiteX4" fmla="*/ 49887 w 66436"/>
                <a:gd name="connsiteY4" fmla="*/ 4418 h 66426"/>
                <a:gd name="connsiteX5" fmla="*/ 61984 w 66436"/>
                <a:gd name="connsiteY5" fmla="*/ 49852 h 66426"/>
                <a:gd name="connsiteX6" fmla="*/ 61984 w 66436"/>
                <a:gd name="connsiteY6" fmla="*/ 49852 h 66426"/>
                <a:gd name="connsiteX7" fmla="*/ 33409 w 66436"/>
                <a:gd name="connsiteY7" fmla="*/ 66426 h 66426"/>
                <a:gd name="connsiteX8" fmla="*/ 33409 w 66436"/>
                <a:gd name="connsiteY8" fmla="*/ 66426 h 66426"/>
                <a:gd name="connsiteX9" fmla="*/ 16549 w 66436"/>
                <a:gd name="connsiteY9" fmla="*/ 61949 h 6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36" h="66426">
                  <a:moveTo>
                    <a:pt x="16549" y="61949"/>
                  </a:moveTo>
                  <a:cubicBezTo>
                    <a:pt x="705" y="52710"/>
                    <a:pt x="-4699" y="32409"/>
                    <a:pt x="4453" y="16515"/>
                  </a:cubicBezTo>
                  <a:lnTo>
                    <a:pt x="4453" y="16515"/>
                  </a:lnTo>
                  <a:cubicBezTo>
                    <a:pt x="13725" y="716"/>
                    <a:pt x="33986" y="-4678"/>
                    <a:pt x="49887" y="4418"/>
                  </a:cubicBezTo>
                  <a:lnTo>
                    <a:pt x="49887" y="4418"/>
                  </a:lnTo>
                  <a:cubicBezTo>
                    <a:pt x="65731" y="13657"/>
                    <a:pt x="71135" y="33958"/>
                    <a:pt x="61984" y="49852"/>
                  </a:cubicBezTo>
                  <a:lnTo>
                    <a:pt x="61984" y="49852"/>
                  </a:lnTo>
                  <a:cubicBezTo>
                    <a:pt x="56086" y="60068"/>
                    <a:pt x="45204" y="66379"/>
                    <a:pt x="33409" y="66426"/>
                  </a:cubicBezTo>
                  <a:lnTo>
                    <a:pt x="33409" y="66426"/>
                  </a:lnTo>
                  <a:cubicBezTo>
                    <a:pt x="27491" y="66461"/>
                    <a:pt x="21670" y="64915"/>
                    <a:pt x="16549" y="61949"/>
                  </a:cubicBezTo>
                  <a:close/>
                </a:path>
              </a:pathLst>
            </a:custGeom>
            <a:solidFill>
              <a:schemeClr val="bg1"/>
            </a:solidFill>
            <a:ln w="9525" cap="flat">
              <a:noFill/>
              <a:prstDash val="solid"/>
              <a:miter/>
            </a:ln>
            <a:effectLst>
              <a:outerShdw blurRad="63500" algn="ctr" rotWithShape="0">
                <a:schemeClr val="accent1">
                  <a:alpha val="70000"/>
                </a:schemeClr>
              </a:outerShdw>
            </a:effectLst>
          </p:spPr>
          <p:txBody>
            <a:bodyPr rtlCol="0" anchor="ctr"/>
            <a:lstStyle/>
            <a:p>
              <a:endParaRPr lang="en-US" sz="1800"/>
            </a:p>
          </p:txBody>
        </p:sp>
        <p:sp>
          <p:nvSpPr>
            <p:cNvPr id="14" name="Freeform: Shape 13">
              <a:extLst>
                <a:ext uri="{FF2B5EF4-FFF2-40B4-BE49-F238E27FC236}">
                  <a16:creationId xmlns:a16="http://schemas.microsoft.com/office/drawing/2014/main" id="{39438836-AE25-4C8D-994F-F6A4AF0D386D}"/>
                </a:ext>
              </a:extLst>
            </p:cNvPr>
            <p:cNvSpPr/>
            <p:nvPr/>
          </p:nvSpPr>
          <p:spPr>
            <a:xfrm rot="10800000" flipH="1">
              <a:off x="2028126" y="3382200"/>
              <a:ext cx="193314" cy="191936"/>
            </a:xfrm>
            <a:custGeom>
              <a:avLst/>
              <a:gdLst>
                <a:gd name="connsiteX0" fmla="*/ 33147 w 66865"/>
                <a:gd name="connsiteY0" fmla="*/ 66389 h 66389"/>
                <a:gd name="connsiteX1" fmla="*/ 33147 w 66865"/>
                <a:gd name="connsiteY1" fmla="*/ 66389 h 66389"/>
                <a:gd name="connsiteX2" fmla="*/ 0 w 66865"/>
                <a:gd name="connsiteY2" fmla="*/ 33242 h 66389"/>
                <a:gd name="connsiteX3" fmla="*/ 0 w 66865"/>
                <a:gd name="connsiteY3" fmla="*/ 33147 h 66389"/>
                <a:gd name="connsiteX4" fmla="*/ 0 w 66865"/>
                <a:gd name="connsiteY4" fmla="*/ 33147 h 66389"/>
                <a:gd name="connsiteX5" fmla="*/ 33147 w 66865"/>
                <a:gd name="connsiteY5" fmla="*/ 0 h 66389"/>
                <a:gd name="connsiteX6" fmla="*/ 33814 w 66865"/>
                <a:gd name="connsiteY6" fmla="*/ 0 h 66389"/>
                <a:gd name="connsiteX7" fmla="*/ 66866 w 66865"/>
                <a:gd name="connsiteY7" fmla="*/ 33241 h 66389"/>
                <a:gd name="connsiteX8" fmla="*/ 66866 w 66865"/>
                <a:gd name="connsiteY8" fmla="*/ 33338 h 66389"/>
                <a:gd name="connsiteX9" fmla="*/ 66866 w 66865"/>
                <a:gd name="connsiteY9" fmla="*/ 33338 h 66389"/>
                <a:gd name="connsiteX10" fmla="*/ 33719 w 66865"/>
                <a:gd name="connsiteY10" fmla="*/ 66389 h 66389"/>
                <a:gd name="connsiteX11" fmla="*/ 33719 w 66865"/>
                <a:gd name="connsiteY11" fmla="*/ 66389 h 6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865" h="66389">
                  <a:moveTo>
                    <a:pt x="33147" y="66389"/>
                  </a:moveTo>
                  <a:lnTo>
                    <a:pt x="33147" y="66389"/>
                  </a:lnTo>
                  <a:cubicBezTo>
                    <a:pt x="14840" y="66389"/>
                    <a:pt x="0" y="51549"/>
                    <a:pt x="0" y="33242"/>
                  </a:cubicBezTo>
                  <a:cubicBezTo>
                    <a:pt x="0" y="33211"/>
                    <a:pt x="0" y="33178"/>
                    <a:pt x="0" y="33147"/>
                  </a:cubicBezTo>
                  <a:lnTo>
                    <a:pt x="0" y="33147"/>
                  </a:lnTo>
                  <a:cubicBezTo>
                    <a:pt x="0" y="14840"/>
                    <a:pt x="14840" y="0"/>
                    <a:pt x="33147" y="0"/>
                  </a:cubicBezTo>
                  <a:lnTo>
                    <a:pt x="33814" y="0"/>
                  </a:lnTo>
                  <a:cubicBezTo>
                    <a:pt x="52120" y="52"/>
                    <a:pt x="66918" y="14935"/>
                    <a:pt x="66866" y="33241"/>
                  </a:cubicBezTo>
                  <a:cubicBezTo>
                    <a:pt x="66866" y="33274"/>
                    <a:pt x="66866" y="33305"/>
                    <a:pt x="66866" y="33338"/>
                  </a:cubicBezTo>
                  <a:lnTo>
                    <a:pt x="66866" y="33338"/>
                  </a:lnTo>
                  <a:cubicBezTo>
                    <a:pt x="66813" y="51606"/>
                    <a:pt x="51988" y="66389"/>
                    <a:pt x="33719" y="66389"/>
                  </a:cubicBezTo>
                  <a:lnTo>
                    <a:pt x="33719" y="66389"/>
                  </a:lnTo>
                  <a:close/>
                </a:path>
              </a:pathLst>
            </a:custGeom>
            <a:solidFill>
              <a:schemeClr val="bg1"/>
            </a:solidFill>
            <a:ln w="9525" cap="flat">
              <a:noFill/>
              <a:prstDash val="solid"/>
              <a:miter/>
            </a:ln>
            <a:effectLst>
              <a:outerShdw blurRad="63500" algn="ctr" rotWithShape="0">
                <a:schemeClr val="accent1">
                  <a:alpha val="70000"/>
                </a:schemeClr>
              </a:outerShdw>
            </a:effectLst>
          </p:spPr>
          <p:txBody>
            <a:bodyPr rtlCol="0" anchor="ctr"/>
            <a:lstStyle/>
            <a:p>
              <a:endParaRPr lang="en-US" sz="1800"/>
            </a:p>
          </p:txBody>
        </p:sp>
        <p:sp>
          <p:nvSpPr>
            <p:cNvPr id="15" name="Freeform: Shape 14">
              <a:extLst>
                <a:ext uri="{FF2B5EF4-FFF2-40B4-BE49-F238E27FC236}">
                  <a16:creationId xmlns:a16="http://schemas.microsoft.com/office/drawing/2014/main" id="{D795AB3B-16B7-4602-8486-9C3F43C2FC73}"/>
                </a:ext>
              </a:extLst>
            </p:cNvPr>
            <p:cNvSpPr/>
            <p:nvPr/>
          </p:nvSpPr>
          <p:spPr>
            <a:xfrm rot="10800000" flipH="1">
              <a:off x="2043546" y="2437929"/>
              <a:ext cx="159993" cy="159992"/>
            </a:xfrm>
            <a:custGeom>
              <a:avLst/>
              <a:gdLst>
                <a:gd name="connsiteX0" fmla="*/ 27718 w 55340"/>
                <a:gd name="connsiteY0" fmla="*/ 55340 h 55340"/>
                <a:gd name="connsiteX1" fmla="*/ 0 w 55340"/>
                <a:gd name="connsiteY1" fmla="*/ 27718 h 55340"/>
                <a:gd name="connsiteX2" fmla="*/ 0 w 55340"/>
                <a:gd name="connsiteY2" fmla="*/ 27718 h 55340"/>
                <a:gd name="connsiteX3" fmla="*/ 27718 w 55340"/>
                <a:gd name="connsiteY3" fmla="*/ 0 h 55340"/>
                <a:gd name="connsiteX4" fmla="*/ 27718 w 55340"/>
                <a:gd name="connsiteY4" fmla="*/ 0 h 55340"/>
                <a:gd name="connsiteX5" fmla="*/ 55340 w 55340"/>
                <a:gd name="connsiteY5" fmla="*/ 27623 h 55340"/>
                <a:gd name="connsiteX6" fmla="*/ 55340 w 55340"/>
                <a:gd name="connsiteY6" fmla="*/ 27623 h 55340"/>
                <a:gd name="connsiteX7" fmla="*/ 28004 w 55340"/>
                <a:gd name="connsiteY7" fmla="*/ 55339 h 55340"/>
                <a:gd name="connsiteX8" fmla="*/ 27718 w 55340"/>
                <a:gd name="connsiteY8" fmla="*/ 55340 h 5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40" h="55340">
                  <a:moveTo>
                    <a:pt x="27718" y="55340"/>
                  </a:moveTo>
                  <a:cubicBezTo>
                    <a:pt x="12468" y="55289"/>
                    <a:pt x="105" y="42967"/>
                    <a:pt x="0" y="27718"/>
                  </a:cubicBezTo>
                  <a:lnTo>
                    <a:pt x="0" y="27718"/>
                  </a:lnTo>
                  <a:cubicBezTo>
                    <a:pt x="0" y="12410"/>
                    <a:pt x="12410" y="0"/>
                    <a:pt x="27718" y="0"/>
                  </a:cubicBezTo>
                  <a:lnTo>
                    <a:pt x="27718" y="0"/>
                  </a:lnTo>
                  <a:cubicBezTo>
                    <a:pt x="42973" y="0"/>
                    <a:pt x="55340" y="12367"/>
                    <a:pt x="55340" y="27623"/>
                  </a:cubicBezTo>
                  <a:lnTo>
                    <a:pt x="55340" y="27623"/>
                  </a:lnTo>
                  <a:cubicBezTo>
                    <a:pt x="55446" y="42825"/>
                    <a:pt x="43206" y="55235"/>
                    <a:pt x="28004" y="55339"/>
                  </a:cubicBezTo>
                  <a:cubicBezTo>
                    <a:pt x="27909" y="55340"/>
                    <a:pt x="27813" y="55340"/>
                    <a:pt x="27718" y="55340"/>
                  </a:cubicBezTo>
                  <a:close/>
                </a:path>
              </a:pathLst>
            </a:custGeom>
            <a:solidFill>
              <a:srgbClr val="1DB5EF"/>
            </a:solidFill>
            <a:ln w="9525" cap="flat">
              <a:noFill/>
              <a:prstDash val="solid"/>
              <a:miter/>
            </a:ln>
            <a:effectLst/>
          </p:spPr>
          <p:txBody>
            <a:bodyPr rtlCol="0" anchor="ctr"/>
            <a:lstStyle/>
            <a:p>
              <a:endParaRPr lang="en-US" sz="1800"/>
            </a:p>
          </p:txBody>
        </p:sp>
        <p:sp>
          <p:nvSpPr>
            <p:cNvPr id="16" name="Freeform: Shape 15">
              <a:extLst>
                <a:ext uri="{FF2B5EF4-FFF2-40B4-BE49-F238E27FC236}">
                  <a16:creationId xmlns:a16="http://schemas.microsoft.com/office/drawing/2014/main" id="{B263B859-F587-4C8F-91A3-FEABEF880A11}"/>
                </a:ext>
              </a:extLst>
            </p:cNvPr>
            <p:cNvSpPr/>
            <p:nvPr/>
          </p:nvSpPr>
          <p:spPr>
            <a:xfrm rot="10800000" flipH="1">
              <a:off x="1723282" y="2522746"/>
              <a:ext cx="161748" cy="161543"/>
            </a:xfrm>
            <a:custGeom>
              <a:avLst/>
              <a:gdLst>
                <a:gd name="connsiteX0" fmla="*/ 14001 w 55947"/>
                <a:gd name="connsiteY0" fmla="*/ 52066 h 55876"/>
                <a:gd name="connsiteX1" fmla="*/ 3639 w 55947"/>
                <a:gd name="connsiteY1" fmla="*/ 14262 h 55876"/>
                <a:gd name="connsiteX2" fmla="*/ 3810 w 55947"/>
                <a:gd name="connsiteY2" fmla="*/ 13966 h 55876"/>
                <a:gd name="connsiteX3" fmla="*/ 3810 w 55947"/>
                <a:gd name="connsiteY3" fmla="*/ 13966 h 55876"/>
                <a:gd name="connsiteX4" fmla="*/ 41478 w 55947"/>
                <a:gd name="connsiteY4" fmla="*/ 3619 h 55876"/>
                <a:gd name="connsiteX5" fmla="*/ 41910 w 55947"/>
                <a:gd name="connsiteY5" fmla="*/ 3870 h 55876"/>
                <a:gd name="connsiteX6" fmla="*/ 41910 w 55947"/>
                <a:gd name="connsiteY6" fmla="*/ 3870 h 55876"/>
                <a:gd name="connsiteX7" fmla="*/ 52368 w 55947"/>
                <a:gd name="connsiteY7" fmla="*/ 41508 h 55876"/>
                <a:gd name="connsiteX8" fmla="*/ 52101 w 55947"/>
                <a:gd name="connsiteY8" fmla="*/ 41970 h 55876"/>
                <a:gd name="connsiteX9" fmla="*/ 52101 w 55947"/>
                <a:gd name="connsiteY9" fmla="*/ 41970 h 55876"/>
                <a:gd name="connsiteX10" fmla="*/ 28003 w 55947"/>
                <a:gd name="connsiteY10" fmla="*/ 55876 h 55876"/>
                <a:gd name="connsiteX11" fmla="*/ 28003 w 55947"/>
                <a:gd name="connsiteY11" fmla="*/ 55876 h 55876"/>
                <a:gd name="connsiteX12" fmla="*/ 14001 w 55947"/>
                <a:gd name="connsiteY12" fmla="*/ 52066 h 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947" h="55876">
                  <a:moveTo>
                    <a:pt x="14001" y="52066"/>
                  </a:moveTo>
                  <a:cubicBezTo>
                    <a:pt x="701" y="44488"/>
                    <a:pt x="-3939" y="27563"/>
                    <a:pt x="3639" y="14262"/>
                  </a:cubicBezTo>
                  <a:cubicBezTo>
                    <a:pt x="3695" y="14163"/>
                    <a:pt x="3753" y="14064"/>
                    <a:pt x="3810" y="13966"/>
                  </a:cubicBezTo>
                  <a:lnTo>
                    <a:pt x="3810" y="13966"/>
                  </a:lnTo>
                  <a:cubicBezTo>
                    <a:pt x="11355" y="707"/>
                    <a:pt x="28219" y="-3925"/>
                    <a:pt x="41478" y="3619"/>
                  </a:cubicBezTo>
                  <a:cubicBezTo>
                    <a:pt x="41623" y="3701"/>
                    <a:pt x="41767" y="3785"/>
                    <a:pt x="41910" y="3870"/>
                  </a:cubicBezTo>
                  <a:lnTo>
                    <a:pt x="41910" y="3870"/>
                  </a:lnTo>
                  <a:cubicBezTo>
                    <a:pt x="55191" y="11375"/>
                    <a:pt x="59874" y="28226"/>
                    <a:pt x="52368" y="41508"/>
                  </a:cubicBezTo>
                  <a:cubicBezTo>
                    <a:pt x="52281" y="41663"/>
                    <a:pt x="52192" y="41816"/>
                    <a:pt x="52101" y="41970"/>
                  </a:cubicBezTo>
                  <a:lnTo>
                    <a:pt x="52101" y="41970"/>
                  </a:lnTo>
                  <a:cubicBezTo>
                    <a:pt x="47117" y="50564"/>
                    <a:pt x="37939" y="55861"/>
                    <a:pt x="28003" y="55876"/>
                  </a:cubicBezTo>
                  <a:lnTo>
                    <a:pt x="28003" y="55876"/>
                  </a:lnTo>
                  <a:cubicBezTo>
                    <a:pt x="23081" y="55872"/>
                    <a:pt x="18248" y="54557"/>
                    <a:pt x="14001" y="52066"/>
                  </a:cubicBezTo>
                  <a:close/>
                </a:path>
              </a:pathLst>
            </a:custGeom>
            <a:solidFill>
              <a:srgbClr val="1DB5EF"/>
            </a:solidFill>
            <a:ln w="9525" cap="flat">
              <a:noFill/>
              <a:prstDash val="solid"/>
              <a:miter/>
            </a:ln>
            <a:effectLst/>
          </p:spPr>
          <p:txBody>
            <a:bodyPr rtlCol="0" anchor="ctr"/>
            <a:lstStyle/>
            <a:p>
              <a:endParaRPr lang="en-US" sz="1800"/>
            </a:p>
          </p:txBody>
        </p:sp>
        <p:sp>
          <p:nvSpPr>
            <p:cNvPr id="17" name="Freeform: Shape 16">
              <a:extLst>
                <a:ext uri="{FF2B5EF4-FFF2-40B4-BE49-F238E27FC236}">
                  <a16:creationId xmlns:a16="http://schemas.microsoft.com/office/drawing/2014/main" id="{39EF01FF-CE91-43DE-82DD-1BC486CAF163}"/>
                </a:ext>
              </a:extLst>
            </p:cNvPr>
            <p:cNvSpPr/>
            <p:nvPr/>
          </p:nvSpPr>
          <p:spPr>
            <a:xfrm rot="10800000" flipH="1">
              <a:off x="1488968" y="2756536"/>
              <a:ext cx="161578" cy="161444"/>
            </a:xfrm>
            <a:custGeom>
              <a:avLst/>
              <a:gdLst>
                <a:gd name="connsiteX0" fmla="*/ 3798 w 55888"/>
                <a:gd name="connsiteY0" fmla="*/ 41934 h 55842"/>
                <a:gd name="connsiteX1" fmla="*/ 3798 w 55888"/>
                <a:gd name="connsiteY1" fmla="*/ 41934 h 55842"/>
                <a:gd name="connsiteX2" fmla="*/ 13795 w 55888"/>
                <a:gd name="connsiteY2" fmla="*/ 3892 h 55842"/>
                <a:gd name="connsiteX3" fmla="*/ 13895 w 55888"/>
                <a:gd name="connsiteY3" fmla="*/ 3834 h 55842"/>
                <a:gd name="connsiteX4" fmla="*/ 13895 w 55888"/>
                <a:gd name="connsiteY4" fmla="*/ 3834 h 55842"/>
                <a:gd name="connsiteX5" fmla="*/ 51841 w 55888"/>
                <a:gd name="connsiteY5" fmla="*/ 13665 h 55842"/>
                <a:gd name="connsiteX6" fmla="*/ 51995 w 55888"/>
                <a:gd name="connsiteY6" fmla="*/ 13930 h 55842"/>
                <a:gd name="connsiteX7" fmla="*/ 51995 w 55888"/>
                <a:gd name="connsiteY7" fmla="*/ 13930 h 55842"/>
                <a:gd name="connsiteX8" fmla="*/ 42395 w 55888"/>
                <a:gd name="connsiteY8" fmla="*/ 51796 h 55842"/>
                <a:gd name="connsiteX9" fmla="*/ 41994 w 55888"/>
                <a:gd name="connsiteY9" fmla="*/ 52030 h 55842"/>
                <a:gd name="connsiteX10" fmla="*/ 41994 w 55888"/>
                <a:gd name="connsiteY10" fmla="*/ 52030 h 55842"/>
                <a:gd name="connsiteX11" fmla="*/ 28087 w 55888"/>
                <a:gd name="connsiteY11" fmla="*/ 55840 h 55842"/>
                <a:gd name="connsiteX12" fmla="*/ 28087 w 55888"/>
                <a:gd name="connsiteY12" fmla="*/ 55840 h 55842"/>
                <a:gd name="connsiteX13" fmla="*/ 3798 w 55888"/>
                <a:gd name="connsiteY13" fmla="*/ 41934 h 5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888" h="55842">
                  <a:moveTo>
                    <a:pt x="3798" y="41934"/>
                  </a:moveTo>
                  <a:lnTo>
                    <a:pt x="3798" y="41934"/>
                  </a:lnTo>
                  <a:cubicBezTo>
                    <a:pt x="-3946" y="28668"/>
                    <a:pt x="529" y="11637"/>
                    <a:pt x="13795" y="3892"/>
                  </a:cubicBezTo>
                  <a:cubicBezTo>
                    <a:pt x="13828" y="3873"/>
                    <a:pt x="13862" y="3853"/>
                    <a:pt x="13895" y="3834"/>
                  </a:cubicBezTo>
                  <a:lnTo>
                    <a:pt x="13895" y="3834"/>
                  </a:lnTo>
                  <a:cubicBezTo>
                    <a:pt x="27088" y="-3930"/>
                    <a:pt x="44077" y="471"/>
                    <a:pt x="51841" y="13665"/>
                  </a:cubicBezTo>
                  <a:cubicBezTo>
                    <a:pt x="51893" y="13753"/>
                    <a:pt x="51944" y="13842"/>
                    <a:pt x="51995" y="13930"/>
                  </a:cubicBezTo>
                  <a:lnTo>
                    <a:pt x="51995" y="13930"/>
                  </a:lnTo>
                  <a:cubicBezTo>
                    <a:pt x="59800" y="27038"/>
                    <a:pt x="55502" y="43991"/>
                    <a:pt x="42395" y="51796"/>
                  </a:cubicBezTo>
                  <a:cubicBezTo>
                    <a:pt x="42261" y="51875"/>
                    <a:pt x="42128" y="51953"/>
                    <a:pt x="41994" y="52030"/>
                  </a:cubicBezTo>
                  <a:lnTo>
                    <a:pt x="41994" y="52030"/>
                  </a:lnTo>
                  <a:cubicBezTo>
                    <a:pt x="37783" y="54522"/>
                    <a:pt x="32980" y="55837"/>
                    <a:pt x="28087" y="55840"/>
                  </a:cubicBezTo>
                  <a:lnTo>
                    <a:pt x="28087" y="55840"/>
                  </a:lnTo>
                  <a:cubicBezTo>
                    <a:pt x="18063" y="55974"/>
                    <a:pt x="8758" y="50646"/>
                    <a:pt x="3798" y="41934"/>
                  </a:cubicBezTo>
                  <a:close/>
                </a:path>
              </a:pathLst>
            </a:custGeom>
            <a:solidFill>
              <a:srgbClr val="1DB5EF"/>
            </a:solidFill>
            <a:ln w="9525" cap="flat">
              <a:noFill/>
              <a:prstDash val="solid"/>
              <a:miter/>
            </a:ln>
            <a:effectLst/>
          </p:spPr>
          <p:txBody>
            <a:bodyPr rtlCol="0" anchor="ctr"/>
            <a:lstStyle/>
            <a:p>
              <a:endParaRPr lang="en-US" sz="1800"/>
            </a:p>
          </p:txBody>
        </p:sp>
        <p:sp>
          <p:nvSpPr>
            <p:cNvPr id="18" name="Freeform: Shape 17">
              <a:extLst>
                <a:ext uri="{FF2B5EF4-FFF2-40B4-BE49-F238E27FC236}">
                  <a16:creationId xmlns:a16="http://schemas.microsoft.com/office/drawing/2014/main" id="{F6EC7031-39EC-478D-ADAC-E285044921B2}"/>
                </a:ext>
              </a:extLst>
            </p:cNvPr>
            <p:cNvSpPr/>
            <p:nvPr/>
          </p:nvSpPr>
          <p:spPr>
            <a:xfrm rot="10800000" flipH="1">
              <a:off x="1401639" y="3076490"/>
              <a:ext cx="159993" cy="160309"/>
            </a:xfrm>
            <a:custGeom>
              <a:avLst/>
              <a:gdLst>
                <a:gd name="connsiteX0" fmla="*/ 0 w 55340"/>
                <a:gd name="connsiteY0" fmla="*/ 27813 h 55449"/>
                <a:gd name="connsiteX1" fmla="*/ 0 w 55340"/>
                <a:gd name="connsiteY1" fmla="*/ 27813 h 55449"/>
                <a:gd name="connsiteX2" fmla="*/ 27623 w 55340"/>
                <a:gd name="connsiteY2" fmla="*/ 0 h 55449"/>
                <a:gd name="connsiteX3" fmla="*/ 27623 w 55340"/>
                <a:gd name="connsiteY3" fmla="*/ 0 h 55449"/>
                <a:gd name="connsiteX4" fmla="*/ 27623 w 55340"/>
                <a:gd name="connsiteY4" fmla="*/ 0 h 55449"/>
                <a:gd name="connsiteX5" fmla="*/ 55340 w 55340"/>
                <a:gd name="connsiteY5" fmla="*/ 27527 h 55449"/>
                <a:gd name="connsiteX6" fmla="*/ 55340 w 55340"/>
                <a:gd name="connsiteY6" fmla="*/ 27623 h 55449"/>
                <a:gd name="connsiteX7" fmla="*/ 55340 w 55340"/>
                <a:gd name="connsiteY7" fmla="*/ 27623 h 55449"/>
                <a:gd name="connsiteX8" fmla="*/ 28575 w 55340"/>
                <a:gd name="connsiteY8" fmla="*/ 55436 h 55449"/>
                <a:gd name="connsiteX9" fmla="*/ 28575 w 55340"/>
                <a:gd name="connsiteY9" fmla="*/ 55436 h 55449"/>
                <a:gd name="connsiteX10" fmla="*/ 14 w 55340"/>
                <a:gd name="connsiteY10" fmla="*/ 28589 h 55449"/>
                <a:gd name="connsiteX11" fmla="*/ 0 w 55340"/>
                <a:gd name="connsiteY11" fmla="*/ 27813 h 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340" h="55449">
                  <a:moveTo>
                    <a:pt x="0" y="27813"/>
                  </a:moveTo>
                  <a:lnTo>
                    <a:pt x="0" y="27813"/>
                  </a:lnTo>
                  <a:cubicBezTo>
                    <a:pt x="-52" y="12506"/>
                    <a:pt x="12314" y="53"/>
                    <a:pt x="27623" y="0"/>
                  </a:cubicBezTo>
                  <a:cubicBezTo>
                    <a:pt x="27623" y="0"/>
                    <a:pt x="27623" y="0"/>
                    <a:pt x="27623" y="0"/>
                  </a:cubicBezTo>
                  <a:lnTo>
                    <a:pt x="27623" y="0"/>
                  </a:lnTo>
                  <a:cubicBezTo>
                    <a:pt x="42878" y="-52"/>
                    <a:pt x="55288" y="12272"/>
                    <a:pt x="55340" y="27527"/>
                  </a:cubicBezTo>
                  <a:cubicBezTo>
                    <a:pt x="55340" y="27559"/>
                    <a:pt x="55340" y="27591"/>
                    <a:pt x="55340" y="27623"/>
                  </a:cubicBezTo>
                  <a:lnTo>
                    <a:pt x="55340" y="27623"/>
                  </a:lnTo>
                  <a:cubicBezTo>
                    <a:pt x="55400" y="42604"/>
                    <a:pt x="43548" y="54921"/>
                    <a:pt x="28575" y="55436"/>
                  </a:cubicBezTo>
                  <a:lnTo>
                    <a:pt x="28575" y="55436"/>
                  </a:lnTo>
                  <a:cubicBezTo>
                    <a:pt x="13274" y="55909"/>
                    <a:pt x="487" y="43889"/>
                    <a:pt x="14" y="28589"/>
                  </a:cubicBezTo>
                  <a:cubicBezTo>
                    <a:pt x="5" y="28330"/>
                    <a:pt x="1" y="28071"/>
                    <a:pt x="0" y="27813"/>
                  </a:cubicBezTo>
                  <a:close/>
                </a:path>
              </a:pathLst>
            </a:custGeom>
            <a:solidFill>
              <a:srgbClr val="1DB5EF"/>
            </a:solidFill>
            <a:ln w="9525" cap="flat">
              <a:noFill/>
              <a:prstDash val="solid"/>
              <a:miter/>
            </a:ln>
            <a:effectLst/>
          </p:spPr>
          <p:txBody>
            <a:bodyPr rtlCol="0" anchor="ctr"/>
            <a:lstStyle/>
            <a:p>
              <a:endParaRPr lang="en-US" sz="1800"/>
            </a:p>
          </p:txBody>
        </p:sp>
        <p:sp>
          <p:nvSpPr>
            <p:cNvPr id="19" name="Freeform: Shape 18">
              <a:extLst>
                <a:ext uri="{FF2B5EF4-FFF2-40B4-BE49-F238E27FC236}">
                  <a16:creationId xmlns:a16="http://schemas.microsoft.com/office/drawing/2014/main" id="{70CFB60E-9ED3-4472-8549-3A8528C4FEA5}"/>
                </a:ext>
              </a:extLst>
            </p:cNvPr>
            <p:cNvSpPr/>
            <p:nvPr/>
          </p:nvSpPr>
          <p:spPr>
            <a:xfrm rot="10800000" flipH="1">
              <a:off x="1487285" y="3396779"/>
              <a:ext cx="161643" cy="161387"/>
            </a:xfrm>
            <a:custGeom>
              <a:avLst/>
              <a:gdLst>
                <a:gd name="connsiteX0" fmla="*/ 14001 w 55911"/>
                <a:gd name="connsiteY0" fmla="*/ 52101 h 55822"/>
                <a:gd name="connsiteX1" fmla="*/ 3639 w 55911"/>
                <a:gd name="connsiteY1" fmla="*/ 14297 h 55822"/>
                <a:gd name="connsiteX2" fmla="*/ 3810 w 55911"/>
                <a:gd name="connsiteY2" fmla="*/ 14001 h 55822"/>
                <a:gd name="connsiteX3" fmla="*/ 3810 w 55911"/>
                <a:gd name="connsiteY3" fmla="*/ 14001 h 55822"/>
                <a:gd name="connsiteX4" fmla="*/ 41614 w 55911"/>
                <a:gd name="connsiteY4" fmla="*/ 3639 h 55822"/>
                <a:gd name="connsiteX5" fmla="*/ 41910 w 55911"/>
                <a:gd name="connsiteY5" fmla="*/ 3810 h 55822"/>
                <a:gd name="connsiteX6" fmla="*/ 41910 w 55911"/>
                <a:gd name="connsiteY6" fmla="*/ 3810 h 55822"/>
                <a:gd name="connsiteX7" fmla="*/ 52272 w 55911"/>
                <a:gd name="connsiteY7" fmla="*/ 41614 h 55822"/>
                <a:gd name="connsiteX8" fmla="*/ 52102 w 55911"/>
                <a:gd name="connsiteY8" fmla="*/ 41910 h 55822"/>
                <a:gd name="connsiteX9" fmla="*/ 52102 w 55911"/>
                <a:gd name="connsiteY9" fmla="*/ 41910 h 55822"/>
                <a:gd name="connsiteX10" fmla="*/ 27527 w 55911"/>
                <a:gd name="connsiteY10" fmla="*/ 55816 h 55822"/>
                <a:gd name="connsiteX11" fmla="*/ 27527 w 55911"/>
                <a:gd name="connsiteY11" fmla="*/ 55816 h 55822"/>
                <a:gd name="connsiteX12" fmla="*/ 14001 w 55911"/>
                <a:gd name="connsiteY12" fmla="*/ 52101 h 5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911" h="55822">
                  <a:moveTo>
                    <a:pt x="14001" y="52101"/>
                  </a:moveTo>
                  <a:cubicBezTo>
                    <a:pt x="701" y="44523"/>
                    <a:pt x="-3939" y="27598"/>
                    <a:pt x="3639" y="14297"/>
                  </a:cubicBezTo>
                  <a:cubicBezTo>
                    <a:pt x="3695" y="14199"/>
                    <a:pt x="3753" y="14100"/>
                    <a:pt x="3810" y="14001"/>
                  </a:cubicBezTo>
                  <a:lnTo>
                    <a:pt x="3810" y="14001"/>
                  </a:lnTo>
                  <a:cubicBezTo>
                    <a:pt x="11388" y="701"/>
                    <a:pt x="28313" y="-3939"/>
                    <a:pt x="41614" y="3639"/>
                  </a:cubicBezTo>
                  <a:cubicBezTo>
                    <a:pt x="41713" y="3695"/>
                    <a:pt x="41812" y="3753"/>
                    <a:pt x="41910" y="3810"/>
                  </a:cubicBezTo>
                  <a:lnTo>
                    <a:pt x="41910" y="3810"/>
                  </a:lnTo>
                  <a:cubicBezTo>
                    <a:pt x="55210" y="11388"/>
                    <a:pt x="59850" y="28313"/>
                    <a:pt x="52272" y="41614"/>
                  </a:cubicBezTo>
                  <a:cubicBezTo>
                    <a:pt x="52216" y="41713"/>
                    <a:pt x="52159" y="41812"/>
                    <a:pt x="52102" y="41910"/>
                  </a:cubicBezTo>
                  <a:lnTo>
                    <a:pt x="52102" y="41910"/>
                  </a:lnTo>
                  <a:cubicBezTo>
                    <a:pt x="47077" y="50698"/>
                    <a:pt x="37648" y="56034"/>
                    <a:pt x="27527" y="55816"/>
                  </a:cubicBezTo>
                  <a:lnTo>
                    <a:pt x="27527" y="55816"/>
                  </a:lnTo>
                  <a:cubicBezTo>
                    <a:pt x="22780" y="55721"/>
                    <a:pt x="18132" y="54445"/>
                    <a:pt x="14001" y="52101"/>
                  </a:cubicBezTo>
                  <a:close/>
                </a:path>
              </a:pathLst>
            </a:custGeom>
            <a:solidFill>
              <a:srgbClr val="1DB5EF"/>
            </a:solidFill>
            <a:ln w="9525" cap="flat">
              <a:noFill/>
              <a:prstDash val="solid"/>
              <a:miter/>
            </a:ln>
            <a:effectLst/>
          </p:spPr>
          <p:txBody>
            <a:bodyPr rtlCol="0" anchor="ctr"/>
            <a:lstStyle/>
            <a:p>
              <a:endParaRPr lang="en-US" sz="1800"/>
            </a:p>
          </p:txBody>
        </p:sp>
        <p:sp>
          <p:nvSpPr>
            <p:cNvPr id="20" name="Freeform: Shape 19">
              <a:extLst>
                <a:ext uri="{FF2B5EF4-FFF2-40B4-BE49-F238E27FC236}">
                  <a16:creationId xmlns:a16="http://schemas.microsoft.com/office/drawing/2014/main" id="{F0E97DAA-AC79-47B8-9BC1-B588C7609C54}"/>
                </a:ext>
              </a:extLst>
            </p:cNvPr>
            <p:cNvSpPr/>
            <p:nvPr/>
          </p:nvSpPr>
          <p:spPr>
            <a:xfrm rot="10800000" flipH="1">
              <a:off x="1720734" y="3631671"/>
              <a:ext cx="162040" cy="161187"/>
            </a:xfrm>
            <a:custGeom>
              <a:avLst/>
              <a:gdLst>
                <a:gd name="connsiteX0" fmla="*/ 3930 w 56048"/>
                <a:gd name="connsiteY0" fmla="*/ 42030 h 55753"/>
                <a:gd name="connsiteX1" fmla="*/ 13364 w 56048"/>
                <a:gd name="connsiteY1" fmla="*/ 4261 h 55753"/>
                <a:gd name="connsiteX2" fmla="*/ 13931 w 56048"/>
                <a:gd name="connsiteY2" fmla="*/ 3930 h 55753"/>
                <a:gd name="connsiteX3" fmla="*/ 13931 w 56048"/>
                <a:gd name="connsiteY3" fmla="*/ 3930 h 55753"/>
                <a:gd name="connsiteX4" fmla="*/ 51700 w 56048"/>
                <a:gd name="connsiteY4" fmla="*/ 13364 h 55753"/>
                <a:gd name="connsiteX5" fmla="*/ 52031 w 56048"/>
                <a:gd name="connsiteY5" fmla="*/ 13931 h 55753"/>
                <a:gd name="connsiteX6" fmla="*/ 52031 w 56048"/>
                <a:gd name="connsiteY6" fmla="*/ 13931 h 55753"/>
                <a:gd name="connsiteX7" fmla="*/ 42760 w 56048"/>
                <a:gd name="connsiteY7" fmla="*/ 51879 h 55753"/>
                <a:gd name="connsiteX8" fmla="*/ 42506 w 56048"/>
                <a:gd name="connsiteY8" fmla="*/ 52031 h 55753"/>
                <a:gd name="connsiteX9" fmla="*/ 42506 w 56048"/>
                <a:gd name="connsiteY9" fmla="*/ 52031 h 55753"/>
                <a:gd name="connsiteX10" fmla="*/ 28600 w 56048"/>
                <a:gd name="connsiteY10" fmla="*/ 55746 h 55753"/>
                <a:gd name="connsiteX11" fmla="*/ 28600 w 56048"/>
                <a:gd name="connsiteY11" fmla="*/ 55746 h 55753"/>
                <a:gd name="connsiteX12" fmla="*/ 3930 w 56048"/>
                <a:gd name="connsiteY12" fmla="*/ 42030 h 5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48" h="55753">
                  <a:moveTo>
                    <a:pt x="3930" y="42030"/>
                  </a:moveTo>
                  <a:cubicBezTo>
                    <a:pt x="-3895" y="28995"/>
                    <a:pt x="329" y="12085"/>
                    <a:pt x="13364" y="4261"/>
                  </a:cubicBezTo>
                  <a:cubicBezTo>
                    <a:pt x="13552" y="4148"/>
                    <a:pt x="13741" y="4038"/>
                    <a:pt x="13931" y="3930"/>
                  </a:cubicBezTo>
                  <a:lnTo>
                    <a:pt x="13931" y="3930"/>
                  </a:lnTo>
                  <a:cubicBezTo>
                    <a:pt x="26966" y="-3895"/>
                    <a:pt x="43876" y="329"/>
                    <a:pt x="51700" y="13364"/>
                  </a:cubicBezTo>
                  <a:cubicBezTo>
                    <a:pt x="51813" y="13552"/>
                    <a:pt x="51923" y="13741"/>
                    <a:pt x="52031" y="13931"/>
                  </a:cubicBezTo>
                  <a:lnTo>
                    <a:pt x="52031" y="13931"/>
                  </a:lnTo>
                  <a:cubicBezTo>
                    <a:pt x="59950" y="26971"/>
                    <a:pt x="55799" y="43961"/>
                    <a:pt x="42760" y="51879"/>
                  </a:cubicBezTo>
                  <a:cubicBezTo>
                    <a:pt x="42676" y="51930"/>
                    <a:pt x="42591" y="51981"/>
                    <a:pt x="42506" y="52031"/>
                  </a:cubicBezTo>
                  <a:lnTo>
                    <a:pt x="42506" y="52031"/>
                  </a:lnTo>
                  <a:cubicBezTo>
                    <a:pt x="38284" y="54485"/>
                    <a:pt x="33483" y="55768"/>
                    <a:pt x="28600" y="55746"/>
                  </a:cubicBezTo>
                  <a:lnTo>
                    <a:pt x="28600" y="55746"/>
                  </a:lnTo>
                  <a:cubicBezTo>
                    <a:pt x="18500" y="55975"/>
                    <a:pt x="9065" y="50730"/>
                    <a:pt x="3930" y="42030"/>
                  </a:cubicBezTo>
                  <a:close/>
                </a:path>
              </a:pathLst>
            </a:custGeom>
            <a:solidFill>
              <a:srgbClr val="1DB5EF"/>
            </a:solidFill>
            <a:ln w="9525" cap="flat">
              <a:noFill/>
              <a:prstDash val="solid"/>
              <a:miter/>
            </a:ln>
            <a:effectLst/>
          </p:spPr>
          <p:txBody>
            <a:bodyPr rtlCol="0" anchor="ctr"/>
            <a:lstStyle/>
            <a:p>
              <a:endParaRPr lang="en-US" sz="1800"/>
            </a:p>
          </p:txBody>
        </p:sp>
        <p:sp>
          <p:nvSpPr>
            <p:cNvPr id="21" name="Freeform: Shape 20">
              <a:extLst>
                <a:ext uri="{FF2B5EF4-FFF2-40B4-BE49-F238E27FC236}">
                  <a16:creationId xmlns:a16="http://schemas.microsoft.com/office/drawing/2014/main" id="{6BD571A3-7F37-4F23-B156-DCB8D4554AB7}"/>
                </a:ext>
              </a:extLst>
            </p:cNvPr>
            <p:cNvSpPr/>
            <p:nvPr/>
          </p:nvSpPr>
          <p:spPr>
            <a:xfrm rot="10800000" flipH="1">
              <a:off x="2041019" y="3718157"/>
              <a:ext cx="159219" cy="161095"/>
            </a:xfrm>
            <a:custGeom>
              <a:avLst/>
              <a:gdLst>
                <a:gd name="connsiteX0" fmla="*/ 17 w 55072"/>
                <a:gd name="connsiteY0" fmla="*/ 28575 h 55721"/>
                <a:gd name="connsiteX1" fmla="*/ 26671 w 55072"/>
                <a:gd name="connsiteY1" fmla="*/ 16 h 55721"/>
                <a:gd name="connsiteX2" fmla="*/ 27544 w 55072"/>
                <a:gd name="connsiteY2" fmla="*/ 0 h 55721"/>
                <a:gd name="connsiteX3" fmla="*/ 27544 w 55072"/>
                <a:gd name="connsiteY3" fmla="*/ 0 h 55721"/>
                <a:gd name="connsiteX4" fmla="*/ 55072 w 55072"/>
                <a:gd name="connsiteY4" fmla="*/ 27906 h 55721"/>
                <a:gd name="connsiteX5" fmla="*/ 55071 w 55072"/>
                <a:gd name="connsiteY5" fmla="*/ 28003 h 55721"/>
                <a:gd name="connsiteX6" fmla="*/ 55071 w 55072"/>
                <a:gd name="connsiteY6" fmla="*/ 28003 h 55721"/>
                <a:gd name="connsiteX7" fmla="*/ 27449 w 55072"/>
                <a:gd name="connsiteY7" fmla="*/ 55721 h 55721"/>
                <a:gd name="connsiteX8" fmla="*/ 27449 w 55072"/>
                <a:gd name="connsiteY8" fmla="*/ 55721 h 55721"/>
                <a:gd name="connsiteX9" fmla="*/ 17 w 55072"/>
                <a:gd name="connsiteY9" fmla="*/ 28575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72" h="55721">
                  <a:moveTo>
                    <a:pt x="17" y="28575"/>
                  </a:moveTo>
                  <a:cubicBezTo>
                    <a:pt x="-509" y="13328"/>
                    <a:pt x="11424" y="542"/>
                    <a:pt x="26671" y="16"/>
                  </a:cubicBezTo>
                  <a:cubicBezTo>
                    <a:pt x="26961" y="7"/>
                    <a:pt x="27252" y="1"/>
                    <a:pt x="27544" y="0"/>
                  </a:cubicBezTo>
                  <a:lnTo>
                    <a:pt x="27544" y="0"/>
                  </a:lnTo>
                  <a:cubicBezTo>
                    <a:pt x="42852" y="105"/>
                    <a:pt x="55176" y="12599"/>
                    <a:pt x="55072" y="27906"/>
                  </a:cubicBezTo>
                  <a:cubicBezTo>
                    <a:pt x="55072" y="27939"/>
                    <a:pt x="55071" y="27971"/>
                    <a:pt x="55071" y="28003"/>
                  </a:cubicBezTo>
                  <a:lnTo>
                    <a:pt x="55071" y="28003"/>
                  </a:lnTo>
                  <a:cubicBezTo>
                    <a:pt x="55071" y="43275"/>
                    <a:pt x="42719" y="55669"/>
                    <a:pt x="27449" y="55721"/>
                  </a:cubicBezTo>
                  <a:lnTo>
                    <a:pt x="27449" y="55721"/>
                  </a:lnTo>
                  <a:cubicBezTo>
                    <a:pt x="12452" y="55620"/>
                    <a:pt x="275" y="43570"/>
                    <a:pt x="17" y="28575"/>
                  </a:cubicBezTo>
                  <a:close/>
                </a:path>
              </a:pathLst>
            </a:custGeom>
            <a:solidFill>
              <a:srgbClr val="1DB5EF"/>
            </a:solidFill>
            <a:ln w="9525" cap="flat">
              <a:noFill/>
              <a:prstDash val="solid"/>
              <a:miter/>
            </a:ln>
            <a:effectLst/>
          </p:spPr>
          <p:txBody>
            <a:bodyPr rtlCol="0" anchor="ctr"/>
            <a:lstStyle/>
            <a:p>
              <a:endParaRPr lang="en-US" sz="1800"/>
            </a:p>
          </p:txBody>
        </p:sp>
        <p:sp>
          <p:nvSpPr>
            <p:cNvPr id="22" name="Freeform: Shape 21">
              <a:extLst>
                <a:ext uri="{FF2B5EF4-FFF2-40B4-BE49-F238E27FC236}">
                  <a16:creationId xmlns:a16="http://schemas.microsoft.com/office/drawing/2014/main" id="{C09BD71B-4813-40CB-9BD7-238875DEEA5D}"/>
                </a:ext>
              </a:extLst>
            </p:cNvPr>
            <p:cNvSpPr/>
            <p:nvPr/>
          </p:nvSpPr>
          <p:spPr>
            <a:xfrm rot="10800000" flipH="1">
              <a:off x="2059793" y="2133914"/>
              <a:ext cx="128050" cy="128050"/>
            </a:xfrm>
            <a:custGeom>
              <a:avLst/>
              <a:gdLst>
                <a:gd name="connsiteX0" fmla="*/ 0 w 44291"/>
                <a:gd name="connsiteY0" fmla="*/ 22193 h 44291"/>
                <a:gd name="connsiteX1" fmla="*/ 22098 w 44291"/>
                <a:gd name="connsiteY1" fmla="*/ 0 h 44291"/>
                <a:gd name="connsiteX2" fmla="*/ 22098 w 44291"/>
                <a:gd name="connsiteY2" fmla="*/ 0 h 44291"/>
                <a:gd name="connsiteX3" fmla="*/ 44291 w 44291"/>
                <a:gd name="connsiteY3" fmla="*/ 22193 h 44291"/>
                <a:gd name="connsiteX4" fmla="*/ 44291 w 44291"/>
                <a:gd name="connsiteY4" fmla="*/ 22193 h 44291"/>
                <a:gd name="connsiteX5" fmla="*/ 22193 w 44291"/>
                <a:gd name="connsiteY5" fmla="*/ 44291 h 44291"/>
                <a:gd name="connsiteX6" fmla="*/ 22193 w 44291"/>
                <a:gd name="connsiteY6" fmla="*/ 44291 h 44291"/>
                <a:gd name="connsiteX7" fmla="*/ 0 w 44291"/>
                <a:gd name="connsiteY7" fmla="*/ 22288 h 44291"/>
                <a:gd name="connsiteX8" fmla="*/ 0 w 44291"/>
                <a:gd name="connsiteY8" fmla="*/ 22193 h 4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4291">
                  <a:moveTo>
                    <a:pt x="0" y="22193"/>
                  </a:moveTo>
                  <a:cubicBezTo>
                    <a:pt x="0" y="9974"/>
                    <a:pt x="9878" y="52"/>
                    <a:pt x="22098" y="0"/>
                  </a:cubicBezTo>
                  <a:lnTo>
                    <a:pt x="22098" y="0"/>
                  </a:lnTo>
                  <a:cubicBezTo>
                    <a:pt x="34355" y="0"/>
                    <a:pt x="44291" y="9936"/>
                    <a:pt x="44291" y="22193"/>
                  </a:cubicBezTo>
                  <a:lnTo>
                    <a:pt x="44291" y="22193"/>
                  </a:lnTo>
                  <a:cubicBezTo>
                    <a:pt x="44291" y="34398"/>
                    <a:pt x="34398" y="44291"/>
                    <a:pt x="22193" y="44291"/>
                  </a:cubicBezTo>
                  <a:lnTo>
                    <a:pt x="22193" y="44291"/>
                  </a:lnTo>
                  <a:cubicBezTo>
                    <a:pt x="9989" y="44344"/>
                    <a:pt x="52" y="34493"/>
                    <a:pt x="0" y="22288"/>
                  </a:cubicBezTo>
                  <a:cubicBezTo>
                    <a:pt x="0" y="22257"/>
                    <a:pt x="0" y="22225"/>
                    <a:pt x="0" y="22193"/>
                  </a:cubicBezTo>
                  <a:close/>
                </a:path>
              </a:pathLst>
            </a:custGeom>
            <a:solidFill>
              <a:srgbClr val="A4E7F9"/>
            </a:solidFill>
            <a:ln w="9525" cap="flat">
              <a:noFill/>
              <a:prstDash val="solid"/>
              <a:miter/>
            </a:ln>
            <a:effectLst/>
          </p:spPr>
          <p:txBody>
            <a:bodyPr rtlCol="0" anchor="ctr"/>
            <a:lstStyle/>
            <a:p>
              <a:endParaRPr lang="en-US" sz="1800"/>
            </a:p>
          </p:txBody>
        </p:sp>
        <p:sp>
          <p:nvSpPr>
            <p:cNvPr id="23" name="Freeform: Shape 22">
              <a:extLst>
                <a:ext uri="{FF2B5EF4-FFF2-40B4-BE49-F238E27FC236}">
                  <a16:creationId xmlns:a16="http://schemas.microsoft.com/office/drawing/2014/main" id="{06791B87-6872-4D7A-A590-958365797403}"/>
                </a:ext>
              </a:extLst>
            </p:cNvPr>
            <p:cNvSpPr/>
            <p:nvPr/>
          </p:nvSpPr>
          <p:spPr>
            <a:xfrm rot="10800000" flipH="1">
              <a:off x="1763053" y="2180177"/>
              <a:ext cx="128073" cy="128109"/>
            </a:xfrm>
            <a:custGeom>
              <a:avLst/>
              <a:gdLst>
                <a:gd name="connsiteX0" fmla="*/ 15295 w 44299"/>
                <a:gd name="connsiteY0" fmla="*/ 43169 h 44312"/>
                <a:gd name="connsiteX1" fmla="*/ 15295 w 44299"/>
                <a:gd name="connsiteY1" fmla="*/ 43169 h 44312"/>
                <a:gd name="connsiteX2" fmla="*/ 1055 w 44299"/>
                <a:gd name="connsiteY2" fmla="*/ 15502 h 44312"/>
                <a:gd name="connsiteX3" fmla="*/ 1103 w 44299"/>
                <a:gd name="connsiteY3" fmla="*/ 15356 h 44312"/>
                <a:gd name="connsiteX4" fmla="*/ 1103 w 44299"/>
                <a:gd name="connsiteY4" fmla="*/ 15356 h 44312"/>
                <a:gd name="connsiteX5" fmla="*/ 28893 w 44299"/>
                <a:gd name="connsiteY5" fmla="*/ 1061 h 44312"/>
                <a:gd name="connsiteX6" fmla="*/ 28916 w 44299"/>
                <a:gd name="connsiteY6" fmla="*/ 1069 h 44312"/>
                <a:gd name="connsiteX7" fmla="*/ 28916 w 44299"/>
                <a:gd name="connsiteY7" fmla="*/ 1069 h 44312"/>
                <a:gd name="connsiteX8" fmla="*/ 43247 w 44299"/>
                <a:gd name="connsiteY8" fmla="*/ 28840 h 44312"/>
                <a:gd name="connsiteX9" fmla="*/ 43203 w 44299"/>
                <a:gd name="connsiteY9" fmla="*/ 28977 h 44312"/>
                <a:gd name="connsiteX10" fmla="*/ 43203 w 44299"/>
                <a:gd name="connsiteY10" fmla="*/ 28977 h 44312"/>
                <a:gd name="connsiteX11" fmla="*/ 22153 w 44299"/>
                <a:gd name="connsiteY11" fmla="*/ 44312 h 44312"/>
                <a:gd name="connsiteX12" fmla="*/ 22153 w 44299"/>
                <a:gd name="connsiteY12" fmla="*/ 44312 h 44312"/>
                <a:gd name="connsiteX13" fmla="*/ 15295 w 44299"/>
                <a:gd name="connsiteY13" fmla="*/ 43169 h 4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299" h="44312">
                  <a:moveTo>
                    <a:pt x="15295" y="43169"/>
                  </a:moveTo>
                  <a:lnTo>
                    <a:pt x="15295" y="43169"/>
                  </a:lnTo>
                  <a:cubicBezTo>
                    <a:pt x="3723" y="39461"/>
                    <a:pt x="-2653" y="27074"/>
                    <a:pt x="1055" y="15502"/>
                  </a:cubicBezTo>
                  <a:cubicBezTo>
                    <a:pt x="1071" y="15453"/>
                    <a:pt x="1087" y="15405"/>
                    <a:pt x="1103" y="15356"/>
                  </a:cubicBezTo>
                  <a:lnTo>
                    <a:pt x="1103" y="15356"/>
                  </a:lnTo>
                  <a:cubicBezTo>
                    <a:pt x="4830" y="3735"/>
                    <a:pt x="17272" y="-2665"/>
                    <a:pt x="28893" y="1061"/>
                  </a:cubicBezTo>
                  <a:cubicBezTo>
                    <a:pt x="28901" y="1064"/>
                    <a:pt x="28908" y="1067"/>
                    <a:pt x="28916" y="1069"/>
                  </a:cubicBezTo>
                  <a:lnTo>
                    <a:pt x="28916" y="1069"/>
                  </a:lnTo>
                  <a:cubicBezTo>
                    <a:pt x="40542" y="4780"/>
                    <a:pt x="46959" y="17214"/>
                    <a:pt x="43247" y="28840"/>
                  </a:cubicBezTo>
                  <a:cubicBezTo>
                    <a:pt x="43233" y="28886"/>
                    <a:pt x="43219" y="28931"/>
                    <a:pt x="43203" y="28977"/>
                  </a:cubicBezTo>
                  <a:lnTo>
                    <a:pt x="43203" y="28977"/>
                  </a:lnTo>
                  <a:cubicBezTo>
                    <a:pt x="40239" y="38101"/>
                    <a:pt x="31747" y="44288"/>
                    <a:pt x="22153" y="44312"/>
                  </a:cubicBezTo>
                  <a:lnTo>
                    <a:pt x="22153" y="44312"/>
                  </a:lnTo>
                  <a:cubicBezTo>
                    <a:pt x="19821" y="44297"/>
                    <a:pt x="17506" y="43911"/>
                    <a:pt x="15295" y="43169"/>
                  </a:cubicBezTo>
                  <a:close/>
                </a:path>
              </a:pathLst>
            </a:custGeom>
            <a:solidFill>
              <a:srgbClr val="A4E7F9"/>
            </a:solidFill>
            <a:ln w="9525" cap="flat">
              <a:noFill/>
              <a:prstDash val="solid"/>
              <a:miter/>
            </a:ln>
            <a:effectLst/>
          </p:spPr>
          <p:txBody>
            <a:bodyPr rtlCol="0" anchor="ctr"/>
            <a:lstStyle/>
            <a:p>
              <a:endParaRPr lang="en-US" sz="1800"/>
            </a:p>
          </p:txBody>
        </p:sp>
        <p:sp>
          <p:nvSpPr>
            <p:cNvPr id="24" name="Freeform: Shape 23">
              <a:extLst>
                <a:ext uri="{FF2B5EF4-FFF2-40B4-BE49-F238E27FC236}">
                  <a16:creationId xmlns:a16="http://schemas.microsoft.com/office/drawing/2014/main" id="{EA69B680-E6A9-4433-81E6-E14A649CE952}"/>
                </a:ext>
              </a:extLst>
            </p:cNvPr>
            <p:cNvSpPr/>
            <p:nvPr/>
          </p:nvSpPr>
          <p:spPr>
            <a:xfrm rot="10800000" flipH="1">
              <a:off x="1495282" y="2315666"/>
              <a:ext cx="128148" cy="128914"/>
            </a:xfrm>
            <a:custGeom>
              <a:avLst/>
              <a:gdLst>
                <a:gd name="connsiteX0" fmla="*/ 9234 w 44325"/>
                <a:gd name="connsiteY0" fmla="*/ 40114 h 44590"/>
                <a:gd name="connsiteX1" fmla="*/ 9234 w 44325"/>
                <a:gd name="connsiteY1" fmla="*/ 40114 h 44590"/>
                <a:gd name="connsiteX2" fmla="*/ 4087 w 44325"/>
                <a:gd name="connsiteY2" fmla="*/ 9426 h 44590"/>
                <a:gd name="connsiteX3" fmla="*/ 4281 w 44325"/>
                <a:gd name="connsiteY3" fmla="*/ 9158 h 44590"/>
                <a:gd name="connsiteX4" fmla="*/ 4281 w 44325"/>
                <a:gd name="connsiteY4" fmla="*/ 9158 h 44590"/>
                <a:gd name="connsiteX5" fmla="*/ 35238 w 44325"/>
                <a:gd name="connsiteY5" fmla="*/ 4205 h 44590"/>
                <a:gd name="connsiteX6" fmla="*/ 35238 w 44325"/>
                <a:gd name="connsiteY6" fmla="*/ 4205 h 44590"/>
                <a:gd name="connsiteX7" fmla="*/ 40095 w 44325"/>
                <a:gd name="connsiteY7" fmla="*/ 35066 h 44590"/>
                <a:gd name="connsiteX8" fmla="*/ 40095 w 44325"/>
                <a:gd name="connsiteY8" fmla="*/ 35066 h 44590"/>
                <a:gd name="connsiteX9" fmla="*/ 22188 w 44325"/>
                <a:gd name="connsiteY9" fmla="*/ 44591 h 44590"/>
                <a:gd name="connsiteX10" fmla="*/ 22188 w 44325"/>
                <a:gd name="connsiteY10" fmla="*/ 44591 h 44590"/>
                <a:gd name="connsiteX11" fmla="*/ 9234 w 44325"/>
                <a:gd name="connsiteY11" fmla="*/ 40114 h 4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25" h="44590">
                  <a:moveTo>
                    <a:pt x="9234" y="40114"/>
                  </a:moveTo>
                  <a:lnTo>
                    <a:pt x="9234" y="40114"/>
                  </a:lnTo>
                  <a:cubicBezTo>
                    <a:pt x="-661" y="33061"/>
                    <a:pt x="-2966" y="19322"/>
                    <a:pt x="4087" y="9426"/>
                  </a:cubicBezTo>
                  <a:cubicBezTo>
                    <a:pt x="4151" y="9336"/>
                    <a:pt x="4216" y="9246"/>
                    <a:pt x="4281" y="9158"/>
                  </a:cubicBezTo>
                  <a:lnTo>
                    <a:pt x="4281" y="9158"/>
                  </a:lnTo>
                  <a:cubicBezTo>
                    <a:pt x="11470" y="-746"/>
                    <a:pt x="25318" y="-2961"/>
                    <a:pt x="35238" y="4205"/>
                  </a:cubicBezTo>
                  <a:lnTo>
                    <a:pt x="35238" y="4205"/>
                  </a:lnTo>
                  <a:cubicBezTo>
                    <a:pt x="45097" y="11387"/>
                    <a:pt x="47271" y="25202"/>
                    <a:pt x="40095" y="35066"/>
                  </a:cubicBezTo>
                  <a:lnTo>
                    <a:pt x="40095" y="35066"/>
                  </a:lnTo>
                  <a:cubicBezTo>
                    <a:pt x="36044" y="40979"/>
                    <a:pt x="29356" y="44536"/>
                    <a:pt x="22188" y="44591"/>
                  </a:cubicBezTo>
                  <a:lnTo>
                    <a:pt x="22188" y="44591"/>
                  </a:lnTo>
                  <a:cubicBezTo>
                    <a:pt x="17509" y="44490"/>
                    <a:pt x="12978" y="42924"/>
                    <a:pt x="9234" y="40114"/>
                  </a:cubicBezTo>
                  <a:close/>
                </a:path>
              </a:pathLst>
            </a:custGeom>
            <a:solidFill>
              <a:srgbClr val="A4E7F9"/>
            </a:solidFill>
            <a:ln w="9525" cap="flat">
              <a:noFill/>
              <a:prstDash val="solid"/>
              <a:miter/>
            </a:ln>
            <a:effectLst/>
          </p:spPr>
          <p:txBody>
            <a:bodyPr rtlCol="0" anchor="ctr"/>
            <a:lstStyle/>
            <a:p>
              <a:endParaRPr lang="en-US" sz="1800"/>
            </a:p>
          </p:txBody>
        </p:sp>
        <p:sp>
          <p:nvSpPr>
            <p:cNvPr id="25" name="Freeform: Shape 24">
              <a:extLst>
                <a:ext uri="{FF2B5EF4-FFF2-40B4-BE49-F238E27FC236}">
                  <a16:creationId xmlns:a16="http://schemas.microsoft.com/office/drawing/2014/main" id="{16616E8F-6A30-4E5B-9C43-9526D8B543BC}"/>
                </a:ext>
              </a:extLst>
            </p:cNvPr>
            <p:cNvSpPr/>
            <p:nvPr/>
          </p:nvSpPr>
          <p:spPr>
            <a:xfrm rot="10800000" flipH="1">
              <a:off x="1282817" y="2528528"/>
              <a:ext cx="128085" cy="127983"/>
            </a:xfrm>
            <a:custGeom>
              <a:avLst/>
              <a:gdLst>
                <a:gd name="connsiteX0" fmla="*/ 4238 w 44303"/>
                <a:gd name="connsiteY0" fmla="*/ 35219 h 44268"/>
                <a:gd name="connsiteX1" fmla="*/ 9095 w 44303"/>
                <a:gd name="connsiteY1" fmla="*/ 4263 h 44268"/>
                <a:gd name="connsiteX2" fmla="*/ 9095 w 44303"/>
                <a:gd name="connsiteY2" fmla="*/ 4263 h 44268"/>
                <a:gd name="connsiteX3" fmla="*/ 39956 w 44303"/>
                <a:gd name="connsiteY3" fmla="*/ 9026 h 44268"/>
                <a:gd name="connsiteX4" fmla="*/ 39956 w 44303"/>
                <a:gd name="connsiteY4" fmla="*/ 9026 h 44268"/>
                <a:gd name="connsiteX5" fmla="*/ 35427 w 44303"/>
                <a:gd name="connsiteY5" fmla="*/ 39811 h 44268"/>
                <a:gd name="connsiteX6" fmla="*/ 35194 w 44303"/>
                <a:gd name="connsiteY6" fmla="*/ 39982 h 44268"/>
                <a:gd name="connsiteX7" fmla="*/ 35194 w 44303"/>
                <a:gd name="connsiteY7" fmla="*/ 39982 h 44268"/>
                <a:gd name="connsiteX8" fmla="*/ 22049 w 44303"/>
                <a:gd name="connsiteY8" fmla="*/ 44268 h 44268"/>
                <a:gd name="connsiteX9" fmla="*/ 22049 w 44303"/>
                <a:gd name="connsiteY9" fmla="*/ 44268 h 44268"/>
                <a:gd name="connsiteX10" fmla="*/ 4238 w 44303"/>
                <a:gd name="connsiteY10" fmla="*/ 35219 h 4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303" h="44268">
                  <a:moveTo>
                    <a:pt x="4238" y="35219"/>
                  </a:moveTo>
                  <a:cubicBezTo>
                    <a:pt x="-2949" y="25325"/>
                    <a:pt x="-776" y="11481"/>
                    <a:pt x="9095" y="4263"/>
                  </a:cubicBezTo>
                  <a:lnTo>
                    <a:pt x="9095" y="4263"/>
                  </a:lnTo>
                  <a:cubicBezTo>
                    <a:pt x="18935" y="-2934"/>
                    <a:pt x="32744" y="-802"/>
                    <a:pt x="39956" y="9026"/>
                  </a:cubicBezTo>
                  <a:lnTo>
                    <a:pt x="39956" y="9026"/>
                  </a:lnTo>
                  <a:cubicBezTo>
                    <a:pt x="47207" y="18777"/>
                    <a:pt x="45179" y="32560"/>
                    <a:pt x="35427" y="39811"/>
                  </a:cubicBezTo>
                  <a:cubicBezTo>
                    <a:pt x="35350" y="39869"/>
                    <a:pt x="35272" y="39926"/>
                    <a:pt x="35194" y="39982"/>
                  </a:cubicBezTo>
                  <a:lnTo>
                    <a:pt x="35194" y="39982"/>
                  </a:lnTo>
                  <a:cubicBezTo>
                    <a:pt x="31377" y="42768"/>
                    <a:pt x="26774" y="44269"/>
                    <a:pt x="22049" y="44268"/>
                  </a:cubicBezTo>
                  <a:lnTo>
                    <a:pt x="22049" y="44268"/>
                  </a:lnTo>
                  <a:cubicBezTo>
                    <a:pt x="15013" y="44246"/>
                    <a:pt x="8405" y="40889"/>
                    <a:pt x="4238" y="35219"/>
                  </a:cubicBezTo>
                  <a:close/>
                </a:path>
              </a:pathLst>
            </a:custGeom>
            <a:solidFill>
              <a:srgbClr val="A4E7F9"/>
            </a:solidFill>
            <a:ln w="9525" cap="flat">
              <a:noFill/>
              <a:prstDash val="solid"/>
              <a:miter/>
            </a:ln>
            <a:effectLst/>
          </p:spPr>
          <p:txBody>
            <a:bodyPr rtlCol="0" anchor="ctr"/>
            <a:lstStyle/>
            <a:p>
              <a:endParaRPr lang="en-US" sz="1800"/>
            </a:p>
          </p:txBody>
        </p:sp>
        <p:sp>
          <p:nvSpPr>
            <p:cNvPr id="26" name="Freeform: Shape 25">
              <a:extLst>
                <a:ext uri="{FF2B5EF4-FFF2-40B4-BE49-F238E27FC236}">
                  <a16:creationId xmlns:a16="http://schemas.microsoft.com/office/drawing/2014/main" id="{231D8FE5-0508-403D-9546-69B6014D0354}"/>
                </a:ext>
              </a:extLst>
            </p:cNvPr>
            <p:cNvSpPr/>
            <p:nvPr/>
          </p:nvSpPr>
          <p:spPr>
            <a:xfrm rot="10800000" flipH="1">
              <a:off x="1145923" y="2795922"/>
              <a:ext cx="128038" cy="127943"/>
            </a:xfrm>
            <a:custGeom>
              <a:avLst/>
              <a:gdLst>
                <a:gd name="connsiteX0" fmla="*/ 1106 w 44287"/>
                <a:gd name="connsiteY0" fmla="*/ 29014 h 44254"/>
                <a:gd name="connsiteX1" fmla="*/ 15220 w 44287"/>
                <a:gd name="connsiteY1" fmla="*/ 1132 h 44254"/>
                <a:gd name="connsiteX2" fmla="*/ 15298 w 44287"/>
                <a:gd name="connsiteY2" fmla="*/ 1106 h 44254"/>
                <a:gd name="connsiteX3" fmla="*/ 15298 w 44287"/>
                <a:gd name="connsiteY3" fmla="*/ 1106 h 44254"/>
                <a:gd name="connsiteX4" fmla="*/ 43181 w 44287"/>
                <a:gd name="connsiteY4" fmla="*/ 15220 h 44254"/>
                <a:gd name="connsiteX5" fmla="*/ 43206 w 44287"/>
                <a:gd name="connsiteY5" fmla="*/ 15298 h 44254"/>
                <a:gd name="connsiteX6" fmla="*/ 43206 w 44287"/>
                <a:gd name="connsiteY6" fmla="*/ 15298 h 44254"/>
                <a:gd name="connsiteX7" fmla="*/ 29014 w 44287"/>
                <a:gd name="connsiteY7" fmla="*/ 43206 h 44254"/>
                <a:gd name="connsiteX8" fmla="*/ 29014 w 44287"/>
                <a:gd name="connsiteY8" fmla="*/ 43206 h 44254"/>
                <a:gd name="connsiteX9" fmla="*/ 22156 w 44287"/>
                <a:gd name="connsiteY9" fmla="*/ 44254 h 44254"/>
                <a:gd name="connsiteX10" fmla="*/ 21775 w 44287"/>
                <a:gd name="connsiteY10" fmla="*/ 44254 h 44254"/>
                <a:gd name="connsiteX11" fmla="*/ 1106 w 44287"/>
                <a:gd name="connsiteY11" fmla="*/ 29014 h 4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87" h="44254">
                  <a:moveTo>
                    <a:pt x="1106" y="29014"/>
                  </a:moveTo>
                  <a:cubicBezTo>
                    <a:pt x="-2696" y="17417"/>
                    <a:pt x="3623" y="4934"/>
                    <a:pt x="15220" y="1132"/>
                  </a:cubicBezTo>
                  <a:cubicBezTo>
                    <a:pt x="15246" y="1123"/>
                    <a:pt x="15272" y="1114"/>
                    <a:pt x="15298" y="1106"/>
                  </a:cubicBezTo>
                  <a:lnTo>
                    <a:pt x="15298" y="1106"/>
                  </a:lnTo>
                  <a:cubicBezTo>
                    <a:pt x="26895" y="-2697"/>
                    <a:pt x="39379" y="3622"/>
                    <a:pt x="43181" y="15220"/>
                  </a:cubicBezTo>
                  <a:cubicBezTo>
                    <a:pt x="43189" y="15246"/>
                    <a:pt x="43198" y="15272"/>
                    <a:pt x="43206" y="15298"/>
                  </a:cubicBezTo>
                  <a:lnTo>
                    <a:pt x="43206" y="15298"/>
                  </a:lnTo>
                  <a:cubicBezTo>
                    <a:pt x="46962" y="26921"/>
                    <a:pt x="40619" y="39394"/>
                    <a:pt x="29014" y="43206"/>
                  </a:cubicBezTo>
                  <a:lnTo>
                    <a:pt x="29014" y="43206"/>
                  </a:lnTo>
                  <a:cubicBezTo>
                    <a:pt x="26789" y="43880"/>
                    <a:pt x="24480" y="44232"/>
                    <a:pt x="22156" y="44254"/>
                  </a:cubicBezTo>
                  <a:lnTo>
                    <a:pt x="21775" y="44254"/>
                  </a:lnTo>
                  <a:cubicBezTo>
                    <a:pt x="12338" y="44109"/>
                    <a:pt x="4034" y="37987"/>
                    <a:pt x="1106" y="29014"/>
                  </a:cubicBezTo>
                  <a:close/>
                </a:path>
              </a:pathLst>
            </a:custGeom>
            <a:solidFill>
              <a:srgbClr val="A4E7F9"/>
            </a:solidFill>
            <a:ln w="9525" cap="flat">
              <a:noFill/>
              <a:prstDash val="solid"/>
              <a:miter/>
            </a:ln>
            <a:effectLst/>
          </p:spPr>
          <p:txBody>
            <a:bodyPr rtlCol="0" anchor="ctr"/>
            <a:lstStyle/>
            <a:p>
              <a:endParaRPr lang="en-US" sz="1800"/>
            </a:p>
          </p:txBody>
        </p:sp>
        <p:sp>
          <p:nvSpPr>
            <p:cNvPr id="27" name="Freeform: Shape 26">
              <a:extLst>
                <a:ext uri="{FF2B5EF4-FFF2-40B4-BE49-F238E27FC236}">
                  <a16:creationId xmlns:a16="http://schemas.microsoft.com/office/drawing/2014/main" id="{8AA24D2B-3202-4073-B26A-2A0848CB66A6}"/>
                </a:ext>
              </a:extLst>
            </p:cNvPr>
            <p:cNvSpPr/>
            <p:nvPr/>
          </p:nvSpPr>
          <p:spPr>
            <a:xfrm rot="10800000" flipH="1">
              <a:off x="1098723" y="3092226"/>
              <a:ext cx="128050" cy="128050"/>
            </a:xfrm>
            <a:custGeom>
              <a:avLst/>
              <a:gdLst>
                <a:gd name="connsiteX0" fmla="*/ 0 w 44291"/>
                <a:gd name="connsiteY0" fmla="*/ 22098 h 44291"/>
                <a:gd name="connsiteX1" fmla="*/ 22098 w 44291"/>
                <a:gd name="connsiteY1" fmla="*/ 0 h 44291"/>
                <a:gd name="connsiteX2" fmla="*/ 22098 w 44291"/>
                <a:gd name="connsiteY2" fmla="*/ 0 h 44291"/>
                <a:gd name="connsiteX3" fmla="*/ 44291 w 44291"/>
                <a:gd name="connsiteY3" fmla="*/ 22003 h 44291"/>
                <a:gd name="connsiteX4" fmla="*/ 44291 w 44291"/>
                <a:gd name="connsiteY4" fmla="*/ 22098 h 44291"/>
                <a:gd name="connsiteX5" fmla="*/ 44291 w 44291"/>
                <a:gd name="connsiteY5" fmla="*/ 22098 h 44291"/>
                <a:gd name="connsiteX6" fmla="*/ 22193 w 44291"/>
                <a:gd name="connsiteY6" fmla="*/ 44291 h 44291"/>
                <a:gd name="connsiteX7" fmla="*/ 22193 w 44291"/>
                <a:gd name="connsiteY7" fmla="*/ 44291 h 44291"/>
                <a:gd name="connsiteX8" fmla="*/ 0 w 44291"/>
                <a:gd name="connsiteY8" fmla="*/ 22098 h 4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4291">
                  <a:moveTo>
                    <a:pt x="0" y="22098"/>
                  </a:moveTo>
                  <a:cubicBezTo>
                    <a:pt x="0" y="9894"/>
                    <a:pt x="9894" y="0"/>
                    <a:pt x="22098" y="0"/>
                  </a:cubicBezTo>
                  <a:lnTo>
                    <a:pt x="22098" y="0"/>
                  </a:lnTo>
                  <a:cubicBezTo>
                    <a:pt x="34302" y="-52"/>
                    <a:pt x="44238" y="9799"/>
                    <a:pt x="44291" y="22003"/>
                  </a:cubicBezTo>
                  <a:cubicBezTo>
                    <a:pt x="44291" y="22034"/>
                    <a:pt x="44291" y="22067"/>
                    <a:pt x="44291" y="22098"/>
                  </a:cubicBezTo>
                  <a:lnTo>
                    <a:pt x="44291" y="22098"/>
                  </a:lnTo>
                  <a:cubicBezTo>
                    <a:pt x="44240" y="34297"/>
                    <a:pt x="34391" y="44188"/>
                    <a:pt x="22193" y="44291"/>
                  </a:cubicBezTo>
                  <a:lnTo>
                    <a:pt x="22193" y="44291"/>
                  </a:lnTo>
                  <a:cubicBezTo>
                    <a:pt x="9936" y="44291"/>
                    <a:pt x="0" y="34355"/>
                    <a:pt x="0" y="22098"/>
                  </a:cubicBezTo>
                  <a:close/>
                </a:path>
              </a:pathLst>
            </a:custGeom>
            <a:solidFill>
              <a:srgbClr val="A4E7F9"/>
            </a:solidFill>
            <a:ln w="9525" cap="flat">
              <a:noFill/>
              <a:prstDash val="solid"/>
              <a:miter/>
            </a:ln>
            <a:effectLst/>
          </p:spPr>
          <p:txBody>
            <a:bodyPr rtlCol="0" anchor="ctr"/>
            <a:lstStyle/>
            <a:p>
              <a:endParaRPr lang="en-US" sz="1800"/>
            </a:p>
          </p:txBody>
        </p:sp>
        <p:sp>
          <p:nvSpPr>
            <p:cNvPr id="28" name="Freeform: Shape 27">
              <a:extLst>
                <a:ext uri="{FF2B5EF4-FFF2-40B4-BE49-F238E27FC236}">
                  <a16:creationId xmlns:a16="http://schemas.microsoft.com/office/drawing/2014/main" id="{1FFD02F7-48C2-45F6-8765-9A3291B90D5C}"/>
                </a:ext>
              </a:extLst>
            </p:cNvPr>
            <p:cNvSpPr/>
            <p:nvPr/>
          </p:nvSpPr>
          <p:spPr>
            <a:xfrm rot="10800000" flipH="1">
              <a:off x="1144857" y="3389083"/>
              <a:ext cx="128047" cy="128109"/>
            </a:xfrm>
            <a:custGeom>
              <a:avLst/>
              <a:gdLst>
                <a:gd name="connsiteX0" fmla="*/ 15381 w 44290"/>
                <a:gd name="connsiteY0" fmla="*/ 43169 h 44312"/>
                <a:gd name="connsiteX1" fmla="*/ 1028 w 44290"/>
                <a:gd name="connsiteY1" fmla="*/ 15561 h 44312"/>
                <a:gd name="connsiteX2" fmla="*/ 1094 w 44290"/>
                <a:gd name="connsiteY2" fmla="*/ 15356 h 44312"/>
                <a:gd name="connsiteX3" fmla="*/ 1094 w 44290"/>
                <a:gd name="connsiteY3" fmla="*/ 15356 h 44312"/>
                <a:gd name="connsiteX4" fmla="*/ 28884 w 44290"/>
                <a:gd name="connsiteY4" fmla="*/ 1061 h 44312"/>
                <a:gd name="connsiteX5" fmla="*/ 28907 w 44290"/>
                <a:gd name="connsiteY5" fmla="*/ 1069 h 44312"/>
                <a:gd name="connsiteX6" fmla="*/ 28907 w 44290"/>
                <a:gd name="connsiteY6" fmla="*/ 1069 h 44312"/>
                <a:gd name="connsiteX7" fmla="*/ 43238 w 44290"/>
                <a:gd name="connsiteY7" fmla="*/ 28840 h 44312"/>
                <a:gd name="connsiteX8" fmla="*/ 43194 w 44290"/>
                <a:gd name="connsiteY8" fmla="*/ 28977 h 44312"/>
                <a:gd name="connsiteX9" fmla="*/ 43194 w 44290"/>
                <a:gd name="connsiteY9" fmla="*/ 28977 h 44312"/>
                <a:gd name="connsiteX10" fmla="*/ 22144 w 44290"/>
                <a:gd name="connsiteY10" fmla="*/ 44312 h 44312"/>
                <a:gd name="connsiteX11" fmla="*/ 22144 w 44290"/>
                <a:gd name="connsiteY11" fmla="*/ 44312 h 44312"/>
                <a:gd name="connsiteX12" fmla="*/ 15381 w 44290"/>
                <a:gd name="connsiteY12" fmla="*/ 43169 h 4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290" h="44312">
                  <a:moveTo>
                    <a:pt x="15381" y="43169"/>
                  </a:moveTo>
                  <a:cubicBezTo>
                    <a:pt x="3794" y="39509"/>
                    <a:pt x="-2633" y="27148"/>
                    <a:pt x="1028" y="15561"/>
                  </a:cubicBezTo>
                  <a:cubicBezTo>
                    <a:pt x="1049" y="15492"/>
                    <a:pt x="1071" y="15424"/>
                    <a:pt x="1094" y="15356"/>
                  </a:cubicBezTo>
                  <a:lnTo>
                    <a:pt x="1094" y="15356"/>
                  </a:lnTo>
                  <a:cubicBezTo>
                    <a:pt x="4820" y="3735"/>
                    <a:pt x="17262" y="-2665"/>
                    <a:pt x="28884" y="1061"/>
                  </a:cubicBezTo>
                  <a:cubicBezTo>
                    <a:pt x="28891" y="1064"/>
                    <a:pt x="28899" y="1066"/>
                    <a:pt x="28907" y="1069"/>
                  </a:cubicBezTo>
                  <a:lnTo>
                    <a:pt x="28907" y="1069"/>
                  </a:lnTo>
                  <a:cubicBezTo>
                    <a:pt x="40533" y="4780"/>
                    <a:pt x="46949" y="17214"/>
                    <a:pt x="43238" y="28840"/>
                  </a:cubicBezTo>
                  <a:cubicBezTo>
                    <a:pt x="43224" y="28886"/>
                    <a:pt x="43209" y="28931"/>
                    <a:pt x="43194" y="28977"/>
                  </a:cubicBezTo>
                  <a:lnTo>
                    <a:pt x="43194" y="28977"/>
                  </a:lnTo>
                  <a:cubicBezTo>
                    <a:pt x="40281" y="38138"/>
                    <a:pt x="31757" y="44348"/>
                    <a:pt x="22144" y="44312"/>
                  </a:cubicBezTo>
                  <a:lnTo>
                    <a:pt x="22144" y="44312"/>
                  </a:lnTo>
                  <a:cubicBezTo>
                    <a:pt x="19843" y="44297"/>
                    <a:pt x="17559" y="43911"/>
                    <a:pt x="15381" y="43169"/>
                  </a:cubicBezTo>
                  <a:close/>
                </a:path>
              </a:pathLst>
            </a:custGeom>
            <a:solidFill>
              <a:srgbClr val="A4E7F9"/>
            </a:solidFill>
            <a:ln w="9525" cap="flat">
              <a:noFill/>
              <a:prstDash val="solid"/>
              <a:miter/>
            </a:ln>
            <a:effectLst/>
          </p:spPr>
          <p:txBody>
            <a:bodyPr rtlCol="0" anchor="ctr"/>
            <a:lstStyle/>
            <a:p>
              <a:endParaRPr lang="en-US" sz="1800"/>
            </a:p>
          </p:txBody>
        </p:sp>
        <p:sp>
          <p:nvSpPr>
            <p:cNvPr id="29" name="Freeform: Shape 28">
              <a:extLst>
                <a:ext uri="{FF2B5EF4-FFF2-40B4-BE49-F238E27FC236}">
                  <a16:creationId xmlns:a16="http://schemas.microsoft.com/office/drawing/2014/main" id="{07BF607E-62D6-4E61-A886-DF2866844F64}"/>
                </a:ext>
              </a:extLst>
            </p:cNvPr>
            <p:cNvSpPr/>
            <p:nvPr/>
          </p:nvSpPr>
          <p:spPr>
            <a:xfrm rot="10800000" flipH="1">
              <a:off x="1280936" y="3655924"/>
              <a:ext cx="127992" cy="128914"/>
            </a:xfrm>
            <a:custGeom>
              <a:avLst/>
              <a:gdLst>
                <a:gd name="connsiteX0" fmla="*/ 9175 w 44271"/>
                <a:gd name="connsiteY0" fmla="*/ 40019 h 44590"/>
                <a:gd name="connsiteX1" fmla="*/ 4127 w 44271"/>
                <a:gd name="connsiteY1" fmla="*/ 9158 h 44590"/>
                <a:gd name="connsiteX2" fmla="*/ 4127 w 44271"/>
                <a:gd name="connsiteY2" fmla="*/ 9158 h 44590"/>
                <a:gd name="connsiteX3" fmla="*/ 35083 w 44271"/>
                <a:gd name="connsiteY3" fmla="*/ 4205 h 44590"/>
                <a:gd name="connsiteX4" fmla="*/ 35083 w 44271"/>
                <a:gd name="connsiteY4" fmla="*/ 4205 h 44590"/>
                <a:gd name="connsiteX5" fmla="*/ 40153 w 44271"/>
                <a:gd name="connsiteY5" fmla="*/ 34906 h 44590"/>
                <a:gd name="connsiteX6" fmla="*/ 40036 w 44271"/>
                <a:gd name="connsiteY6" fmla="*/ 35066 h 44590"/>
                <a:gd name="connsiteX7" fmla="*/ 40036 w 44271"/>
                <a:gd name="connsiteY7" fmla="*/ 35066 h 44590"/>
                <a:gd name="connsiteX8" fmla="*/ 22129 w 44271"/>
                <a:gd name="connsiteY8" fmla="*/ 44591 h 44590"/>
                <a:gd name="connsiteX9" fmla="*/ 22129 w 44271"/>
                <a:gd name="connsiteY9" fmla="*/ 44591 h 44590"/>
                <a:gd name="connsiteX10" fmla="*/ 9175 w 44271"/>
                <a:gd name="connsiteY10" fmla="*/ 40019 h 4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271" h="44590">
                  <a:moveTo>
                    <a:pt x="9175" y="40019"/>
                  </a:moveTo>
                  <a:cubicBezTo>
                    <a:pt x="-700" y="32865"/>
                    <a:pt x="-2954" y="19085"/>
                    <a:pt x="4127" y="9158"/>
                  </a:cubicBezTo>
                  <a:lnTo>
                    <a:pt x="4127" y="9158"/>
                  </a:lnTo>
                  <a:cubicBezTo>
                    <a:pt x="11316" y="-746"/>
                    <a:pt x="25164" y="-2961"/>
                    <a:pt x="35083" y="4205"/>
                  </a:cubicBezTo>
                  <a:lnTo>
                    <a:pt x="35083" y="4205"/>
                  </a:lnTo>
                  <a:cubicBezTo>
                    <a:pt x="44961" y="11283"/>
                    <a:pt x="47231" y="25028"/>
                    <a:pt x="40153" y="34906"/>
                  </a:cubicBezTo>
                  <a:cubicBezTo>
                    <a:pt x="40114" y="34959"/>
                    <a:pt x="40075" y="35012"/>
                    <a:pt x="40036" y="35066"/>
                  </a:cubicBezTo>
                  <a:lnTo>
                    <a:pt x="40036" y="35066"/>
                  </a:lnTo>
                  <a:cubicBezTo>
                    <a:pt x="35985" y="40979"/>
                    <a:pt x="29297" y="44536"/>
                    <a:pt x="22129" y="44591"/>
                  </a:cubicBezTo>
                  <a:lnTo>
                    <a:pt x="22129" y="44591"/>
                  </a:lnTo>
                  <a:cubicBezTo>
                    <a:pt x="17433" y="44494"/>
                    <a:pt x="12892" y="42892"/>
                    <a:pt x="9175" y="40019"/>
                  </a:cubicBezTo>
                  <a:close/>
                </a:path>
              </a:pathLst>
            </a:custGeom>
            <a:solidFill>
              <a:srgbClr val="A4E7F9"/>
            </a:solidFill>
            <a:ln w="9525" cap="flat">
              <a:noFill/>
              <a:prstDash val="solid"/>
              <a:miter/>
            </a:ln>
            <a:effectLst/>
          </p:spPr>
          <p:txBody>
            <a:bodyPr rtlCol="0" anchor="ctr"/>
            <a:lstStyle/>
            <a:p>
              <a:endParaRPr lang="en-US" sz="1800"/>
            </a:p>
          </p:txBody>
        </p:sp>
        <p:sp>
          <p:nvSpPr>
            <p:cNvPr id="30" name="Freeform: Shape 29">
              <a:extLst>
                <a:ext uri="{FF2B5EF4-FFF2-40B4-BE49-F238E27FC236}">
                  <a16:creationId xmlns:a16="http://schemas.microsoft.com/office/drawing/2014/main" id="{C4E9F464-77D2-47F0-8569-39B771522712}"/>
                </a:ext>
              </a:extLst>
            </p:cNvPr>
            <p:cNvSpPr/>
            <p:nvPr/>
          </p:nvSpPr>
          <p:spPr>
            <a:xfrm rot="10800000" flipH="1">
              <a:off x="1492836" y="3869617"/>
              <a:ext cx="127793" cy="128092"/>
            </a:xfrm>
            <a:custGeom>
              <a:avLst/>
              <a:gdLst>
                <a:gd name="connsiteX0" fmla="*/ 4271 w 44202"/>
                <a:gd name="connsiteY0" fmla="*/ 35257 h 44306"/>
                <a:gd name="connsiteX1" fmla="*/ 9033 w 44202"/>
                <a:gd name="connsiteY1" fmla="*/ 4301 h 44306"/>
                <a:gd name="connsiteX2" fmla="*/ 9033 w 44202"/>
                <a:gd name="connsiteY2" fmla="*/ 4301 h 44306"/>
                <a:gd name="connsiteX3" fmla="*/ 39803 w 44202"/>
                <a:gd name="connsiteY3" fmla="*/ 8938 h 44306"/>
                <a:gd name="connsiteX4" fmla="*/ 39894 w 44202"/>
                <a:gd name="connsiteY4" fmla="*/ 9064 h 44306"/>
                <a:gd name="connsiteX5" fmla="*/ 39894 w 44202"/>
                <a:gd name="connsiteY5" fmla="*/ 9064 h 44306"/>
                <a:gd name="connsiteX6" fmla="*/ 35211 w 44202"/>
                <a:gd name="connsiteY6" fmla="*/ 39962 h 44306"/>
                <a:gd name="connsiteX7" fmla="*/ 35132 w 44202"/>
                <a:gd name="connsiteY7" fmla="*/ 40020 h 44306"/>
                <a:gd name="connsiteX8" fmla="*/ 35132 w 44202"/>
                <a:gd name="connsiteY8" fmla="*/ 40020 h 44306"/>
                <a:gd name="connsiteX9" fmla="*/ 22083 w 44202"/>
                <a:gd name="connsiteY9" fmla="*/ 44306 h 44306"/>
                <a:gd name="connsiteX10" fmla="*/ 22083 w 44202"/>
                <a:gd name="connsiteY10" fmla="*/ 44306 h 44306"/>
                <a:gd name="connsiteX11" fmla="*/ 4271 w 44202"/>
                <a:gd name="connsiteY11" fmla="*/ 35257 h 4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02" h="44306">
                  <a:moveTo>
                    <a:pt x="4271" y="35257"/>
                  </a:moveTo>
                  <a:cubicBezTo>
                    <a:pt x="-2936" y="25387"/>
                    <a:pt x="-807" y="11549"/>
                    <a:pt x="9033" y="4301"/>
                  </a:cubicBezTo>
                  <a:lnTo>
                    <a:pt x="9033" y="4301"/>
                  </a:lnTo>
                  <a:cubicBezTo>
                    <a:pt x="18811" y="-2915"/>
                    <a:pt x="32587" y="-839"/>
                    <a:pt x="39803" y="8938"/>
                  </a:cubicBezTo>
                  <a:cubicBezTo>
                    <a:pt x="39833" y="8980"/>
                    <a:pt x="39864" y="9022"/>
                    <a:pt x="39894" y="9064"/>
                  </a:cubicBezTo>
                  <a:lnTo>
                    <a:pt x="39894" y="9064"/>
                  </a:lnTo>
                  <a:cubicBezTo>
                    <a:pt x="47133" y="18889"/>
                    <a:pt x="45037" y="32723"/>
                    <a:pt x="35211" y="39962"/>
                  </a:cubicBezTo>
                  <a:cubicBezTo>
                    <a:pt x="35184" y="39982"/>
                    <a:pt x="35159" y="40001"/>
                    <a:pt x="35132" y="40020"/>
                  </a:cubicBezTo>
                  <a:lnTo>
                    <a:pt x="35132" y="40020"/>
                  </a:lnTo>
                  <a:cubicBezTo>
                    <a:pt x="31336" y="42775"/>
                    <a:pt x="26773" y="44274"/>
                    <a:pt x="22083" y="44306"/>
                  </a:cubicBezTo>
                  <a:lnTo>
                    <a:pt x="22083" y="44306"/>
                  </a:lnTo>
                  <a:cubicBezTo>
                    <a:pt x="15043" y="44299"/>
                    <a:pt x="8428" y="40938"/>
                    <a:pt x="4271" y="35257"/>
                  </a:cubicBezTo>
                  <a:close/>
                </a:path>
              </a:pathLst>
            </a:custGeom>
            <a:solidFill>
              <a:srgbClr val="A4E7F9"/>
            </a:solidFill>
            <a:ln w="9525" cap="flat">
              <a:noFill/>
              <a:prstDash val="solid"/>
              <a:miter/>
            </a:ln>
            <a:effectLst/>
          </p:spPr>
          <p:txBody>
            <a:bodyPr rtlCol="0" anchor="ctr"/>
            <a:lstStyle/>
            <a:p>
              <a:endParaRPr lang="en-US" sz="1800"/>
            </a:p>
          </p:txBody>
        </p:sp>
        <p:sp>
          <p:nvSpPr>
            <p:cNvPr id="31" name="Freeform: Shape 30">
              <a:extLst>
                <a:ext uri="{FF2B5EF4-FFF2-40B4-BE49-F238E27FC236}">
                  <a16:creationId xmlns:a16="http://schemas.microsoft.com/office/drawing/2014/main" id="{7DC81000-A439-4B86-B9BF-BD5ABB19ACC3}"/>
                </a:ext>
              </a:extLst>
            </p:cNvPr>
            <p:cNvSpPr/>
            <p:nvPr/>
          </p:nvSpPr>
          <p:spPr>
            <a:xfrm rot="10800000" flipH="1">
              <a:off x="1759988" y="4006756"/>
              <a:ext cx="128136" cy="127977"/>
            </a:xfrm>
            <a:custGeom>
              <a:avLst/>
              <a:gdLst>
                <a:gd name="connsiteX0" fmla="*/ 1115 w 44321"/>
                <a:gd name="connsiteY0" fmla="*/ 29026 h 44266"/>
                <a:gd name="connsiteX1" fmla="*/ 15191 w 44321"/>
                <a:gd name="connsiteY1" fmla="*/ 1125 h 44266"/>
                <a:gd name="connsiteX2" fmla="*/ 15212 w 44321"/>
                <a:gd name="connsiteY2" fmla="*/ 1118 h 44266"/>
                <a:gd name="connsiteX3" fmla="*/ 15212 w 44321"/>
                <a:gd name="connsiteY3" fmla="*/ 1118 h 44266"/>
                <a:gd name="connsiteX4" fmla="*/ 43215 w 44321"/>
                <a:gd name="connsiteY4" fmla="*/ 15215 h 44266"/>
                <a:gd name="connsiteX5" fmla="*/ 43215 w 44321"/>
                <a:gd name="connsiteY5" fmla="*/ 15215 h 44266"/>
                <a:gd name="connsiteX6" fmla="*/ 29101 w 44321"/>
                <a:gd name="connsiteY6" fmla="*/ 43098 h 44266"/>
                <a:gd name="connsiteX7" fmla="*/ 29023 w 44321"/>
                <a:gd name="connsiteY7" fmla="*/ 43123 h 44266"/>
                <a:gd name="connsiteX8" fmla="*/ 29023 w 44321"/>
                <a:gd name="connsiteY8" fmla="*/ 43123 h 44266"/>
                <a:gd name="connsiteX9" fmla="*/ 22165 w 44321"/>
                <a:gd name="connsiteY9" fmla="*/ 44266 h 44266"/>
                <a:gd name="connsiteX10" fmla="*/ 22165 w 44321"/>
                <a:gd name="connsiteY10" fmla="*/ 44266 h 44266"/>
                <a:gd name="connsiteX11" fmla="*/ 1115 w 44321"/>
                <a:gd name="connsiteY11" fmla="*/ 29026 h 44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21" h="44266">
                  <a:moveTo>
                    <a:pt x="1115" y="29026"/>
                  </a:moveTo>
                  <a:cubicBezTo>
                    <a:pt x="-2703" y="17435"/>
                    <a:pt x="3600" y="4943"/>
                    <a:pt x="15191" y="1125"/>
                  </a:cubicBezTo>
                  <a:cubicBezTo>
                    <a:pt x="15199" y="1123"/>
                    <a:pt x="15205" y="1121"/>
                    <a:pt x="15212" y="1118"/>
                  </a:cubicBezTo>
                  <a:lnTo>
                    <a:pt x="15212" y="1118"/>
                  </a:lnTo>
                  <a:cubicBezTo>
                    <a:pt x="26836" y="-2707"/>
                    <a:pt x="39364" y="3599"/>
                    <a:pt x="43215" y="15215"/>
                  </a:cubicBezTo>
                  <a:lnTo>
                    <a:pt x="43215" y="15215"/>
                  </a:lnTo>
                  <a:cubicBezTo>
                    <a:pt x="47018" y="26812"/>
                    <a:pt x="40699" y="39296"/>
                    <a:pt x="29101" y="43098"/>
                  </a:cubicBezTo>
                  <a:cubicBezTo>
                    <a:pt x="29076" y="43107"/>
                    <a:pt x="29049" y="43115"/>
                    <a:pt x="29023" y="43123"/>
                  </a:cubicBezTo>
                  <a:lnTo>
                    <a:pt x="29023" y="43123"/>
                  </a:lnTo>
                  <a:cubicBezTo>
                    <a:pt x="26813" y="43872"/>
                    <a:pt x="24498" y="44258"/>
                    <a:pt x="22165" y="44266"/>
                  </a:cubicBezTo>
                  <a:lnTo>
                    <a:pt x="22165" y="44266"/>
                  </a:lnTo>
                  <a:cubicBezTo>
                    <a:pt x="12587" y="44285"/>
                    <a:pt x="4088" y="38132"/>
                    <a:pt x="1115" y="29026"/>
                  </a:cubicBezTo>
                  <a:close/>
                </a:path>
              </a:pathLst>
            </a:custGeom>
            <a:solidFill>
              <a:srgbClr val="A4E7F9"/>
            </a:solidFill>
            <a:ln w="9525" cap="flat">
              <a:noFill/>
              <a:prstDash val="solid"/>
              <a:miter/>
            </a:ln>
            <a:effectLst/>
          </p:spPr>
          <p:txBody>
            <a:bodyPr rtlCol="0" anchor="ctr"/>
            <a:lstStyle/>
            <a:p>
              <a:endParaRPr lang="en-US" sz="1800"/>
            </a:p>
          </p:txBody>
        </p:sp>
        <p:sp>
          <p:nvSpPr>
            <p:cNvPr id="32" name="Freeform: Shape 31">
              <a:extLst>
                <a:ext uri="{FF2B5EF4-FFF2-40B4-BE49-F238E27FC236}">
                  <a16:creationId xmlns:a16="http://schemas.microsoft.com/office/drawing/2014/main" id="{6A283246-D7D0-4DE8-A97F-0D0BF883DB11}"/>
                </a:ext>
              </a:extLst>
            </p:cNvPr>
            <p:cNvSpPr/>
            <p:nvPr/>
          </p:nvSpPr>
          <p:spPr>
            <a:xfrm rot="10800000" flipH="1">
              <a:off x="2056489" y="4054392"/>
              <a:ext cx="128050" cy="127778"/>
            </a:xfrm>
            <a:custGeom>
              <a:avLst/>
              <a:gdLst>
                <a:gd name="connsiteX0" fmla="*/ 0 w 44291"/>
                <a:gd name="connsiteY0" fmla="*/ 22193 h 44197"/>
                <a:gd name="connsiteX1" fmla="*/ 22098 w 44291"/>
                <a:gd name="connsiteY1" fmla="*/ 0 h 44197"/>
                <a:gd name="connsiteX2" fmla="*/ 22098 w 44291"/>
                <a:gd name="connsiteY2" fmla="*/ 0 h 44197"/>
                <a:gd name="connsiteX3" fmla="*/ 44291 w 44291"/>
                <a:gd name="connsiteY3" fmla="*/ 22003 h 44197"/>
                <a:gd name="connsiteX4" fmla="*/ 44291 w 44291"/>
                <a:gd name="connsiteY4" fmla="*/ 22098 h 44197"/>
                <a:gd name="connsiteX5" fmla="*/ 44291 w 44291"/>
                <a:gd name="connsiteY5" fmla="*/ 22098 h 44197"/>
                <a:gd name="connsiteX6" fmla="*/ 22193 w 44291"/>
                <a:gd name="connsiteY6" fmla="*/ 44196 h 44197"/>
                <a:gd name="connsiteX7" fmla="*/ 22193 w 44291"/>
                <a:gd name="connsiteY7" fmla="*/ 44196 h 44197"/>
                <a:gd name="connsiteX8" fmla="*/ 1 w 44291"/>
                <a:gd name="connsiteY8" fmla="*/ 22385 h 44197"/>
                <a:gd name="connsiteX9" fmla="*/ 0 w 44291"/>
                <a:gd name="connsiteY9" fmla="*/ 22193 h 4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291" h="44197">
                  <a:moveTo>
                    <a:pt x="0" y="22193"/>
                  </a:moveTo>
                  <a:cubicBezTo>
                    <a:pt x="0" y="9974"/>
                    <a:pt x="9878" y="53"/>
                    <a:pt x="22098" y="0"/>
                  </a:cubicBezTo>
                  <a:lnTo>
                    <a:pt x="22098" y="0"/>
                  </a:lnTo>
                  <a:cubicBezTo>
                    <a:pt x="34302" y="-52"/>
                    <a:pt x="44239" y="9798"/>
                    <a:pt x="44291" y="22003"/>
                  </a:cubicBezTo>
                  <a:cubicBezTo>
                    <a:pt x="44291" y="22035"/>
                    <a:pt x="44291" y="22066"/>
                    <a:pt x="44291" y="22098"/>
                  </a:cubicBezTo>
                  <a:lnTo>
                    <a:pt x="44291" y="22098"/>
                  </a:lnTo>
                  <a:cubicBezTo>
                    <a:pt x="44291" y="34303"/>
                    <a:pt x="34398" y="44196"/>
                    <a:pt x="22193" y="44196"/>
                  </a:cubicBezTo>
                  <a:lnTo>
                    <a:pt x="22193" y="44196"/>
                  </a:lnTo>
                  <a:cubicBezTo>
                    <a:pt x="10042" y="44301"/>
                    <a:pt x="106" y="34536"/>
                    <a:pt x="1" y="22385"/>
                  </a:cubicBezTo>
                  <a:cubicBezTo>
                    <a:pt x="0" y="22321"/>
                    <a:pt x="0" y="22257"/>
                    <a:pt x="0" y="22193"/>
                  </a:cubicBezTo>
                  <a:close/>
                </a:path>
              </a:pathLst>
            </a:custGeom>
            <a:solidFill>
              <a:srgbClr val="A4E7F9"/>
            </a:solidFill>
            <a:ln w="9525" cap="flat">
              <a:noFill/>
              <a:prstDash val="solid"/>
              <a:miter/>
            </a:ln>
            <a:effectLst/>
          </p:spPr>
          <p:txBody>
            <a:bodyPr rtlCol="0" anchor="ctr"/>
            <a:lstStyle/>
            <a:p>
              <a:endParaRPr lang="en-US" sz="1800"/>
            </a:p>
          </p:txBody>
        </p:sp>
        <p:sp>
          <p:nvSpPr>
            <p:cNvPr id="33" name="Freeform: Shape 32">
              <a:extLst>
                <a:ext uri="{FF2B5EF4-FFF2-40B4-BE49-F238E27FC236}">
                  <a16:creationId xmlns:a16="http://schemas.microsoft.com/office/drawing/2014/main" id="{3FB626A2-31E8-4839-8D5C-E92F95DD31E6}"/>
                </a:ext>
              </a:extLst>
            </p:cNvPr>
            <p:cNvSpPr/>
            <p:nvPr/>
          </p:nvSpPr>
          <p:spPr>
            <a:xfrm rot="10800000" flipH="1">
              <a:off x="1998797" y="3034787"/>
              <a:ext cx="243432" cy="243434"/>
            </a:xfrm>
            <a:custGeom>
              <a:avLst/>
              <a:gdLst>
                <a:gd name="connsiteX0" fmla="*/ 71866 w 84200"/>
                <a:gd name="connsiteY0" fmla="*/ 12327 h 84201"/>
                <a:gd name="connsiteX1" fmla="*/ 71874 w 84200"/>
                <a:gd name="connsiteY1" fmla="*/ 71866 h 84201"/>
                <a:gd name="connsiteX2" fmla="*/ 12335 w 84200"/>
                <a:gd name="connsiteY2" fmla="*/ 71874 h 84201"/>
                <a:gd name="connsiteX3" fmla="*/ 12327 w 84200"/>
                <a:gd name="connsiteY3" fmla="*/ 12335 h 84201"/>
                <a:gd name="connsiteX4" fmla="*/ 12335 w 84200"/>
                <a:gd name="connsiteY4" fmla="*/ 12327 h 84201"/>
                <a:gd name="connsiteX5" fmla="*/ 71866 w 84200"/>
                <a:gd name="connsiteY5" fmla="*/ 12327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200" h="84201">
                  <a:moveTo>
                    <a:pt x="71866" y="12327"/>
                  </a:moveTo>
                  <a:cubicBezTo>
                    <a:pt x="88309" y="28766"/>
                    <a:pt x="88313" y="55423"/>
                    <a:pt x="71874" y="71866"/>
                  </a:cubicBezTo>
                  <a:cubicBezTo>
                    <a:pt x="55434" y="88310"/>
                    <a:pt x="28778" y="88313"/>
                    <a:pt x="12335" y="71874"/>
                  </a:cubicBezTo>
                  <a:cubicBezTo>
                    <a:pt x="-4108" y="55436"/>
                    <a:pt x="-4112" y="28779"/>
                    <a:pt x="12327" y="12335"/>
                  </a:cubicBezTo>
                  <a:cubicBezTo>
                    <a:pt x="12330" y="12332"/>
                    <a:pt x="12332" y="12330"/>
                    <a:pt x="12335" y="12327"/>
                  </a:cubicBezTo>
                  <a:cubicBezTo>
                    <a:pt x="28775" y="-4109"/>
                    <a:pt x="55426" y="-4109"/>
                    <a:pt x="71866" y="12327"/>
                  </a:cubicBezTo>
                </a:path>
              </a:pathLst>
            </a:custGeom>
            <a:solidFill>
              <a:srgbClr val="FFBF00"/>
            </a:solidFill>
            <a:ln w="9525" cap="flat">
              <a:noFill/>
              <a:prstDash val="solid"/>
              <a:miter/>
            </a:ln>
            <a:effectLst>
              <a:outerShdw blurRad="63500" algn="ctr" rotWithShape="0">
                <a:schemeClr val="accent1">
                  <a:alpha val="70000"/>
                </a:schemeClr>
              </a:outerShdw>
            </a:effectLst>
          </p:spPr>
          <p:txBody>
            <a:bodyPr rtlCol="0" anchor="ctr"/>
            <a:lstStyle/>
            <a:p>
              <a:endParaRPr lang="en-US" sz="1800"/>
            </a:p>
          </p:txBody>
        </p:sp>
      </p:grpSp>
      <p:sp>
        <p:nvSpPr>
          <p:cNvPr id="5" name="Text Placeholder 4">
            <a:extLst>
              <a:ext uri="{FF2B5EF4-FFF2-40B4-BE49-F238E27FC236}">
                <a16:creationId xmlns:a16="http://schemas.microsoft.com/office/drawing/2014/main" id="{3946F1A4-6CC5-4009-89E5-D9F1D05B2E8B}"/>
              </a:ext>
            </a:extLst>
          </p:cNvPr>
          <p:cNvSpPr>
            <a:spLocks noGrp="1"/>
          </p:cNvSpPr>
          <p:nvPr>
            <p:ph type="body" sz="quarter" idx="10" hasCustomPrompt="1"/>
          </p:nvPr>
        </p:nvSpPr>
        <p:spPr>
          <a:xfrm>
            <a:off x="475962" y="5405437"/>
            <a:ext cx="10198873" cy="914400"/>
          </a:xfrm>
        </p:spPr>
        <p:txBody>
          <a:bodyPr>
            <a:noAutofit/>
          </a:bodyPr>
          <a:lstStyle>
            <a:lvl1pPr marL="0" indent="0">
              <a:buNone/>
              <a:defRPr sz="1600" b="0" i="1">
                <a:solidFill>
                  <a:schemeClr val="bg1"/>
                </a:solidFill>
                <a:effectLst>
                  <a:outerShdw blurRad="25400" dist="12700" dir="5400000" algn="tl" rotWithShape="0">
                    <a:prstClr val="black">
                      <a:alpha val="20000"/>
                    </a:prstClr>
                  </a:outerShdw>
                </a:effectLst>
              </a:defRPr>
            </a:lvl1pPr>
            <a:lvl2pPr marL="231753" indent="0">
              <a:buNone/>
              <a:defRPr/>
            </a:lvl2pPr>
            <a:lvl3pPr marL="458739" indent="0">
              <a:buNone/>
              <a:defRPr/>
            </a:lvl3pPr>
            <a:lvl4pPr marL="685734" indent="0">
              <a:buNone/>
              <a:defRPr/>
            </a:lvl4pPr>
            <a:lvl5pPr marL="912721" indent="0">
              <a:buNone/>
              <a:defRPr/>
            </a:lvl5pPr>
          </a:lstStyle>
          <a:p>
            <a:pPr lvl="0"/>
            <a:r>
              <a:rPr lang="en-US" dirty="0"/>
              <a:t>Click to add funder attribution.</a:t>
            </a:r>
          </a:p>
        </p:txBody>
      </p:sp>
      <p:cxnSp>
        <p:nvCxnSpPr>
          <p:cNvPr id="40" name="Straight Connector 39">
            <a:extLst>
              <a:ext uri="{FF2B5EF4-FFF2-40B4-BE49-F238E27FC236}">
                <a16:creationId xmlns:a16="http://schemas.microsoft.com/office/drawing/2014/main" id="{5D3C5ADD-F1F4-4131-89F5-BA9B0A21A6E8}"/>
              </a:ext>
            </a:extLst>
          </p:cNvPr>
          <p:cNvCxnSpPr/>
          <p:nvPr userDrawn="1"/>
        </p:nvCxnSpPr>
        <p:spPr>
          <a:xfrm>
            <a:off x="597901" y="4179187"/>
            <a:ext cx="1005840" cy="0"/>
          </a:xfrm>
          <a:prstGeom prst="line">
            <a:avLst/>
          </a:prstGeom>
          <a:ln w="57150" cap="rnd"/>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6711451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DA5A63C-E4FB-4E94-8573-6204827A2C6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C2D335D-376B-4C1F-82A2-B5D3B2922910}"/>
              </a:ext>
            </a:extLst>
          </p:cNvPr>
          <p:cNvSpPr>
            <a:spLocks noGrp="1"/>
          </p:cNvSpPr>
          <p:nvPr>
            <p:ph type="sldNum" sz="quarter" idx="12"/>
          </p:nvPr>
        </p:nvSpPr>
        <p:spPr/>
        <p:txBody>
          <a:bodyPr/>
          <a:lstStyle/>
          <a:p>
            <a:fld id="{DA520EEF-7E75-4E82-8A01-B57B62EF14E1}" type="slidenum">
              <a:rPr lang="en-US" smtClean="0"/>
              <a:t>‹#›</a:t>
            </a:fld>
            <a:endParaRPr lang="en-US" dirty="0"/>
          </a:p>
        </p:txBody>
      </p:sp>
    </p:spTree>
    <p:extLst>
      <p:ext uri="{BB962C8B-B14F-4D97-AF65-F5344CB8AC3E}">
        <p14:creationId xmlns:p14="http://schemas.microsoft.com/office/powerpoint/2010/main" val="388410286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bwMode="blackWhite">
          <a:xfrm>
            <a:off x="254950" y="262784"/>
            <a:ext cx="11682101" cy="633243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3105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Rectangle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12" name="Straight Connector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521207" y="448056"/>
            <a:ext cx="6877119" cy="640080"/>
          </a:xfrm>
        </p:spPr>
        <p:txBody>
          <a:bodyPr anchor="b" anchorCtr="0">
            <a:normAutofit/>
          </a:bodyPr>
          <a:lstStyle>
            <a:lvl1pPr>
              <a:defRPr sz="2800">
                <a:solidFill>
                  <a:schemeClr val="bg2">
                    <a:lumMod val="25000"/>
                  </a:schemeClr>
                </a:solidFill>
              </a:defRPr>
            </a:lvl1pPr>
          </a:lstStyle>
          <a:p>
            <a:r>
              <a:rPr lang="en-US"/>
              <a:t>Click to edit Master title style</a:t>
            </a:r>
            <a:endParaRPr lang="en-US" dirty="0"/>
          </a:p>
        </p:txBody>
      </p:sp>
      <p:sp>
        <p:nvSpPr>
          <p:cNvPr id="3" name="Content Placeholder 2"/>
          <p:cNvSpPr>
            <a:spLocks noGrp="1"/>
          </p:cNvSpPr>
          <p:nvPr>
            <p:ph sz="quarter" idx="10"/>
          </p:nvPr>
        </p:nvSpPr>
        <p:spPr>
          <a:xfrm>
            <a:off x="539496" y="1435608"/>
            <a:ext cx="4416552" cy="3977640"/>
          </a:xfrm>
        </p:spPr>
        <p:txBody>
          <a:bodyPr vert="horz" lIns="91440" tIns="45720" rIns="91440" bIns="45720" rtlCol="0">
            <a:normAutofit/>
          </a:bodyPr>
          <a:lstStyle>
            <a:lvl1pPr>
              <a:defRPr lang="en-US" sz="1200" smtClean="0">
                <a:solidFill>
                  <a:schemeClr val="tx1">
                    <a:lumMod val="75000"/>
                    <a:lumOff val="25000"/>
                  </a:schemeClr>
                </a:solidFill>
              </a:defRPr>
            </a:lvl1pPr>
            <a:lvl2pPr>
              <a:defRPr lang="en-US" sz="1200" smtClean="0">
                <a:solidFill>
                  <a:schemeClr val="tx1">
                    <a:lumMod val="75000"/>
                    <a:lumOff val="25000"/>
                  </a:schemeClr>
                </a:solidFill>
              </a:defRPr>
            </a:lvl2pPr>
            <a:lvl3pPr>
              <a:defRPr lang="en-US" sz="1200" smtClean="0">
                <a:solidFill>
                  <a:schemeClr val="tx1">
                    <a:lumMod val="75000"/>
                    <a:lumOff val="25000"/>
                  </a:schemeClr>
                </a:solidFill>
              </a:defRPr>
            </a:lvl3pPr>
            <a:lvl4pPr>
              <a:defRPr lang="en-US" sz="1200" smtClean="0">
                <a:solidFill>
                  <a:schemeClr val="tx1">
                    <a:lumMod val="75000"/>
                    <a:lumOff val="25000"/>
                  </a:schemeClr>
                </a:solidFill>
              </a:defRPr>
            </a:lvl4pPr>
            <a:lvl5pPr>
              <a:defRPr lang="en-US" sz="1200">
                <a:solidFill>
                  <a:schemeClr val="tx1">
                    <a:lumMod val="75000"/>
                    <a:lumOff val="25000"/>
                  </a:schemeClr>
                </a:solidFill>
              </a:defRPr>
            </a:lvl5pPr>
          </a:lstStyle>
          <a:p>
            <a:pPr marL="0" lvl="0" indent="0">
              <a:lnSpc>
                <a:spcPct val="150000"/>
              </a:lnSpc>
              <a:spcBef>
                <a:spcPts val="1000"/>
              </a:spcBef>
              <a:spcAft>
                <a:spcPts val="1200"/>
              </a:spcAft>
              <a:buNone/>
            </a:pPr>
            <a:r>
              <a:rPr lang="en-US"/>
              <a:t>Edit Master text styles</a:t>
            </a:r>
          </a:p>
          <a:p>
            <a:pPr marL="0" lvl="1" indent="0">
              <a:lnSpc>
                <a:spcPct val="150000"/>
              </a:lnSpc>
              <a:spcBef>
                <a:spcPts val="1000"/>
              </a:spcBef>
              <a:spcAft>
                <a:spcPts val="1200"/>
              </a:spcAft>
              <a:buNone/>
            </a:pPr>
            <a:r>
              <a:rPr lang="en-US"/>
              <a:t>Second level</a:t>
            </a:r>
          </a:p>
          <a:p>
            <a:pPr marL="0" lvl="2" indent="0">
              <a:lnSpc>
                <a:spcPct val="150000"/>
              </a:lnSpc>
              <a:spcBef>
                <a:spcPts val="1000"/>
              </a:spcBef>
              <a:spcAft>
                <a:spcPts val="1200"/>
              </a:spcAft>
              <a:buNone/>
            </a:pPr>
            <a:r>
              <a:rPr lang="en-US"/>
              <a:t>Third level</a:t>
            </a:r>
          </a:p>
          <a:p>
            <a:pPr marL="0" lvl="3" indent="0">
              <a:lnSpc>
                <a:spcPct val="150000"/>
              </a:lnSpc>
              <a:spcBef>
                <a:spcPts val="1000"/>
              </a:spcBef>
              <a:spcAft>
                <a:spcPts val="1200"/>
              </a:spcAft>
              <a:buNone/>
            </a:pPr>
            <a:r>
              <a:rPr lang="en-US"/>
              <a:t>Fourth level</a:t>
            </a:r>
          </a:p>
          <a:p>
            <a:pPr marL="0" lvl="4" indent="0">
              <a:lnSpc>
                <a:spcPct val="150000"/>
              </a:lnSpc>
              <a:spcBef>
                <a:spcPts val="1000"/>
              </a:spcBef>
              <a:spcAft>
                <a:spcPts val="1200"/>
              </a:spcAft>
              <a:buNone/>
            </a:pPr>
            <a:r>
              <a:rPr lang="en-US"/>
              <a:t>Fifth level</a:t>
            </a:r>
            <a:endParaRPr lang="en-US" dirty="0"/>
          </a:p>
        </p:txBody>
      </p:sp>
      <p:sp>
        <p:nvSpPr>
          <p:cNvPr id="6" name="Date Placeholder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fld id="{8BEEBAAA-29B5-4AF5-BC5F-7E580C29002D}" type="datetimeFigureOut">
              <a:rPr lang="en-US" smtClean="0"/>
              <a:pPr/>
              <a:t>9/28/2023</a:t>
            </a:fld>
            <a:endParaRPr lang="en-US" dirty="0"/>
          </a:p>
        </p:txBody>
      </p:sp>
      <p:sp>
        <p:nvSpPr>
          <p:cNvPr id="7" name="Footer Placeholder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endParaRPr lang="en-US" dirty="0"/>
          </a:p>
        </p:txBody>
      </p:sp>
      <p:sp>
        <p:nvSpPr>
          <p:cNvPr id="8" name="Slide Number Placeholder 5"/>
          <p:cNvSpPr>
            <a:spLocks noGrp="1"/>
          </p:cNvSpPr>
          <p:nvPr>
            <p:ph type="sldNum" sz="quarter" idx="4"/>
          </p:nvPr>
        </p:nvSpPr>
        <p:spPr>
          <a:xfrm>
            <a:off x="8371926"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fld id="{9860EDB8-5305-433F-BE41-D7A86D811DB3}" type="slidenum">
              <a:rPr lang="en-US" smtClean="0"/>
              <a:pPr/>
              <a:t>‹#›</a:t>
            </a:fld>
            <a:endParaRPr lang="en-US" dirty="0"/>
          </a:p>
        </p:txBody>
      </p:sp>
    </p:spTree>
    <p:extLst>
      <p:ext uri="{BB962C8B-B14F-4D97-AF65-F5344CB8AC3E}">
        <p14:creationId xmlns:p14="http://schemas.microsoft.com/office/powerpoint/2010/main" val="2275674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254951" y="262784"/>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p:cNvSpPr/>
          <p:nvPr userDrawn="1"/>
        </p:nvSpPr>
        <p:spPr bwMode="blackWhite">
          <a:xfrm>
            <a:off x="254950" y="262784"/>
            <a:ext cx="11682101" cy="207264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521208" y="1536192"/>
            <a:ext cx="6876288" cy="640080"/>
          </a:xfrm>
        </p:spPr>
        <p:txBody>
          <a:bodyPr>
            <a:normAutofit/>
          </a:bodyPr>
          <a:lstStyle>
            <a:lvl1pPr>
              <a:defRPr sz="3600">
                <a:solidFill>
                  <a:schemeClr val="bg1"/>
                </a:solidFill>
              </a:defRPr>
            </a:lvl1pPr>
          </a:lstStyle>
          <a:p>
            <a:r>
              <a:rPr lang="en-US"/>
              <a:t>Click to edit Master title style</a:t>
            </a:r>
            <a:endParaRPr lang="en-US" dirty="0"/>
          </a:p>
        </p:txBody>
      </p:sp>
      <p:sp>
        <p:nvSpPr>
          <p:cNvPr id="7" name="Content Placeholder 6"/>
          <p:cNvSpPr>
            <a:spLocks noGrp="1"/>
          </p:cNvSpPr>
          <p:nvPr>
            <p:ph sz="quarter" idx="13"/>
          </p:nvPr>
        </p:nvSpPr>
        <p:spPr>
          <a:xfrm>
            <a:off x="539496" y="2560320"/>
            <a:ext cx="9445752" cy="3977640"/>
          </a:xfrm>
        </p:spPr>
        <p:txBody>
          <a:bodyPr vert="horz" lIns="91440" tIns="45720" rIns="91440" bIns="45720" rtlCol="0">
            <a:normAutofit/>
          </a:bodyPr>
          <a:lstStyle>
            <a:lvl1pPr>
              <a:defRPr lang="en-US" sz="2400" smtClean="0">
                <a:solidFill>
                  <a:schemeClr val="tx1">
                    <a:lumMod val="75000"/>
                    <a:lumOff val="25000"/>
                  </a:schemeClr>
                </a:solidFill>
                <a:latin typeface="+mj-lt"/>
              </a:defRPr>
            </a:lvl1pPr>
            <a:lvl2pPr>
              <a:defRPr lang="en-US" sz="1200" dirty="0" smtClean="0">
                <a:solidFill>
                  <a:schemeClr val="tx1">
                    <a:lumMod val="75000"/>
                    <a:lumOff val="25000"/>
                  </a:schemeClr>
                </a:solidFill>
              </a:defRPr>
            </a:lvl2pPr>
            <a:lvl3pPr>
              <a:defRPr lang="en-US" sz="1200" dirty="0" smtClean="0">
                <a:solidFill>
                  <a:schemeClr val="tx1">
                    <a:lumMod val="75000"/>
                    <a:lumOff val="25000"/>
                  </a:schemeClr>
                </a:solidFill>
              </a:defRPr>
            </a:lvl3pPr>
            <a:lvl4pPr>
              <a:defRPr lang="en-US" sz="1200" dirty="0" smtClean="0">
                <a:solidFill>
                  <a:schemeClr val="tx1">
                    <a:lumMod val="75000"/>
                    <a:lumOff val="25000"/>
                  </a:schemeClr>
                </a:solidFill>
              </a:defRPr>
            </a:lvl4pPr>
            <a:lvl5pPr>
              <a:defRPr lang="en-US" sz="1200" dirty="0">
                <a:solidFill>
                  <a:schemeClr val="tx1">
                    <a:lumMod val="75000"/>
                    <a:lumOff val="25000"/>
                  </a:schemeClr>
                </a:solidFill>
              </a:defRPr>
            </a:lvl5pPr>
          </a:lstStyle>
          <a:p>
            <a:pPr marL="0" lvl="0" indent="0">
              <a:lnSpc>
                <a:spcPct val="150000"/>
              </a:lnSpc>
              <a:spcBef>
                <a:spcPts val="1000"/>
              </a:spcBef>
              <a:spcAft>
                <a:spcPts val="1200"/>
              </a:spcAft>
              <a:buNone/>
            </a:pPr>
            <a:r>
              <a:rPr lang="en-US"/>
              <a:t>Edit Master text styles</a:t>
            </a:r>
          </a:p>
          <a:p>
            <a:pPr marL="0" lvl="1" indent="0">
              <a:lnSpc>
                <a:spcPct val="150000"/>
              </a:lnSpc>
              <a:spcBef>
                <a:spcPts val="1000"/>
              </a:spcBef>
              <a:spcAft>
                <a:spcPts val="1200"/>
              </a:spcAft>
              <a:buNone/>
            </a:pPr>
            <a:r>
              <a:rPr lang="en-US"/>
              <a:t>Second level</a:t>
            </a:r>
          </a:p>
          <a:p>
            <a:pPr marL="0" lvl="2" indent="0">
              <a:lnSpc>
                <a:spcPct val="150000"/>
              </a:lnSpc>
              <a:spcBef>
                <a:spcPts val="1000"/>
              </a:spcBef>
              <a:spcAft>
                <a:spcPts val="1200"/>
              </a:spcAft>
              <a:buNone/>
            </a:pPr>
            <a:r>
              <a:rPr lang="en-US"/>
              <a:t>Third level</a:t>
            </a:r>
          </a:p>
          <a:p>
            <a:pPr marL="0" lvl="3" indent="0">
              <a:lnSpc>
                <a:spcPct val="150000"/>
              </a:lnSpc>
              <a:spcBef>
                <a:spcPts val="1000"/>
              </a:spcBef>
              <a:spcAft>
                <a:spcPts val="1200"/>
              </a:spcAft>
              <a:buNone/>
            </a:pPr>
            <a:r>
              <a:rPr lang="en-US"/>
              <a:t>Fourth level</a:t>
            </a:r>
          </a:p>
          <a:p>
            <a:pPr marL="0" lvl="4" indent="0">
              <a:lnSpc>
                <a:spcPct val="150000"/>
              </a:lnSpc>
              <a:spcBef>
                <a:spcPts val="1000"/>
              </a:spcBef>
              <a:spcAft>
                <a:spcPts val="1200"/>
              </a:spcAft>
              <a:buNone/>
            </a:pPr>
            <a:r>
              <a:rPr lang="en-US"/>
              <a:t>Fifth level</a:t>
            </a:r>
            <a:endParaRPr lang="en-US" dirty="0"/>
          </a:p>
        </p:txBody>
      </p:sp>
    </p:spTree>
    <p:extLst>
      <p:ext uri="{BB962C8B-B14F-4D97-AF65-F5344CB8AC3E}">
        <p14:creationId xmlns:p14="http://schemas.microsoft.com/office/powerpoint/2010/main" val="1660142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8C665-3616-4D25-B78E-DAEA85CBC2C9}"/>
              </a:ext>
            </a:extLst>
          </p:cNvPr>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2DB6AC9-B520-46D4-9AD3-D426E5F722B2}"/>
              </a:ext>
            </a:extLst>
          </p:cNvPr>
          <p:cNvSpPr>
            <a:spLocks noGrp="1"/>
          </p:cNvSpPr>
          <p:nvPr>
            <p:ph idx="1"/>
          </p:nvPr>
        </p:nvSpPr>
        <p:spPr/>
        <p:txBody>
          <a:bodyPr/>
          <a:lstStyle>
            <a:lvl1pPr>
              <a:spcAft>
                <a:spcPts val="600"/>
              </a:spcAft>
              <a:defRPr/>
            </a:lvl1pPr>
            <a:lvl2pPr>
              <a:spcAft>
                <a:spcPts val="400"/>
              </a:spcAft>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04DCDA2-C203-4619-A146-C368716726A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184C6CA-D1BE-4142-A1A7-655EEC0555C5}"/>
              </a:ext>
            </a:extLst>
          </p:cNvPr>
          <p:cNvSpPr>
            <a:spLocks noGrp="1"/>
          </p:cNvSpPr>
          <p:nvPr>
            <p:ph type="sldNum" sz="quarter" idx="12"/>
          </p:nvPr>
        </p:nvSpPr>
        <p:spPr/>
        <p:txBody>
          <a:bodyPr/>
          <a:lstStyle/>
          <a:p>
            <a:fld id="{DA520EEF-7E75-4E82-8A01-B57B62EF14E1}" type="slidenum">
              <a:rPr lang="en-US" smtClean="0"/>
              <a:t>‹#›</a:t>
            </a:fld>
            <a:endParaRPr lang="en-US" dirty="0"/>
          </a:p>
        </p:txBody>
      </p:sp>
    </p:spTree>
    <p:extLst>
      <p:ext uri="{BB962C8B-B14F-4D97-AF65-F5344CB8AC3E}">
        <p14:creationId xmlns:p14="http://schemas.microsoft.com/office/powerpoint/2010/main" val="174936401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genda">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8C665-3616-4D25-B78E-DAEA85CBC2C9}"/>
              </a:ext>
            </a:extLst>
          </p:cNvPr>
          <p:cNvSpPr>
            <a:spLocks noGrp="1"/>
          </p:cNvSpPr>
          <p:nvPr>
            <p:ph type="title"/>
          </p:nvPr>
        </p:nvSpPr>
        <p:spPr>
          <a:xfrm>
            <a:off x="304810" y="365128"/>
            <a:ext cx="10058400" cy="1154959"/>
          </a:xfrm>
        </p:spPr>
        <p:txBody>
          <a:bodyPr>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2DB6AC9-B520-46D4-9AD3-D426E5F722B2}"/>
              </a:ext>
            </a:extLst>
          </p:cNvPr>
          <p:cNvSpPr>
            <a:spLocks noGrp="1"/>
          </p:cNvSpPr>
          <p:nvPr>
            <p:ph idx="1"/>
          </p:nvPr>
        </p:nvSpPr>
        <p:spPr>
          <a:xfrm>
            <a:off x="304810" y="1661653"/>
            <a:ext cx="10058400" cy="4198374"/>
          </a:xfrm>
          <a:prstGeom prst="roundRect">
            <a:avLst>
              <a:gd name="adj" fmla="val 2585"/>
            </a:avLst>
          </a:prstGeom>
          <a:solidFill>
            <a:schemeClr val="bg1">
              <a:lumMod val="95000"/>
            </a:schemeClr>
          </a:solidFill>
        </p:spPr>
        <p:txBody>
          <a:bodyPr vert="horz" lIns="182880" tIns="182880" rIns="182880" bIns="91440" rtlCol="0">
            <a:noAutofit/>
          </a:bodyPr>
          <a:lstStyle>
            <a:lvl1pPr>
              <a:defRPr lang="en-US" sz="2800" spc="-50" baseline="0" dirty="0"/>
            </a:lvl1pPr>
            <a:lvl2pPr>
              <a:defRPr lang="en-US" sz="2000" spc="-50" baseline="0" dirty="0"/>
            </a:lvl2pPr>
            <a:lvl3pPr>
              <a:defRPr lang="en-US" sz="1800" spc="-50" baseline="0" dirty="0"/>
            </a:lvl3pPr>
            <a:lvl4pPr>
              <a:defRPr lang="en-US" sz="1600" spc="-50" baseline="0" dirty="0"/>
            </a:lvl4pPr>
            <a:lvl5pPr>
              <a:defRPr lang="en-US" sz="1400" spc="-50" baseline="0" dirty="0"/>
            </a:lvl5pPr>
          </a:lstStyle>
          <a:p>
            <a:pPr marL="233363" lvl="0" indent="-233363" defTabSz="685732">
              <a:spcBef>
                <a:spcPts val="1200"/>
              </a:spcBef>
              <a:spcAft>
                <a:spcPts val="1200"/>
              </a:spcAft>
            </a:pPr>
            <a:r>
              <a:rPr lang="en-US"/>
              <a:t>Click to edit Master text styles</a:t>
            </a:r>
          </a:p>
          <a:p>
            <a:pPr marL="233363" lvl="1" indent="-233363" defTabSz="685732">
              <a:spcBef>
                <a:spcPts val="1200"/>
              </a:spcBef>
              <a:spcAft>
                <a:spcPts val="1200"/>
              </a:spcAft>
            </a:pPr>
            <a:r>
              <a:rPr lang="en-US"/>
              <a:t>Second level</a:t>
            </a:r>
          </a:p>
          <a:p>
            <a:pPr marL="233363" lvl="2" indent="-233363" defTabSz="685732">
              <a:spcBef>
                <a:spcPts val="1200"/>
              </a:spcBef>
              <a:spcAft>
                <a:spcPts val="1200"/>
              </a:spcAft>
            </a:pPr>
            <a:r>
              <a:rPr lang="en-US"/>
              <a:t>Third level</a:t>
            </a:r>
          </a:p>
          <a:p>
            <a:pPr marL="233363" lvl="3" indent="-233363" defTabSz="685732">
              <a:spcBef>
                <a:spcPts val="1200"/>
              </a:spcBef>
              <a:spcAft>
                <a:spcPts val="1200"/>
              </a:spcAft>
            </a:pPr>
            <a:r>
              <a:rPr lang="en-US"/>
              <a:t>Fourth level</a:t>
            </a:r>
          </a:p>
          <a:p>
            <a:pPr marL="233363" lvl="4" indent="-233363" defTabSz="685732">
              <a:spcBef>
                <a:spcPts val="1200"/>
              </a:spcBef>
              <a:spcAft>
                <a:spcPts val="1200"/>
              </a:spcAft>
            </a:pPr>
            <a:r>
              <a:rPr lang="en-US"/>
              <a:t>Fifth level</a:t>
            </a:r>
            <a:endParaRPr lang="en-US" dirty="0"/>
          </a:p>
        </p:txBody>
      </p:sp>
      <p:sp>
        <p:nvSpPr>
          <p:cNvPr id="5" name="Footer Placeholder 4">
            <a:extLst>
              <a:ext uri="{FF2B5EF4-FFF2-40B4-BE49-F238E27FC236}">
                <a16:creationId xmlns:a16="http://schemas.microsoft.com/office/drawing/2014/main" id="{E04DCDA2-C203-4619-A146-C368716726A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184C6CA-D1BE-4142-A1A7-655EEC0555C5}"/>
              </a:ext>
            </a:extLst>
          </p:cNvPr>
          <p:cNvSpPr>
            <a:spLocks noGrp="1"/>
          </p:cNvSpPr>
          <p:nvPr>
            <p:ph type="sldNum" sz="quarter" idx="12"/>
          </p:nvPr>
        </p:nvSpPr>
        <p:spPr/>
        <p:txBody>
          <a:bodyPr/>
          <a:lstStyle/>
          <a:p>
            <a:fld id="{DA520EEF-7E75-4E82-8A01-B57B62EF14E1}" type="slidenum">
              <a:rPr lang="en-US" smtClean="0"/>
              <a:t>‹#›</a:t>
            </a:fld>
            <a:endParaRPr lang="en-US" dirty="0"/>
          </a:p>
        </p:txBody>
      </p:sp>
    </p:spTree>
    <p:extLst>
      <p:ext uri="{BB962C8B-B14F-4D97-AF65-F5344CB8AC3E}">
        <p14:creationId xmlns:p14="http://schemas.microsoft.com/office/powerpoint/2010/main" val="2543450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eak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2B9E5-5AF9-470A-90E5-1B2175438896}"/>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978D7D81-AFEF-4722-A85E-0262B1C664FC}"/>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808EB943-C9D4-491A-A48B-CEBBCF92B4EA}"/>
              </a:ext>
            </a:extLst>
          </p:cNvPr>
          <p:cNvSpPr>
            <a:spLocks noGrp="1"/>
          </p:cNvSpPr>
          <p:nvPr>
            <p:ph type="sldNum" sz="quarter" idx="11"/>
          </p:nvPr>
        </p:nvSpPr>
        <p:spPr/>
        <p:txBody>
          <a:bodyPr/>
          <a:lstStyle/>
          <a:p>
            <a:fld id="{DA520EEF-7E75-4E82-8A01-B57B62EF14E1}" type="slidenum">
              <a:rPr lang="en-US" smtClean="0"/>
              <a:pPr/>
              <a:t>‹#›</a:t>
            </a:fld>
            <a:endParaRPr lang="en-US" dirty="0"/>
          </a:p>
        </p:txBody>
      </p:sp>
      <p:sp>
        <p:nvSpPr>
          <p:cNvPr id="5" name="Picture Placeholder 5">
            <a:extLst>
              <a:ext uri="{FF2B5EF4-FFF2-40B4-BE49-F238E27FC236}">
                <a16:creationId xmlns:a16="http://schemas.microsoft.com/office/drawing/2014/main" id="{DEE93906-6E2F-4FF6-8B5E-4FE86A98F93D}"/>
              </a:ext>
            </a:extLst>
          </p:cNvPr>
          <p:cNvSpPr>
            <a:spLocks noGrp="1"/>
          </p:cNvSpPr>
          <p:nvPr>
            <p:ph type="pic" sz="quarter" idx="13" hasCustomPrompt="1"/>
          </p:nvPr>
        </p:nvSpPr>
        <p:spPr bwMode="gray">
          <a:xfrm>
            <a:off x="460373" y="1710614"/>
            <a:ext cx="1219200" cy="1216152"/>
          </a:xfrm>
          <a:solidFill>
            <a:schemeClr val="tx1">
              <a:lumMod val="10000"/>
              <a:lumOff val="90000"/>
            </a:schemeClr>
          </a:solidFill>
          <a:ln w="12700">
            <a:solidFill>
              <a:schemeClr val="bg1"/>
            </a:solidFill>
          </a:ln>
          <a:effectLst>
            <a:outerShdw blurRad="38100" dist="25400" dir="5400000" algn="tl" rotWithShape="0">
              <a:prstClr val="black">
                <a:alpha val="20000"/>
              </a:prstClr>
            </a:outerShdw>
          </a:effectLst>
        </p:spPr>
        <p:txBody>
          <a:bodyPr>
            <a:normAutofit/>
          </a:bodyPr>
          <a:lstStyle>
            <a:lvl1pPr marL="0" indent="0">
              <a:lnSpc>
                <a:spcPct val="90000"/>
              </a:lnSpc>
              <a:buNone/>
              <a:defRPr sz="1400" baseline="0"/>
            </a:lvl1pPr>
          </a:lstStyle>
          <a:p>
            <a:r>
              <a:rPr lang="en-US" dirty="0"/>
              <a:t>Double-click to add photo</a:t>
            </a:r>
          </a:p>
        </p:txBody>
      </p:sp>
      <p:sp>
        <p:nvSpPr>
          <p:cNvPr id="6" name="Picture Placeholder 5">
            <a:extLst>
              <a:ext uri="{FF2B5EF4-FFF2-40B4-BE49-F238E27FC236}">
                <a16:creationId xmlns:a16="http://schemas.microsoft.com/office/drawing/2014/main" id="{BC96C2DD-37FD-4C89-9757-9666783C1730}"/>
              </a:ext>
            </a:extLst>
          </p:cNvPr>
          <p:cNvSpPr>
            <a:spLocks noGrp="1"/>
          </p:cNvSpPr>
          <p:nvPr>
            <p:ph type="pic" sz="quarter" idx="14" hasCustomPrompt="1"/>
          </p:nvPr>
        </p:nvSpPr>
        <p:spPr bwMode="gray">
          <a:xfrm>
            <a:off x="460373" y="3215564"/>
            <a:ext cx="1219200" cy="1216152"/>
          </a:xfrm>
          <a:solidFill>
            <a:schemeClr val="tx1">
              <a:lumMod val="10000"/>
              <a:lumOff val="90000"/>
            </a:schemeClr>
          </a:solidFill>
          <a:ln w="12700">
            <a:solidFill>
              <a:schemeClr val="bg1"/>
            </a:solidFill>
          </a:ln>
          <a:effectLst>
            <a:outerShdw blurRad="38100" dist="25400" dir="5400000" algn="tl" rotWithShape="0">
              <a:prstClr val="black">
                <a:alpha val="20000"/>
              </a:prstClr>
            </a:outerShdw>
          </a:effectLst>
        </p:spPr>
        <p:txBody>
          <a:bodyPr vert="horz" lIns="91440" tIns="45720" rIns="91440" bIns="45720" rtlCol="0">
            <a:normAutofit/>
          </a:bodyPr>
          <a:lstStyle>
            <a:lvl1pPr>
              <a:defRPr lang="en-US" sz="1400" baseline="0" dirty="0"/>
            </a:lvl1pPr>
          </a:lstStyle>
          <a:p>
            <a:pPr marL="0" lvl="0" indent="0">
              <a:buNone/>
            </a:pPr>
            <a:r>
              <a:rPr lang="en-US" dirty="0"/>
              <a:t>Double-click to add photo</a:t>
            </a:r>
          </a:p>
        </p:txBody>
      </p:sp>
      <p:sp>
        <p:nvSpPr>
          <p:cNvPr id="7" name="Picture Placeholder 5">
            <a:extLst>
              <a:ext uri="{FF2B5EF4-FFF2-40B4-BE49-F238E27FC236}">
                <a16:creationId xmlns:a16="http://schemas.microsoft.com/office/drawing/2014/main" id="{B2E0AF7F-F2D2-4C9F-936D-F8FF7C9FA215}"/>
              </a:ext>
            </a:extLst>
          </p:cNvPr>
          <p:cNvSpPr>
            <a:spLocks noGrp="1"/>
          </p:cNvSpPr>
          <p:nvPr>
            <p:ph type="pic" sz="quarter" idx="15" hasCustomPrompt="1"/>
          </p:nvPr>
        </p:nvSpPr>
        <p:spPr bwMode="gray">
          <a:xfrm>
            <a:off x="460373" y="4720514"/>
            <a:ext cx="1219200" cy="1216152"/>
          </a:xfrm>
          <a:solidFill>
            <a:schemeClr val="tx1">
              <a:lumMod val="10000"/>
              <a:lumOff val="90000"/>
            </a:schemeClr>
          </a:solidFill>
          <a:ln w="12700">
            <a:solidFill>
              <a:schemeClr val="bg1"/>
            </a:solidFill>
          </a:ln>
          <a:effectLst>
            <a:outerShdw blurRad="38100" dist="25400" dir="5400000" algn="tl" rotWithShape="0">
              <a:prstClr val="black">
                <a:alpha val="20000"/>
              </a:prstClr>
            </a:outerShdw>
          </a:effectLst>
        </p:spPr>
        <p:txBody>
          <a:bodyPr vert="horz" lIns="91440" tIns="45720" rIns="91440" bIns="45720" rtlCol="0">
            <a:normAutofit/>
          </a:bodyPr>
          <a:lstStyle>
            <a:lvl1pPr>
              <a:defRPr lang="en-US" sz="1400" baseline="0" dirty="0"/>
            </a:lvl1pPr>
          </a:lstStyle>
          <a:p>
            <a:pPr marL="0" lvl="0" indent="0">
              <a:buNone/>
            </a:pPr>
            <a:r>
              <a:rPr lang="en-US" dirty="0"/>
              <a:t>Double-click to add photo</a:t>
            </a:r>
          </a:p>
        </p:txBody>
      </p:sp>
      <p:sp>
        <p:nvSpPr>
          <p:cNvPr id="8" name="Picture Placeholder 5">
            <a:extLst>
              <a:ext uri="{FF2B5EF4-FFF2-40B4-BE49-F238E27FC236}">
                <a16:creationId xmlns:a16="http://schemas.microsoft.com/office/drawing/2014/main" id="{1CE0AD01-CE66-4750-9CE9-69418039BF6E}"/>
              </a:ext>
            </a:extLst>
          </p:cNvPr>
          <p:cNvSpPr>
            <a:spLocks noGrp="1"/>
          </p:cNvSpPr>
          <p:nvPr>
            <p:ph type="pic" sz="quarter" idx="16" hasCustomPrompt="1"/>
          </p:nvPr>
        </p:nvSpPr>
        <p:spPr bwMode="gray">
          <a:xfrm>
            <a:off x="5615053" y="1710614"/>
            <a:ext cx="1219200" cy="1216152"/>
          </a:xfrm>
          <a:solidFill>
            <a:schemeClr val="tx1">
              <a:lumMod val="10000"/>
              <a:lumOff val="90000"/>
            </a:schemeClr>
          </a:solidFill>
          <a:ln w="12700">
            <a:solidFill>
              <a:schemeClr val="bg1"/>
            </a:solidFill>
          </a:ln>
          <a:effectLst>
            <a:outerShdw blurRad="38100" dist="25400" dir="5400000" algn="tl" rotWithShape="0">
              <a:prstClr val="black">
                <a:alpha val="20000"/>
              </a:prstClr>
            </a:outerShdw>
          </a:effectLst>
        </p:spPr>
        <p:txBody>
          <a:bodyPr vert="horz" lIns="91440" tIns="45720" rIns="91440" bIns="45720" rtlCol="0">
            <a:normAutofit/>
          </a:bodyPr>
          <a:lstStyle>
            <a:lvl1pPr>
              <a:defRPr lang="en-US" sz="1400" baseline="0" dirty="0"/>
            </a:lvl1pPr>
          </a:lstStyle>
          <a:p>
            <a:pPr marL="0" lvl="0" indent="0">
              <a:buNone/>
            </a:pPr>
            <a:r>
              <a:rPr lang="en-US" dirty="0"/>
              <a:t>Double-click to add photo</a:t>
            </a:r>
          </a:p>
        </p:txBody>
      </p:sp>
      <p:sp>
        <p:nvSpPr>
          <p:cNvPr id="9" name="Picture Placeholder 5">
            <a:extLst>
              <a:ext uri="{FF2B5EF4-FFF2-40B4-BE49-F238E27FC236}">
                <a16:creationId xmlns:a16="http://schemas.microsoft.com/office/drawing/2014/main" id="{579583E4-004B-4A08-B42D-E61BB9828599}"/>
              </a:ext>
            </a:extLst>
          </p:cNvPr>
          <p:cNvSpPr>
            <a:spLocks noGrp="1"/>
          </p:cNvSpPr>
          <p:nvPr>
            <p:ph type="pic" sz="quarter" idx="17" hasCustomPrompt="1"/>
          </p:nvPr>
        </p:nvSpPr>
        <p:spPr bwMode="gray">
          <a:xfrm>
            <a:off x="5615053" y="3215564"/>
            <a:ext cx="1219200" cy="1216152"/>
          </a:xfrm>
          <a:solidFill>
            <a:schemeClr val="tx1">
              <a:lumMod val="10000"/>
              <a:lumOff val="90000"/>
            </a:schemeClr>
          </a:solidFill>
          <a:ln w="12700">
            <a:solidFill>
              <a:schemeClr val="bg1"/>
            </a:solidFill>
          </a:ln>
          <a:effectLst>
            <a:outerShdw blurRad="38100" dist="25400" dir="5400000" algn="tl" rotWithShape="0">
              <a:prstClr val="black">
                <a:alpha val="20000"/>
              </a:prstClr>
            </a:outerShdw>
          </a:effectLst>
        </p:spPr>
        <p:txBody>
          <a:bodyPr vert="horz" lIns="91440" tIns="45720" rIns="91440" bIns="45720" rtlCol="0">
            <a:normAutofit/>
          </a:bodyPr>
          <a:lstStyle>
            <a:lvl1pPr>
              <a:defRPr lang="en-US" sz="1400" baseline="0" dirty="0"/>
            </a:lvl1pPr>
          </a:lstStyle>
          <a:p>
            <a:pPr marL="0" lvl="0" indent="0">
              <a:buNone/>
            </a:pPr>
            <a:r>
              <a:rPr lang="en-US" dirty="0"/>
              <a:t>Double-click to add photo</a:t>
            </a:r>
          </a:p>
        </p:txBody>
      </p:sp>
      <p:sp>
        <p:nvSpPr>
          <p:cNvPr id="10" name="Picture Placeholder 5">
            <a:extLst>
              <a:ext uri="{FF2B5EF4-FFF2-40B4-BE49-F238E27FC236}">
                <a16:creationId xmlns:a16="http://schemas.microsoft.com/office/drawing/2014/main" id="{C498A214-9D06-44C2-83F3-657BE042464F}"/>
              </a:ext>
            </a:extLst>
          </p:cNvPr>
          <p:cNvSpPr>
            <a:spLocks noGrp="1"/>
          </p:cNvSpPr>
          <p:nvPr>
            <p:ph type="pic" sz="quarter" idx="18" hasCustomPrompt="1"/>
          </p:nvPr>
        </p:nvSpPr>
        <p:spPr bwMode="gray">
          <a:xfrm>
            <a:off x="5615053" y="4720514"/>
            <a:ext cx="1219200" cy="1216152"/>
          </a:xfrm>
          <a:solidFill>
            <a:schemeClr val="tx1">
              <a:lumMod val="10000"/>
              <a:lumOff val="90000"/>
            </a:schemeClr>
          </a:solidFill>
          <a:ln w="12700">
            <a:solidFill>
              <a:schemeClr val="bg1"/>
            </a:solidFill>
          </a:ln>
          <a:effectLst>
            <a:outerShdw blurRad="38100" dist="25400" dir="5400000" algn="tl" rotWithShape="0">
              <a:prstClr val="black">
                <a:alpha val="20000"/>
              </a:prstClr>
            </a:outerShdw>
          </a:effectLst>
        </p:spPr>
        <p:txBody>
          <a:bodyPr vert="horz" lIns="91440" tIns="45720" rIns="91440" bIns="45720" rtlCol="0">
            <a:normAutofit/>
          </a:bodyPr>
          <a:lstStyle>
            <a:lvl1pPr>
              <a:defRPr lang="en-US" sz="1400" baseline="0" dirty="0"/>
            </a:lvl1pPr>
          </a:lstStyle>
          <a:p>
            <a:pPr marL="0" lvl="0" indent="0">
              <a:buNone/>
            </a:pPr>
            <a:r>
              <a:rPr lang="en-US" dirty="0"/>
              <a:t>Double-click to add photo</a:t>
            </a:r>
          </a:p>
        </p:txBody>
      </p:sp>
      <p:sp>
        <p:nvSpPr>
          <p:cNvPr id="11" name="Text Placeholder 7">
            <a:extLst>
              <a:ext uri="{FF2B5EF4-FFF2-40B4-BE49-F238E27FC236}">
                <a16:creationId xmlns:a16="http://schemas.microsoft.com/office/drawing/2014/main" id="{2F031A01-BAD1-462A-9F4A-BB4F2519E0A2}"/>
              </a:ext>
            </a:extLst>
          </p:cNvPr>
          <p:cNvSpPr>
            <a:spLocks noGrp="1"/>
          </p:cNvSpPr>
          <p:nvPr>
            <p:ph type="body" sz="quarter" idx="19" hasCustomPrompt="1"/>
          </p:nvPr>
        </p:nvSpPr>
        <p:spPr>
          <a:xfrm>
            <a:off x="1901027" y="1732993"/>
            <a:ext cx="3412428" cy="1193789"/>
          </a:xfrm>
        </p:spPr>
        <p:txBody>
          <a:bodyPr>
            <a:normAutofit/>
          </a:bodyPr>
          <a:lstStyle>
            <a:lvl1pPr marL="0" indent="0">
              <a:spcBef>
                <a:spcPts val="0"/>
              </a:spcBef>
              <a:spcAft>
                <a:spcPts val="0"/>
              </a:spcAft>
              <a:buNone/>
              <a:defRPr sz="1600" b="0" baseline="0"/>
            </a:lvl1pPr>
          </a:lstStyle>
          <a:p>
            <a:pPr lvl="0"/>
            <a:r>
              <a:rPr lang="en-US" dirty="0"/>
              <a:t>Name, Title, Organization</a:t>
            </a:r>
          </a:p>
        </p:txBody>
      </p:sp>
      <p:sp>
        <p:nvSpPr>
          <p:cNvPr id="12" name="Text Placeholder 7">
            <a:extLst>
              <a:ext uri="{FF2B5EF4-FFF2-40B4-BE49-F238E27FC236}">
                <a16:creationId xmlns:a16="http://schemas.microsoft.com/office/drawing/2014/main" id="{271F0B86-AC00-43A7-BC5A-ED77DDB6B10D}"/>
              </a:ext>
            </a:extLst>
          </p:cNvPr>
          <p:cNvSpPr>
            <a:spLocks noGrp="1"/>
          </p:cNvSpPr>
          <p:nvPr>
            <p:ph type="body" sz="quarter" idx="20" hasCustomPrompt="1"/>
          </p:nvPr>
        </p:nvSpPr>
        <p:spPr>
          <a:xfrm>
            <a:off x="1897987" y="3226748"/>
            <a:ext cx="3412428" cy="1193789"/>
          </a:xfrm>
        </p:spPr>
        <p:txBody>
          <a:bodyPr>
            <a:normAutofit/>
          </a:bodyPr>
          <a:lstStyle>
            <a:lvl1pPr marL="0" indent="0">
              <a:spcBef>
                <a:spcPts val="0"/>
              </a:spcBef>
              <a:spcAft>
                <a:spcPts val="0"/>
              </a:spcAft>
              <a:buNone/>
              <a:defRPr sz="1600" b="0"/>
            </a:lvl1pPr>
          </a:lstStyle>
          <a:p>
            <a:pPr lvl="0"/>
            <a:r>
              <a:rPr lang="en-US" dirty="0"/>
              <a:t>Name, Title, Organization</a:t>
            </a:r>
          </a:p>
        </p:txBody>
      </p:sp>
      <p:sp>
        <p:nvSpPr>
          <p:cNvPr id="13" name="Text Placeholder 7">
            <a:extLst>
              <a:ext uri="{FF2B5EF4-FFF2-40B4-BE49-F238E27FC236}">
                <a16:creationId xmlns:a16="http://schemas.microsoft.com/office/drawing/2014/main" id="{1B35C613-4368-4E7E-BEA1-22FB895339DD}"/>
              </a:ext>
            </a:extLst>
          </p:cNvPr>
          <p:cNvSpPr>
            <a:spLocks noGrp="1"/>
          </p:cNvSpPr>
          <p:nvPr>
            <p:ph type="body" sz="quarter" idx="21" hasCustomPrompt="1"/>
          </p:nvPr>
        </p:nvSpPr>
        <p:spPr>
          <a:xfrm>
            <a:off x="1894947" y="4720529"/>
            <a:ext cx="3412428" cy="1193789"/>
          </a:xfrm>
        </p:spPr>
        <p:txBody>
          <a:bodyPr>
            <a:normAutofit/>
          </a:bodyPr>
          <a:lstStyle>
            <a:lvl1pPr marL="0" indent="0">
              <a:spcBef>
                <a:spcPts val="0"/>
              </a:spcBef>
              <a:spcAft>
                <a:spcPts val="0"/>
              </a:spcAft>
              <a:buNone/>
              <a:defRPr sz="1600" b="0"/>
            </a:lvl1pPr>
          </a:lstStyle>
          <a:p>
            <a:pPr lvl="0"/>
            <a:r>
              <a:rPr lang="en-US" dirty="0"/>
              <a:t>Name, Title, Organization</a:t>
            </a:r>
          </a:p>
        </p:txBody>
      </p:sp>
      <p:sp>
        <p:nvSpPr>
          <p:cNvPr id="14" name="Text Placeholder 7">
            <a:extLst>
              <a:ext uri="{FF2B5EF4-FFF2-40B4-BE49-F238E27FC236}">
                <a16:creationId xmlns:a16="http://schemas.microsoft.com/office/drawing/2014/main" id="{27653D0D-8A69-48FA-A9FD-DD3B1FA0CBEA}"/>
              </a:ext>
            </a:extLst>
          </p:cNvPr>
          <p:cNvSpPr>
            <a:spLocks noGrp="1"/>
          </p:cNvSpPr>
          <p:nvPr>
            <p:ph type="body" sz="quarter" idx="22" hasCustomPrompt="1"/>
          </p:nvPr>
        </p:nvSpPr>
        <p:spPr>
          <a:xfrm>
            <a:off x="7049627" y="1732993"/>
            <a:ext cx="3412428" cy="1193789"/>
          </a:xfrm>
        </p:spPr>
        <p:txBody>
          <a:bodyPr>
            <a:normAutofit/>
          </a:bodyPr>
          <a:lstStyle>
            <a:lvl1pPr marL="0" indent="0">
              <a:spcBef>
                <a:spcPts val="0"/>
              </a:spcBef>
              <a:spcAft>
                <a:spcPts val="0"/>
              </a:spcAft>
              <a:buNone/>
              <a:defRPr sz="1600" b="0"/>
            </a:lvl1pPr>
          </a:lstStyle>
          <a:p>
            <a:pPr lvl="0"/>
            <a:r>
              <a:rPr lang="en-US" dirty="0"/>
              <a:t>Name, Title, Organization</a:t>
            </a:r>
          </a:p>
        </p:txBody>
      </p:sp>
      <p:sp>
        <p:nvSpPr>
          <p:cNvPr id="15" name="Text Placeholder 7">
            <a:extLst>
              <a:ext uri="{FF2B5EF4-FFF2-40B4-BE49-F238E27FC236}">
                <a16:creationId xmlns:a16="http://schemas.microsoft.com/office/drawing/2014/main" id="{C15DFFAF-313C-4C92-9F76-ECFCF672E15B}"/>
              </a:ext>
            </a:extLst>
          </p:cNvPr>
          <p:cNvSpPr>
            <a:spLocks noGrp="1"/>
          </p:cNvSpPr>
          <p:nvPr>
            <p:ph type="body" sz="quarter" idx="23" hasCustomPrompt="1"/>
          </p:nvPr>
        </p:nvSpPr>
        <p:spPr>
          <a:xfrm>
            <a:off x="7049627" y="3226748"/>
            <a:ext cx="3412428" cy="1193789"/>
          </a:xfrm>
        </p:spPr>
        <p:txBody>
          <a:bodyPr>
            <a:normAutofit/>
          </a:bodyPr>
          <a:lstStyle>
            <a:lvl1pPr marL="0" indent="0">
              <a:spcBef>
                <a:spcPts val="0"/>
              </a:spcBef>
              <a:spcAft>
                <a:spcPts val="0"/>
              </a:spcAft>
              <a:buNone/>
              <a:defRPr sz="1600" b="0"/>
            </a:lvl1pPr>
          </a:lstStyle>
          <a:p>
            <a:pPr lvl="0"/>
            <a:r>
              <a:rPr lang="en-US" dirty="0"/>
              <a:t>Name, Title, Organization</a:t>
            </a:r>
          </a:p>
        </p:txBody>
      </p:sp>
      <p:sp>
        <p:nvSpPr>
          <p:cNvPr id="16" name="Text Placeholder 7">
            <a:extLst>
              <a:ext uri="{FF2B5EF4-FFF2-40B4-BE49-F238E27FC236}">
                <a16:creationId xmlns:a16="http://schemas.microsoft.com/office/drawing/2014/main" id="{389B50D2-A902-4177-8949-67FFFCA63BBF}"/>
              </a:ext>
            </a:extLst>
          </p:cNvPr>
          <p:cNvSpPr>
            <a:spLocks noGrp="1"/>
          </p:cNvSpPr>
          <p:nvPr>
            <p:ph type="body" sz="quarter" idx="24" hasCustomPrompt="1"/>
          </p:nvPr>
        </p:nvSpPr>
        <p:spPr>
          <a:xfrm>
            <a:off x="7049627" y="4720527"/>
            <a:ext cx="3412428" cy="1193789"/>
          </a:xfrm>
        </p:spPr>
        <p:txBody>
          <a:bodyPr>
            <a:normAutofit/>
          </a:bodyPr>
          <a:lstStyle>
            <a:lvl1pPr marL="0" indent="0">
              <a:spcBef>
                <a:spcPts val="0"/>
              </a:spcBef>
              <a:spcAft>
                <a:spcPts val="0"/>
              </a:spcAft>
              <a:buNone/>
              <a:defRPr sz="1600" b="0"/>
            </a:lvl1pPr>
          </a:lstStyle>
          <a:p>
            <a:pPr lvl="0"/>
            <a:r>
              <a:rPr lang="en-US" dirty="0"/>
              <a:t>Name, Title, Organization</a:t>
            </a:r>
          </a:p>
        </p:txBody>
      </p:sp>
    </p:spTree>
    <p:extLst>
      <p:ext uri="{BB962C8B-B14F-4D97-AF65-F5344CB8AC3E}">
        <p14:creationId xmlns:p14="http://schemas.microsoft.com/office/powerpoint/2010/main" val="55531644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 Turquois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84E566-26F0-4419-907B-CF9EE8DB36D9}"/>
              </a:ext>
            </a:extLst>
          </p:cNvPr>
          <p:cNvSpPr/>
          <p:nvPr userDrawn="1"/>
        </p:nvSpPr>
        <p:spPr>
          <a:xfrm>
            <a:off x="-19051" y="0"/>
            <a:ext cx="12211051" cy="6858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dirty="0"/>
          </a:p>
        </p:txBody>
      </p:sp>
      <p:pic>
        <p:nvPicPr>
          <p:cNvPr id="8" name="Graphic 159">
            <a:extLst>
              <a:ext uri="{FF2B5EF4-FFF2-40B4-BE49-F238E27FC236}">
                <a16:creationId xmlns:a16="http://schemas.microsoft.com/office/drawing/2014/main" id="{5C880388-53CA-452F-AEC3-E9818C5D96E8}"/>
              </a:ext>
            </a:extLst>
          </p:cNvPr>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8920" r="1"/>
          <a:stretch/>
        </p:blipFill>
        <p:spPr>
          <a:xfrm>
            <a:off x="-19049" y="701316"/>
            <a:ext cx="3642360" cy="5124450"/>
          </a:xfrm>
          <a:prstGeom prst="rect">
            <a:avLst/>
          </a:prstGeom>
        </p:spPr>
      </p:pic>
      <p:sp>
        <p:nvSpPr>
          <p:cNvPr id="2" name="Title 1">
            <a:extLst>
              <a:ext uri="{FF2B5EF4-FFF2-40B4-BE49-F238E27FC236}">
                <a16:creationId xmlns:a16="http://schemas.microsoft.com/office/drawing/2014/main" id="{BB0BC457-AD66-440B-81F8-AF0CB847742A}"/>
              </a:ext>
            </a:extLst>
          </p:cNvPr>
          <p:cNvSpPr>
            <a:spLocks noGrp="1"/>
          </p:cNvSpPr>
          <p:nvPr>
            <p:ph type="title"/>
          </p:nvPr>
        </p:nvSpPr>
        <p:spPr>
          <a:xfrm>
            <a:off x="1737361" y="657226"/>
            <a:ext cx="8921115" cy="3020694"/>
          </a:xfrm>
        </p:spPr>
        <p:txBody>
          <a:bodyPr anchor="b">
            <a:normAutofit/>
          </a:bodyPr>
          <a:lstStyle>
            <a:lvl1pPr>
              <a:defRPr sz="4400" spc="-100" baseline="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CE51D7E-857E-45F6-8B62-1EE51A05B38A}"/>
              </a:ext>
            </a:extLst>
          </p:cNvPr>
          <p:cNvSpPr>
            <a:spLocks noGrp="1"/>
          </p:cNvSpPr>
          <p:nvPr>
            <p:ph type="body" idx="1"/>
          </p:nvPr>
        </p:nvSpPr>
        <p:spPr>
          <a:xfrm>
            <a:off x="1737369" y="3830320"/>
            <a:ext cx="8930641" cy="1264326"/>
          </a:xfrm>
        </p:spPr>
        <p:txBody>
          <a:bodyPr>
            <a:normAutofit/>
          </a:bodyPr>
          <a:lstStyle>
            <a:lvl1pPr marL="0" indent="0">
              <a:buNone/>
              <a:defRPr sz="2400">
                <a:solidFill>
                  <a:schemeClr val="bg1"/>
                </a:solidFill>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9D8FD1E0-4287-43FB-808A-5E1614668768}"/>
              </a:ext>
            </a:extLst>
          </p:cNvPr>
          <p:cNvSpPr>
            <a:spLocks noGrp="1"/>
          </p:cNvSpPr>
          <p:nvPr>
            <p:ph type="sldNum" sz="quarter" idx="12"/>
          </p:nvPr>
        </p:nvSpPr>
        <p:spPr>
          <a:xfrm>
            <a:off x="304800" y="6345970"/>
            <a:ext cx="609600" cy="276813"/>
          </a:xfrm>
        </p:spPr>
        <p:txBody>
          <a:bodyPr/>
          <a:lstStyle>
            <a:lvl1pPr>
              <a:defRPr>
                <a:solidFill>
                  <a:schemeClr val="bg1"/>
                </a:solidFill>
              </a:defRPr>
            </a:lvl1pPr>
          </a:lstStyle>
          <a:p>
            <a:fld id="{DA520EEF-7E75-4E82-8A01-B57B62EF14E1}" type="slidenum">
              <a:rPr lang="en-US" smtClean="0"/>
              <a:pPr/>
              <a:t>‹#›</a:t>
            </a:fld>
            <a:endParaRPr lang="en-US" dirty="0"/>
          </a:p>
        </p:txBody>
      </p:sp>
      <p:grpSp>
        <p:nvGrpSpPr>
          <p:cNvPr id="36" name="Group 35">
            <a:extLst>
              <a:ext uri="{FF2B5EF4-FFF2-40B4-BE49-F238E27FC236}">
                <a16:creationId xmlns:a16="http://schemas.microsoft.com/office/drawing/2014/main" id="{9E488DC0-E863-437D-A6C0-DD58835FCCC9}"/>
              </a:ext>
            </a:extLst>
          </p:cNvPr>
          <p:cNvGrpSpPr>
            <a:grpSpLocks noChangeAspect="1"/>
          </p:cNvGrpSpPr>
          <p:nvPr userDrawn="1"/>
        </p:nvGrpSpPr>
        <p:grpSpPr>
          <a:xfrm>
            <a:off x="9181247" y="6070076"/>
            <a:ext cx="2696948" cy="552707"/>
            <a:chOff x="1098723" y="2133914"/>
            <a:chExt cx="9994528" cy="2048256"/>
          </a:xfrm>
        </p:grpSpPr>
        <p:pic>
          <p:nvPicPr>
            <p:cNvPr id="37" name="Graphic 36">
              <a:extLst>
                <a:ext uri="{FF2B5EF4-FFF2-40B4-BE49-F238E27FC236}">
                  <a16:creationId xmlns:a16="http://schemas.microsoft.com/office/drawing/2014/main" id="{39F9E85D-DAD2-428A-9355-89DD8C3EBB79}"/>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2549"/>
            <a:stretch/>
          </p:blipFill>
          <p:spPr>
            <a:xfrm>
              <a:off x="2352901" y="2133914"/>
              <a:ext cx="8740350" cy="2048256"/>
            </a:xfrm>
            <a:prstGeom prst="rect">
              <a:avLst/>
            </a:prstGeom>
            <a:effectLst>
              <a:outerShdw blurRad="127000" algn="ctr" rotWithShape="0">
                <a:schemeClr val="accent1">
                  <a:alpha val="40000"/>
                </a:schemeClr>
              </a:outerShdw>
            </a:effectLst>
          </p:spPr>
        </p:pic>
        <p:sp>
          <p:nvSpPr>
            <p:cNvPr id="38" name="Freeform: Shape 37">
              <a:extLst>
                <a:ext uri="{FF2B5EF4-FFF2-40B4-BE49-F238E27FC236}">
                  <a16:creationId xmlns:a16="http://schemas.microsoft.com/office/drawing/2014/main" id="{08EF3585-AB8A-4F7E-A934-2166DD52CA1C}"/>
                </a:ext>
              </a:extLst>
            </p:cNvPr>
            <p:cNvSpPr/>
            <p:nvPr/>
          </p:nvSpPr>
          <p:spPr>
            <a:xfrm rot="10800000" flipH="1">
              <a:off x="2026196" y="2741951"/>
              <a:ext cx="192212" cy="192210"/>
            </a:xfrm>
            <a:custGeom>
              <a:avLst/>
              <a:gdLst>
                <a:gd name="connsiteX0" fmla="*/ 33147 w 66484"/>
                <a:gd name="connsiteY0" fmla="*/ 66484 h 66484"/>
                <a:gd name="connsiteX1" fmla="*/ 33147 w 66484"/>
                <a:gd name="connsiteY1" fmla="*/ 66484 h 66484"/>
                <a:gd name="connsiteX2" fmla="*/ 0 w 66484"/>
                <a:gd name="connsiteY2" fmla="*/ 33147 h 66484"/>
                <a:gd name="connsiteX3" fmla="*/ 0 w 66484"/>
                <a:gd name="connsiteY3" fmla="*/ 33147 h 66484"/>
                <a:gd name="connsiteX4" fmla="*/ 33338 w 66484"/>
                <a:gd name="connsiteY4" fmla="*/ 0 h 66484"/>
                <a:gd name="connsiteX5" fmla="*/ 33338 w 66484"/>
                <a:gd name="connsiteY5" fmla="*/ 0 h 66484"/>
                <a:gd name="connsiteX6" fmla="*/ 66485 w 66484"/>
                <a:gd name="connsiteY6" fmla="*/ 33338 h 66484"/>
                <a:gd name="connsiteX7" fmla="*/ 66485 w 66484"/>
                <a:gd name="connsiteY7" fmla="*/ 33338 h 66484"/>
                <a:gd name="connsiteX8" fmla="*/ 33242 w 66484"/>
                <a:gd name="connsiteY8" fmla="*/ 66484 h 66484"/>
                <a:gd name="connsiteX9" fmla="*/ 33242 w 66484"/>
                <a:gd name="connsiteY9" fmla="*/ 66484 h 6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84" h="66484">
                  <a:moveTo>
                    <a:pt x="33147" y="66484"/>
                  </a:moveTo>
                  <a:lnTo>
                    <a:pt x="33147" y="66484"/>
                  </a:lnTo>
                  <a:cubicBezTo>
                    <a:pt x="14788" y="66432"/>
                    <a:pt x="-52" y="51506"/>
                    <a:pt x="0" y="33147"/>
                  </a:cubicBezTo>
                  <a:lnTo>
                    <a:pt x="0" y="33147"/>
                  </a:lnTo>
                  <a:cubicBezTo>
                    <a:pt x="105" y="14809"/>
                    <a:pt x="15000" y="0"/>
                    <a:pt x="33338" y="0"/>
                  </a:cubicBezTo>
                  <a:lnTo>
                    <a:pt x="33338" y="0"/>
                  </a:lnTo>
                  <a:cubicBezTo>
                    <a:pt x="51697" y="52"/>
                    <a:pt x="66537" y="14978"/>
                    <a:pt x="66485" y="33338"/>
                  </a:cubicBezTo>
                  <a:lnTo>
                    <a:pt x="66485" y="33338"/>
                  </a:lnTo>
                  <a:cubicBezTo>
                    <a:pt x="66380" y="51638"/>
                    <a:pt x="51543" y="66432"/>
                    <a:pt x="33242" y="66484"/>
                  </a:cubicBezTo>
                  <a:lnTo>
                    <a:pt x="33242" y="66484"/>
                  </a:lnTo>
                  <a:close/>
                </a:path>
              </a:pathLst>
            </a:custGeom>
            <a:solidFill>
              <a:schemeClr val="bg1"/>
            </a:solidFill>
            <a:ln w="9525" cap="flat">
              <a:noFill/>
              <a:prstDash val="solid"/>
              <a:miter/>
            </a:ln>
            <a:effectLst>
              <a:outerShdw blurRad="63500" algn="ctr" rotWithShape="0">
                <a:schemeClr val="accent1">
                  <a:alpha val="70000"/>
                </a:schemeClr>
              </a:outerShdw>
            </a:effectLst>
          </p:spPr>
          <p:txBody>
            <a:bodyPr rtlCol="0" anchor="ctr"/>
            <a:lstStyle/>
            <a:p>
              <a:endParaRPr lang="en-US" sz="1800"/>
            </a:p>
          </p:txBody>
        </p:sp>
        <p:sp>
          <p:nvSpPr>
            <p:cNvPr id="39" name="Freeform: Shape 38">
              <a:extLst>
                <a:ext uri="{FF2B5EF4-FFF2-40B4-BE49-F238E27FC236}">
                  <a16:creationId xmlns:a16="http://schemas.microsoft.com/office/drawing/2014/main" id="{FCF7243A-381B-4824-A402-23AAD545F527}"/>
                </a:ext>
              </a:extLst>
            </p:cNvPr>
            <p:cNvSpPr/>
            <p:nvPr/>
          </p:nvSpPr>
          <p:spPr>
            <a:xfrm rot="10800000" flipH="1">
              <a:off x="1749856" y="2902768"/>
              <a:ext cx="191075" cy="190779"/>
            </a:xfrm>
            <a:custGeom>
              <a:avLst/>
              <a:gdLst>
                <a:gd name="connsiteX0" fmla="*/ 4334 w 66091"/>
                <a:gd name="connsiteY0" fmla="*/ 49511 h 65989"/>
                <a:gd name="connsiteX1" fmla="*/ 4334 w 66091"/>
                <a:gd name="connsiteY1" fmla="*/ 49511 h 65989"/>
                <a:gd name="connsiteX2" fmla="*/ 16526 w 66091"/>
                <a:gd name="connsiteY2" fmla="*/ 4457 h 65989"/>
                <a:gd name="connsiteX3" fmla="*/ 16526 w 66091"/>
                <a:gd name="connsiteY3" fmla="*/ 4457 h 65989"/>
                <a:gd name="connsiteX4" fmla="*/ 61814 w 66091"/>
                <a:gd name="connsiteY4" fmla="*/ 16560 h 65989"/>
                <a:gd name="connsiteX5" fmla="*/ 61865 w 66091"/>
                <a:gd name="connsiteY5" fmla="*/ 16649 h 65989"/>
                <a:gd name="connsiteX6" fmla="*/ 61865 w 66091"/>
                <a:gd name="connsiteY6" fmla="*/ 16649 h 65989"/>
                <a:gd name="connsiteX7" fmla="*/ 49673 w 66091"/>
                <a:gd name="connsiteY7" fmla="*/ 61607 h 65989"/>
                <a:gd name="connsiteX8" fmla="*/ 49673 w 66091"/>
                <a:gd name="connsiteY8" fmla="*/ 61607 h 65989"/>
                <a:gd name="connsiteX9" fmla="*/ 33100 w 66091"/>
                <a:gd name="connsiteY9" fmla="*/ 65989 h 65989"/>
                <a:gd name="connsiteX10" fmla="*/ 33100 w 66091"/>
                <a:gd name="connsiteY10" fmla="*/ 65989 h 65989"/>
                <a:gd name="connsiteX11" fmla="*/ 4334 w 66091"/>
                <a:gd name="connsiteY11" fmla="*/ 49511 h 6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091" h="65989">
                  <a:moveTo>
                    <a:pt x="4334" y="49511"/>
                  </a:moveTo>
                  <a:lnTo>
                    <a:pt x="4334" y="49511"/>
                  </a:lnTo>
                  <a:cubicBezTo>
                    <a:pt x="-4656" y="33692"/>
                    <a:pt x="786" y="13583"/>
                    <a:pt x="16526" y="4457"/>
                  </a:cubicBezTo>
                  <a:lnTo>
                    <a:pt x="16526" y="4457"/>
                  </a:lnTo>
                  <a:cubicBezTo>
                    <a:pt x="32374" y="-4707"/>
                    <a:pt x="52650" y="712"/>
                    <a:pt x="61814" y="16560"/>
                  </a:cubicBezTo>
                  <a:cubicBezTo>
                    <a:pt x="61831" y="16590"/>
                    <a:pt x="61848" y="16620"/>
                    <a:pt x="61865" y="16649"/>
                  </a:cubicBezTo>
                  <a:lnTo>
                    <a:pt x="61865" y="16649"/>
                  </a:lnTo>
                  <a:cubicBezTo>
                    <a:pt x="70681" y="32460"/>
                    <a:pt x="65269" y="52417"/>
                    <a:pt x="49673" y="61607"/>
                  </a:cubicBezTo>
                  <a:lnTo>
                    <a:pt x="49673" y="61607"/>
                  </a:lnTo>
                  <a:cubicBezTo>
                    <a:pt x="44618" y="64472"/>
                    <a:pt x="38909" y="65980"/>
                    <a:pt x="33100" y="65989"/>
                  </a:cubicBezTo>
                  <a:lnTo>
                    <a:pt x="33100" y="65989"/>
                  </a:lnTo>
                  <a:cubicBezTo>
                    <a:pt x="21250" y="66050"/>
                    <a:pt x="10276" y="59762"/>
                    <a:pt x="4334" y="49511"/>
                  </a:cubicBezTo>
                  <a:close/>
                </a:path>
              </a:pathLst>
            </a:custGeom>
            <a:solidFill>
              <a:schemeClr val="bg1"/>
            </a:solidFill>
            <a:ln w="9525" cap="flat">
              <a:noFill/>
              <a:prstDash val="solid"/>
              <a:miter/>
            </a:ln>
            <a:effectLst>
              <a:outerShdw blurRad="63500" algn="ctr" rotWithShape="0">
                <a:schemeClr val="accent1">
                  <a:alpha val="70000"/>
                </a:schemeClr>
              </a:outerShdw>
            </a:effectLst>
          </p:spPr>
          <p:txBody>
            <a:bodyPr rtlCol="0" anchor="ctr"/>
            <a:lstStyle/>
            <a:p>
              <a:endParaRPr lang="en-US" sz="1800"/>
            </a:p>
          </p:txBody>
        </p:sp>
        <p:sp>
          <p:nvSpPr>
            <p:cNvPr id="40" name="Freeform: Shape 39">
              <a:extLst>
                <a:ext uri="{FF2B5EF4-FFF2-40B4-BE49-F238E27FC236}">
                  <a16:creationId xmlns:a16="http://schemas.microsoft.com/office/drawing/2014/main" id="{F05290E6-43EE-457D-97F2-2236A2DF1E30}"/>
                </a:ext>
              </a:extLst>
            </p:cNvPr>
            <p:cNvSpPr/>
            <p:nvPr/>
          </p:nvSpPr>
          <p:spPr>
            <a:xfrm rot="10800000" flipH="1">
              <a:off x="1749789" y="3222203"/>
              <a:ext cx="192074" cy="192044"/>
            </a:xfrm>
            <a:custGeom>
              <a:avLst/>
              <a:gdLst>
                <a:gd name="connsiteX0" fmla="*/ 16549 w 66436"/>
                <a:gd name="connsiteY0" fmla="*/ 61949 h 66426"/>
                <a:gd name="connsiteX1" fmla="*/ 4453 w 66436"/>
                <a:gd name="connsiteY1" fmla="*/ 16515 h 66426"/>
                <a:gd name="connsiteX2" fmla="*/ 4453 w 66436"/>
                <a:gd name="connsiteY2" fmla="*/ 16515 h 66426"/>
                <a:gd name="connsiteX3" fmla="*/ 49887 w 66436"/>
                <a:gd name="connsiteY3" fmla="*/ 4418 h 66426"/>
                <a:gd name="connsiteX4" fmla="*/ 49887 w 66436"/>
                <a:gd name="connsiteY4" fmla="*/ 4418 h 66426"/>
                <a:gd name="connsiteX5" fmla="*/ 61984 w 66436"/>
                <a:gd name="connsiteY5" fmla="*/ 49852 h 66426"/>
                <a:gd name="connsiteX6" fmla="*/ 61984 w 66436"/>
                <a:gd name="connsiteY6" fmla="*/ 49852 h 66426"/>
                <a:gd name="connsiteX7" fmla="*/ 33409 w 66436"/>
                <a:gd name="connsiteY7" fmla="*/ 66426 h 66426"/>
                <a:gd name="connsiteX8" fmla="*/ 33409 w 66436"/>
                <a:gd name="connsiteY8" fmla="*/ 66426 h 66426"/>
                <a:gd name="connsiteX9" fmla="*/ 16549 w 66436"/>
                <a:gd name="connsiteY9" fmla="*/ 61949 h 6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36" h="66426">
                  <a:moveTo>
                    <a:pt x="16549" y="61949"/>
                  </a:moveTo>
                  <a:cubicBezTo>
                    <a:pt x="705" y="52710"/>
                    <a:pt x="-4699" y="32409"/>
                    <a:pt x="4453" y="16515"/>
                  </a:cubicBezTo>
                  <a:lnTo>
                    <a:pt x="4453" y="16515"/>
                  </a:lnTo>
                  <a:cubicBezTo>
                    <a:pt x="13725" y="716"/>
                    <a:pt x="33986" y="-4678"/>
                    <a:pt x="49887" y="4418"/>
                  </a:cubicBezTo>
                  <a:lnTo>
                    <a:pt x="49887" y="4418"/>
                  </a:lnTo>
                  <a:cubicBezTo>
                    <a:pt x="65731" y="13657"/>
                    <a:pt x="71135" y="33958"/>
                    <a:pt x="61984" y="49852"/>
                  </a:cubicBezTo>
                  <a:lnTo>
                    <a:pt x="61984" y="49852"/>
                  </a:lnTo>
                  <a:cubicBezTo>
                    <a:pt x="56086" y="60068"/>
                    <a:pt x="45204" y="66379"/>
                    <a:pt x="33409" y="66426"/>
                  </a:cubicBezTo>
                  <a:lnTo>
                    <a:pt x="33409" y="66426"/>
                  </a:lnTo>
                  <a:cubicBezTo>
                    <a:pt x="27491" y="66461"/>
                    <a:pt x="21670" y="64915"/>
                    <a:pt x="16549" y="61949"/>
                  </a:cubicBezTo>
                  <a:close/>
                </a:path>
              </a:pathLst>
            </a:custGeom>
            <a:solidFill>
              <a:schemeClr val="bg1"/>
            </a:solidFill>
            <a:ln w="9525" cap="flat">
              <a:noFill/>
              <a:prstDash val="solid"/>
              <a:miter/>
            </a:ln>
            <a:effectLst>
              <a:outerShdw blurRad="63500" algn="ctr" rotWithShape="0">
                <a:schemeClr val="accent1">
                  <a:alpha val="70000"/>
                </a:schemeClr>
              </a:outerShdw>
            </a:effectLst>
          </p:spPr>
          <p:txBody>
            <a:bodyPr rtlCol="0" anchor="ctr"/>
            <a:lstStyle/>
            <a:p>
              <a:endParaRPr lang="en-US" sz="1800"/>
            </a:p>
          </p:txBody>
        </p:sp>
        <p:sp>
          <p:nvSpPr>
            <p:cNvPr id="41" name="Freeform: Shape 40">
              <a:extLst>
                <a:ext uri="{FF2B5EF4-FFF2-40B4-BE49-F238E27FC236}">
                  <a16:creationId xmlns:a16="http://schemas.microsoft.com/office/drawing/2014/main" id="{98C4C4CA-84B5-452C-8F4A-D92AA1C44355}"/>
                </a:ext>
              </a:extLst>
            </p:cNvPr>
            <p:cNvSpPr/>
            <p:nvPr/>
          </p:nvSpPr>
          <p:spPr>
            <a:xfrm rot="10800000" flipH="1">
              <a:off x="2028126" y="3382200"/>
              <a:ext cx="193314" cy="191936"/>
            </a:xfrm>
            <a:custGeom>
              <a:avLst/>
              <a:gdLst>
                <a:gd name="connsiteX0" fmla="*/ 33147 w 66865"/>
                <a:gd name="connsiteY0" fmla="*/ 66389 h 66389"/>
                <a:gd name="connsiteX1" fmla="*/ 33147 w 66865"/>
                <a:gd name="connsiteY1" fmla="*/ 66389 h 66389"/>
                <a:gd name="connsiteX2" fmla="*/ 0 w 66865"/>
                <a:gd name="connsiteY2" fmla="*/ 33242 h 66389"/>
                <a:gd name="connsiteX3" fmla="*/ 0 w 66865"/>
                <a:gd name="connsiteY3" fmla="*/ 33147 h 66389"/>
                <a:gd name="connsiteX4" fmla="*/ 0 w 66865"/>
                <a:gd name="connsiteY4" fmla="*/ 33147 h 66389"/>
                <a:gd name="connsiteX5" fmla="*/ 33147 w 66865"/>
                <a:gd name="connsiteY5" fmla="*/ 0 h 66389"/>
                <a:gd name="connsiteX6" fmla="*/ 33814 w 66865"/>
                <a:gd name="connsiteY6" fmla="*/ 0 h 66389"/>
                <a:gd name="connsiteX7" fmla="*/ 66866 w 66865"/>
                <a:gd name="connsiteY7" fmla="*/ 33241 h 66389"/>
                <a:gd name="connsiteX8" fmla="*/ 66866 w 66865"/>
                <a:gd name="connsiteY8" fmla="*/ 33338 h 66389"/>
                <a:gd name="connsiteX9" fmla="*/ 66866 w 66865"/>
                <a:gd name="connsiteY9" fmla="*/ 33338 h 66389"/>
                <a:gd name="connsiteX10" fmla="*/ 33719 w 66865"/>
                <a:gd name="connsiteY10" fmla="*/ 66389 h 66389"/>
                <a:gd name="connsiteX11" fmla="*/ 33719 w 66865"/>
                <a:gd name="connsiteY11" fmla="*/ 66389 h 6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865" h="66389">
                  <a:moveTo>
                    <a:pt x="33147" y="66389"/>
                  </a:moveTo>
                  <a:lnTo>
                    <a:pt x="33147" y="66389"/>
                  </a:lnTo>
                  <a:cubicBezTo>
                    <a:pt x="14840" y="66389"/>
                    <a:pt x="0" y="51549"/>
                    <a:pt x="0" y="33242"/>
                  </a:cubicBezTo>
                  <a:cubicBezTo>
                    <a:pt x="0" y="33211"/>
                    <a:pt x="0" y="33178"/>
                    <a:pt x="0" y="33147"/>
                  </a:cubicBezTo>
                  <a:lnTo>
                    <a:pt x="0" y="33147"/>
                  </a:lnTo>
                  <a:cubicBezTo>
                    <a:pt x="0" y="14840"/>
                    <a:pt x="14840" y="0"/>
                    <a:pt x="33147" y="0"/>
                  </a:cubicBezTo>
                  <a:lnTo>
                    <a:pt x="33814" y="0"/>
                  </a:lnTo>
                  <a:cubicBezTo>
                    <a:pt x="52120" y="52"/>
                    <a:pt x="66918" y="14935"/>
                    <a:pt x="66866" y="33241"/>
                  </a:cubicBezTo>
                  <a:cubicBezTo>
                    <a:pt x="66866" y="33274"/>
                    <a:pt x="66866" y="33305"/>
                    <a:pt x="66866" y="33338"/>
                  </a:cubicBezTo>
                  <a:lnTo>
                    <a:pt x="66866" y="33338"/>
                  </a:lnTo>
                  <a:cubicBezTo>
                    <a:pt x="66813" y="51606"/>
                    <a:pt x="51988" y="66389"/>
                    <a:pt x="33719" y="66389"/>
                  </a:cubicBezTo>
                  <a:lnTo>
                    <a:pt x="33719" y="66389"/>
                  </a:lnTo>
                  <a:close/>
                </a:path>
              </a:pathLst>
            </a:custGeom>
            <a:solidFill>
              <a:schemeClr val="bg1"/>
            </a:solidFill>
            <a:ln w="9525" cap="flat">
              <a:noFill/>
              <a:prstDash val="solid"/>
              <a:miter/>
            </a:ln>
            <a:effectLst>
              <a:outerShdw blurRad="63500" algn="ctr" rotWithShape="0">
                <a:schemeClr val="accent1">
                  <a:alpha val="70000"/>
                </a:schemeClr>
              </a:outerShdw>
            </a:effectLst>
          </p:spPr>
          <p:txBody>
            <a:bodyPr rtlCol="0" anchor="ctr"/>
            <a:lstStyle/>
            <a:p>
              <a:endParaRPr lang="en-US" sz="1800"/>
            </a:p>
          </p:txBody>
        </p:sp>
        <p:sp>
          <p:nvSpPr>
            <p:cNvPr id="42" name="Freeform: Shape 41">
              <a:extLst>
                <a:ext uri="{FF2B5EF4-FFF2-40B4-BE49-F238E27FC236}">
                  <a16:creationId xmlns:a16="http://schemas.microsoft.com/office/drawing/2014/main" id="{8436B7E3-8DF7-420A-8FDC-4802429B0478}"/>
                </a:ext>
              </a:extLst>
            </p:cNvPr>
            <p:cNvSpPr/>
            <p:nvPr/>
          </p:nvSpPr>
          <p:spPr>
            <a:xfrm rot="10800000" flipH="1">
              <a:off x="2043546" y="2437929"/>
              <a:ext cx="159993" cy="159992"/>
            </a:xfrm>
            <a:custGeom>
              <a:avLst/>
              <a:gdLst>
                <a:gd name="connsiteX0" fmla="*/ 27718 w 55340"/>
                <a:gd name="connsiteY0" fmla="*/ 55340 h 55340"/>
                <a:gd name="connsiteX1" fmla="*/ 0 w 55340"/>
                <a:gd name="connsiteY1" fmla="*/ 27718 h 55340"/>
                <a:gd name="connsiteX2" fmla="*/ 0 w 55340"/>
                <a:gd name="connsiteY2" fmla="*/ 27718 h 55340"/>
                <a:gd name="connsiteX3" fmla="*/ 27718 w 55340"/>
                <a:gd name="connsiteY3" fmla="*/ 0 h 55340"/>
                <a:gd name="connsiteX4" fmla="*/ 27718 w 55340"/>
                <a:gd name="connsiteY4" fmla="*/ 0 h 55340"/>
                <a:gd name="connsiteX5" fmla="*/ 55340 w 55340"/>
                <a:gd name="connsiteY5" fmla="*/ 27623 h 55340"/>
                <a:gd name="connsiteX6" fmla="*/ 55340 w 55340"/>
                <a:gd name="connsiteY6" fmla="*/ 27623 h 55340"/>
                <a:gd name="connsiteX7" fmla="*/ 28004 w 55340"/>
                <a:gd name="connsiteY7" fmla="*/ 55339 h 55340"/>
                <a:gd name="connsiteX8" fmla="*/ 27718 w 55340"/>
                <a:gd name="connsiteY8" fmla="*/ 55340 h 5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40" h="55340">
                  <a:moveTo>
                    <a:pt x="27718" y="55340"/>
                  </a:moveTo>
                  <a:cubicBezTo>
                    <a:pt x="12468" y="55289"/>
                    <a:pt x="105" y="42967"/>
                    <a:pt x="0" y="27718"/>
                  </a:cubicBezTo>
                  <a:lnTo>
                    <a:pt x="0" y="27718"/>
                  </a:lnTo>
                  <a:cubicBezTo>
                    <a:pt x="0" y="12410"/>
                    <a:pt x="12410" y="0"/>
                    <a:pt x="27718" y="0"/>
                  </a:cubicBezTo>
                  <a:lnTo>
                    <a:pt x="27718" y="0"/>
                  </a:lnTo>
                  <a:cubicBezTo>
                    <a:pt x="42973" y="0"/>
                    <a:pt x="55340" y="12367"/>
                    <a:pt x="55340" y="27623"/>
                  </a:cubicBezTo>
                  <a:lnTo>
                    <a:pt x="55340" y="27623"/>
                  </a:lnTo>
                  <a:cubicBezTo>
                    <a:pt x="55446" y="42825"/>
                    <a:pt x="43206" y="55235"/>
                    <a:pt x="28004" y="55339"/>
                  </a:cubicBezTo>
                  <a:cubicBezTo>
                    <a:pt x="27909" y="55340"/>
                    <a:pt x="27813" y="55340"/>
                    <a:pt x="27718" y="55340"/>
                  </a:cubicBezTo>
                  <a:close/>
                </a:path>
              </a:pathLst>
            </a:custGeom>
            <a:solidFill>
              <a:srgbClr val="1DB5EF"/>
            </a:solidFill>
            <a:ln w="9525" cap="flat">
              <a:noFill/>
              <a:prstDash val="solid"/>
              <a:miter/>
            </a:ln>
            <a:effectLst/>
          </p:spPr>
          <p:txBody>
            <a:bodyPr rtlCol="0" anchor="ctr"/>
            <a:lstStyle/>
            <a:p>
              <a:endParaRPr lang="en-US" sz="1800"/>
            </a:p>
          </p:txBody>
        </p:sp>
        <p:sp>
          <p:nvSpPr>
            <p:cNvPr id="43" name="Freeform: Shape 42">
              <a:extLst>
                <a:ext uri="{FF2B5EF4-FFF2-40B4-BE49-F238E27FC236}">
                  <a16:creationId xmlns:a16="http://schemas.microsoft.com/office/drawing/2014/main" id="{F126EAE8-EA69-4EA2-B638-0F7B513CC967}"/>
                </a:ext>
              </a:extLst>
            </p:cNvPr>
            <p:cNvSpPr/>
            <p:nvPr/>
          </p:nvSpPr>
          <p:spPr>
            <a:xfrm rot="10800000" flipH="1">
              <a:off x="1723282" y="2522746"/>
              <a:ext cx="161748" cy="161543"/>
            </a:xfrm>
            <a:custGeom>
              <a:avLst/>
              <a:gdLst>
                <a:gd name="connsiteX0" fmla="*/ 14001 w 55947"/>
                <a:gd name="connsiteY0" fmla="*/ 52066 h 55876"/>
                <a:gd name="connsiteX1" fmla="*/ 3639 w 55947"/>
                <a:gd name="connsiteY1" fmla="*/ 14262 h 55876"/>
                <a:gd name="connsiteX2" fmla="*/ 3810 w 55947"/>
                <a:gd name="connsiteY2" fmla="*/ 13966 h 55876"/>
                <a:gd name="connsiteX3" fmla="*/ 3810 w 55947"/>
                <a:gd name="connsiteY3" fmla="*/ 13966 h 55876"/>
                <a:gd name="connsiteX4" fmla="*/ 41478 w 55947"/>
                <a:gd name="connsiteY4" fmla="*/ 3619 h 55876"/>
                <a:gd name="connsiteX5" fmla="*/ 41910 w 55947"/>
                <a:gd name="connsiteY5" fmla="*/ 3870 h 55876"/>
                <a:gd name="connsiteX6" fmla="*/ 41910 w 55947"/>
                <a:gd name="connsiteY6" fmla="*/ 3870 h 55876"/>
                <a:gd name="connsiteX7" fmla="*/ 52368 w 55947"/>
                <a:gd name="connsiteY7" fmla="*/ 41508 h 55876"/>
                <a:gd name="connsiteX8" fmla="*/ 52101 w 55947"/>
                <a:gd name="connsiteY8" fmla="*/ 41970 h 55876"/>
                <a:gd name="connsiteX9" fmla="*/ 52101 w 55947"/>
                <a:gd name="connsiteY9" fmla="*/ 41970 h 55876"/>
                <a:gd name="connsiteX10" fmla="*/ 28003 w 55947"/>
                <a:gd name="connsiteY10" fmla="*/ 55876 h 55876"/>
                <a:gd name="connsiteX11" fmla="*/ 28003 w 55947"/>
                <a:gd name="connsiteY11" fmla="*/ 55876 h 55876"/>
                <a:gd name="connsiteX12" fmla="*/ 14001 w 55947"/>
                <a:gd name="connsiteY12" fmla="*/ 52066 h 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947" h="55876">
                  <a:moveTo>
                    <a:pt x="14001" y="52066"/>
                  </a:moveTo>
                  <a:cubicBezTo>
                    <a:pt x="701" y="44488"/>
                    <a:pt x="-3939" y="27563"/>
                    <a:pt x="3639" y="14262"/>
                  </a:cubicBezTo>
                  <a:cubicBezTo>
                    <a:pt x="3695" y="14163"/>
                    <a:pt x="3753" y="14064"/>
                    <a:pt x="3810" y="13966"/>
                  </a:cubicBezTo>
                  <a:lnTo>
                    <a:pt x="3810" y="13966"/>
                  </a:lnTo>
                  <a:cubicBezTo>
                    <a:pt x="11355" y="707"/>
                    <a:pt x="28219" y="-3925"/>
                    <a:pt x="41478" y="3619"/>
                  </a:cubicBezTo>
                  <a:cubicBezTo>
                    <a:pt x="41623" y="3701"/>
                    <a:pt x="41767" y="3785"/>
                    <a:pt x="41910" y="3870"/>
                  </a:cubicBezTo>
                  <a:lnTo>
                    <a:pt x="41910" y="3870"/>
                  </a:lnTo>
                  <a:cubicBezTo>
                    <a:pt x="55191" y="11375"/>
                    <a:pt x="59874" y="28226"/>
                    <a:pt x="52368" y="41508"/>
                  </a:cubicBezTo>
                  <a:cubicBezTo>
                    <a:pt x="52281" y="41663"/>
                    <a:pt x="52192" y="41816"/>
                    <a:pt x="52101" y="41970"/>
                  </a:cubicBezTo>
                  <a:lnTo>
                    <a:pt x="52101" y="41970"/>
                  </a:lnTo>
                  <a:cubicBezTo>
                    <a:pt x="47117" y="50564"/>
                    <a:pt x="37939" y="55861"/>
                    <a:pt x="28003" y="55876"/>
                  </a:cubicBezTo>
                  <a:lnTo>
                    <a:pt x="28003" y="55876"/>
                  </a:lnTo>
                  <a:cubicBezTo>
                    <a:pt x="23081" y="55872"/>
                    <a:pt x="18248" y="54557"/>
                    <a:pt x="14001" y="52066"/>
                  </a:cubicBezTo>
                  <a:close/>
                </a:path>
              </a:pathLst>
            </a:custGeom>
            <a:solidFill>
              <a:srgbClr val="1DB5EF"/>
            </a:solidFill>
            <a:ln w="9525" cap="flat">
              <a:noFill/>
              <a:prstDash val="solid"/>
              <a:miter/>
            </a:ln>
            <a:effectLst/>
          </p:spPr>
          <p:txBody>
            <a:bodyPr rtlCol="0" anchor="ctr"/>
            <a:lstStyle/>
            <a:p>
              <a:endParaRPr lang="en-US" sz="1800"/>
            </a:p>
          </p:txBody>
        </p:sp>
        <p:sp>
          <p:nvSpPr>
            <p:cNvPr id="44" name="Freeform: Shape 43">
              <a:extLst>
                <a:ext uri="{FF2B5EF4-FFF2-40B4-BE49-F238E27FC236}">
                  <a16:creationId xmlns:a16="http://schemas.microsoft.com/office/drawing/2014/main" id="{F3563A56-6B0F-4419-A04A-9EE0A95619BB}"/>
                </a:ext>
              </a:extLst>
            </p:cNvPr>
            <p:cNvSpPr/>
            <p:nvPr/>
          </p:nvSpPr>
          <p:spPr>
            <a:xfrm rot="10800000" flipH="1">
              <a:off x="1488968" y="2756536"/>
              <a:ext cx="161578" cy="161444"/>
            </a:xfrm>
            <a:custGeom>
              <a:avLst/>
              <a:gdLst>
                <a:gd name="connsiteX0" fmla="*/ 3798 w 55888"/>
                <a:gd name="connsiteY0" fmla="*/ 41934 h 55842"/>
                <a:gd name="connsiteX1" fmla="*/ 3798 w 55888"/>
                <a:gd name="connsiteY1" fmla="*/ 41934 h 55842"/>
                <a:gd name="connsiteX2" fmla="*/ 13795 w 55888"/>
                <a:gd name="connsiteY2" fmla="*/ 3892 h 55842"/>
                <a:gd name="connsiteX3" fmla="*/ 13895 w 55888"/>
                <a:gd name="connsiteY3" fmla="*/ 3834 h 55842"/>
                <a:gd name="connsiteX4" fmla="*/ 13895 w 55888"/>
                <a:gd name="connsiteY4" fmla="*/ 3834 h 55842"/>
                <a:gd name="connsiteX5" fmla="*/ 51841 w 55888"/>
                <a:gd name="connsiteY5" fmla="*/ 13665 h 55842"/>
                <a:gd name="connsiteX6" fmla="*/ 51995 w 55888"/>
                <a:gd name="connsiteY6" fmla="*/ 13930 h 55842"/>
                <a:gd name="connsiteX7" fmla="*/ 51995 w 55888"/>
                <a:gd name="connsiteY7" fmla="*/ 13930 h 55842"/>
                <a:gd name="connsiteX8" fmla="*/ 42395 w 55888"/>
                <a:gd name="connsiteY8" fmla="*/ 51796 h 55842"/>
                <a:gd name="connsiteX9" fmla="*/ 41994 w 55888"/>
                <a:gd name="connsiteY9" fmla="*/ 52030 h 55842"/>
                <a:gd name="connsiteX10" fmla="*/ 41994 w 55888"/>
                <a:gd name="connsiteY10" fmla="*/ 52030 h 55842"/>
                <a:gd name="connsiteX11" fmla="*/ 28087 w 55888"/>
                <a:gd name="connsiteY11" fmla="*/ 55840 h 55842"/>
                <a:gd name="connsiteX12" fmla="*/ 28087 w 55888"/>
                <a:gd name="connsiteY12" fmla="*/ 55840 h 55842"/>
                <a:gd name="connsiteX13" fmla="*/ 3798 w 55888"/>
                <a:gd name="connsiteY13" fmla="*/ 41934 h 5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888" h="55842">
                  <a:moveTo>
                    <a:pt x="3798" y="41934"/>
                  </a:moveTo>
                  <a:lnTo>
                    <a:pt x="3798" y="41934"/>
                  </a:lnTo>
                  <a:cubicBezTo>
                    <a:pt x="-3946" y="28668"/>
                    <a:pt x="529" y="11637"/>
                    <a:pt x="13795" y="3892"/>
                  </a:cubicBezTo>
                  <a:cubicBezTo>
                    <a:pt x="13828" y="3873"/>
                    <a:pt x="13862" y="3853"/>
                    <a:pt x="13895" y="3834"/>
                  </a:cubicBezTo>
                  <a:lnTo>
                    <a:pt x="13895" y="3834"/>
                  </a:lnTo>
                  <a:cubicBezTo>
                    <a:pt x="27088" y="-3930"/>
                    <a:pt x="44077" y="471"/>
                    <a:pt x="51841" y="13665"/>
                  </a:cubicBezTo>
                  <a:cubicBezTo>
                    <a:pt x="51893" y="13753"/>
                    <a:pt x="51944" y="13842"/>
                    <a:pt x="51995" y="13930"/>
                  </a:cubicBezTo>
                  <a:lnTo>
                    <a:pt x="51995" y="13930"/>
                  </a:lnTo>
                  <a:cubicBezTo>
                    <a:pt x="59800" y="27038"/>
                    <a:pt x="55502" y="43991"/>
                    <a:pt x="42395" y="51796"/>
                  </a:cubicBezTo>
                  <a:cubicBezTo>
                    <a:pt x="42261" y="51875"/>
                    <a:pt x="42128" y="51953"/>
                    <a:pt x="41994" y="52030"/>
                  </a:cubicBezTo>
                  <a:lnTo>
                    <a:pt x="41994" y="52030"/>
                  </a:lnTo>
                  <a:cubicBezTo>
                    <a:pt x="37783" y="54522"/>
                    <a:pt x="32980" y="55837"/>
                    <a:pt x="28087" y="55840"/>
                  </a:cubicBezTo>
                  <a:lnTo>
                    <a:pt x="28087" y="55840"/>
                  </a:lnTo>
                  <a:cubicBezTo>
                    <a:pt x="18063" y="55974"/>
                    <a:pt x="8758" y="50646"/>
                    <a:pt x="3798" y="41934"/>
                  </a:cubicBezTo>
                  <a:close/>
                </a:path>
              </a:pathLst>
            </a:custGeom>
            <a:solidFill>
              <a:srgbClr val="1DB5EF"/>
            </a:solidFill>
            <a:ln w="9525" cap="flat">
              <a:noFill/>
              <a:prstDash val="solid"/>
              <a:miter/>
            </a:ln>
            <a:effectLst/>
          </p:spPr>
          <p:txBody>
            <a:bodyPr rtlCol="0" anchor="ctr"/>
            <a:lstStyle/>
            <a:p>
              <a:endParaRPr lang="en-US" sz="1800"/>
            </a:p>
          </p:txBody>
        </p:sp>
        <p:sp>
          <p:nvSpPr>
            <p:cNvPr id="45" name="Freeform: Shape 44">
              <a:extLst>
                <a:ext uri="{FF2B5EF4-FFF2-40B4-BE49-F238E27FC236}">
                  <a16:creationId xmlns:a16="http://schemas.microsoft.com/office/drawing/2014/main" id="{7E8F2092-5126-417F-AE3B-A96F7A6B6B56}"/>
                </a:ext>
              </a:extLst>
            </p:cNvPr>
            <p:cNvSpPr/>
            <p:nvPr/>
          </p:nvSpPr>
          <p:spPr>
            <a:xfrm rot="10800000" flipH="1">
              <a:off x="1401639" y="3076490"/>
              <a:ext cx="159993" cy="160309"/>
            </a:xfrm>
            <a:custGeom>
              <a:avLst/>
              <a:gdLst>
                <a:gd name="connsiteX0" fmla="*/ 0 w 55340"/>
                <a:gd name="connsiteY0" fmla="*/ 27813 h 55449"/>
                <a:gd name="connsiteX1" fmla="*/ 0 w 55340"/>
                <a:gd name="connsiteY1" fmla="*/ 27813 h 55449"/>
                <a:gd name="connsiteX2" fmla="*/ 27623 w 55340"/>
                <a:gd name="connsiteY2" fmla="*/ 0 h 55449"/>
                <a:gd name="connsiteX3" fmla="*/ 27623 w 55340"/>
                <a:gd name="connsiteY3" fmla="*/ 0 h 55449"/>
                <a:gd name="connsiteX4" fmla="*/ 27623 w 55340"/>
                <a:gd name="connsiteY4" fmla="*/ 0 h 55449"/>
                <a:gd name="connsiteX5" fmla="*/ 55340 w 55340"/>
                <a:gd name="connsiteY5" fmla="*/ 27527 h 55449"/>
                <a:gd name="connsiteX6" fmla="*/ 55340 w 55340"/>
                <a:gd name="connsiteY6" fmla="*/ 27623 h 55449"/>
                <a:gd name="connsiteX7" fmla="*/ 55340 w 55340"/>
                <a:gd name="connsiteY7" fmla="*/ 27623 h 55449"/>
                <a:gd name="connsiteX8" fmla="*/ 28575 w 55340"/>
                <a:gd name="connsiteY8" fmla="*/ 55436 h 55449"/>
                <a:gd name="connsiteX9" fmla="*/ 28575 w 55340"/>
                <a:gd name="connsiteY9" fmla="*/ 55436 h 55449"/>
                <a:gd name="connsiteX10" fmla="*/ 14 w 55340"/>
                <a:gd name="connsiteY10" fmla="*/ 28589 h 55449"/>
                <a:gd name="connsiteX11" fmla="*/ 0 w 55340"/>
                <a:gd name="connsiteY11" fmla="*/ 27813 h 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340" h="55449">
                  <a:moveTo>
                    <a:pt x="0" y="27813"/>
                  </a:moveTo>
                  <a:lnTo>
                    <a:pt x="0" y="27813"/>
                  </a:lnTo>
                  <a:cubicBezTo>
                    <a:pt x="-52" y="12506"/>
                    <a:pt x="12314" y="53"/>
                    <a:pt x="27623" y="0"/>
                  </a:cubicBezTo>
                  <a:cubicBezTo>
                    <a:pt x="27623" y="0"/>
                    <a:pt x="27623" y="0"/>
                    <a:pt x="27623" y="0"/>
                  </a:cubicBezTo>
                  <a:lnTo>
                    <a:pt x="27623" y="0"/>
                  </a:lnTo>
                  <a:cubicBezTo>
                    <a:pt x="42878" y="-52"/>
                    <a:pt x="55288" y="12272"/>
                    <a:pt x="55340" y="27527"/>
                  </a:cubicBezTo>
                  <a:cubicBezTo>
                    <a:pt x="55340" y="27559"/>
                    <a:pt x="55340" y="27591"/>
                    <a:pt x="55340" y="27623"/>
                  </a:cubicBezTo>
                  <a:lnTo>
                    <a:pt x="55340" y="27623"/>
                  </a:lnTo>
                  <a:cubicBezTo>
                    <a:pt x="55400" y="42604"/>
                    <a:pt x="43548" y="54921"/>
                    <a:pt x="28575" y="55436"/>
                  </a:cubicBezTo>
                  <a:lnTo>
                    <a:pt x="28575" y="55436"/>
                  </a:lnTo>
                  <a:cubicBezTo>
                    <a:pt x="13274" y="55909"/>
                    <a:pt x="487" y="43889"/>
                    <a:pt x="14" y="28589"/>
                  </a:cubicBezTo>
                  <a:cubicBezTo>
                    <a:pt x="5" y="28330"/>
                    <a:pt x="1" y="28071"/>
                    <a:pt x="0" y="27813"/>
                  </a:cubicBezTo>
                  <a:close/>
                </a:path>
              </a:pathLst>
            </a:custGeom>
            <a:solidFill>
              <a:srgbClr val="1DB5EF"/>
            </a:solidFill>
            <a:ln w="9525" cap="flat">
              <a:noFill/>
              <a:prstDash val="solid"/>
              <a:miter/>
            </a:ln>
            <a:effectLst/>
          </p:spPr>
          <p:txBody>
            <a:bodyPr rtlCol="0" anchor="ctr"/>
            <a:lstStyle/>
            <a:p>
              <a:endParaRPr lang="en-US" sz="1800"/>
            </a:p>
          </p:txBody>
        </p:sp>
        <p:sp>
          <p:nvSpPr>
            <p:cNvPr id="46" name="Freeform: Shape 45">
              <a:extLst>
                <a:ext uri="{FF2B5EF4-FFF2-40B4-BE49-F238E27FC236}">
                  <a16:creationId xmlns:a16="http://schemas.microsoft.com/office/drawing/2014/main" id="{3DECD33A-CDE3-48D8-BBD9-5095A595C9F7}"/>
                </a:ext>
              </a:extLst>
            </p:cNvPr>
            <p:cNvSpPr/>
            <p:nvPr/>
          </p:nvSpPr>
          <p:spPr>
            <a:xfrm rot="10800000" flipH="1">
              <a:off x="1487285" y="3396779"/>
              <a:ext cx="161643" cy="161387"/>
            </a:xfrm>
            <a:custGeom>
              <a:avLst/>
              <a:gdLst>
                <a:gd name="connsiteX0" fmla="*/ 14001 w 55911"/>
                <a:gd name="connsiteY0" fmla="*/ 52101 h 55822"/>
                <a:gd name="connsiteX1" fmla="*/ 3639 w 55911"/>
                <a:gd name="connsiteY1" fmla="*/ 14297 h 55822"/>
                <a:gd name="connsiteX2" fmla="*/ 3810 w 55911"/>
                <a:gd name="connsiteY2" fmla="*/ 14001 h 55822"/>
                <a:gd name="connsiteX3" fmla="*/ 3810 w 55911"/>
                <a:gd name="connsiteY3" fmla="*/ 14001 h 55822"/>
                <a:gd name="connsiteX4" fmla="*/ 41614 w 55911"/>
                <a:gd name="connsiteY4" fmla="*/ 3639 h 55822"/>
                <a:gd name="connsiteX5" fmla="*/ 41910 w 55911"/>
                <a:gd name="connsiteY5" fmla="*/ 3810 h 55822"/>
                <a:gd name="connsiteX6" fmla="*/ 41910 w 55911"/>
                <a:gd name="connsiteY6" fmla="*/ 3810 h 55822"/>
                <a:gd name="connsiteX7" fmla="*/ 52272 w 55911"/>
                <a:gd name="connsiteY7" fmla="*/ 41614 h 55822"/>
                <a:gd name="connsiteX8" fmla="*/ 52102 w 55911"/>
                <a:gd name="connsiteY8" fmla="*/ 41910 h 55822"/>
                <a:gd name="connsiteX9" fmla="*/ 52102 w 55911"/>
                <a:gd name="connsiteY9" fmla="*/ 41910 h 55822"/>
                <a:gd name="connsiteX10" fmla="*/ 27527 w 55911"/>
                <a:gd name="connsiteY10" fmla="*/ 55816 h 55822"/>
                <a:gd name="connsiteX11" fmla="*/ 27527 w 55911"/>
                <a:gd name="connsiteY11" fmla="*/ 55816 h 55822"/>
                <a:gd name="connsiteX12" fmla="*/ 14001 w 55911"/>
                <a:gd name="connsiteY12" fmla="*/ 52101 h 5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911" h="55822">
                  <a:moveTo>
                    <a:pt x="14001" y="52101"/>
                  </a:moveTo>
                  <a:cubicBezTo>
                    <a:pt x="701" y="44523"/>
                    <a:pt x="-3939" y="27598"/>
                    <a:pt x="3639" y="14297"/>
                  </a:cubicBezTo>
                  <a:cubicBezTo>
                    <a:pt x="3695" y="14199"/>
                    <a:pt x="3753" y="14100"/>
                    <a:pt x="3810" y="14001"/>
                  </a:cubicBezTo>
                  <a:lnTo>
                    <a:pt x="3810" y="14001"/>
                  </a:lnTo>
                  <a:cubicBezTo>
                    <a:pt x="11388" y="701"/>
                    <a:pt x="28313" y="-3939"/>
                    <a:pt x="41614" y="3639"/>
                  </a:cubicBezTo>
                  <a:cubicBezTo>
                    <a:pt x="41713" y="3695"/>
                    <a:pt x="41812" y="3753"/>
                    <a:pt x="41910" y="3810"/>
                  </a:cubicBezTo>
                  <a:lnTo>
                    <a:pt x="41910" y="3810"/>
                  </a:lnTo>
                  <a:cubicBezTo>
                    <a:pt x="55210" y="11388"/>
                    <a:pt x="59850" y="28313"/>
                    <a:pt x="52272" y="41614"/>
                  </a:cubicBezTo>
                  <a:cubicBezTo>
                    <a:pt x="52216" y="41713"/>
                    <a:pt x="52159" y="41812"/>
                    <a:pt x="52102" y="41910"/>
                  </a:cubicBezTo>
                  <a:lnTo>
                    <a:pt x="52102" y="41910"/>
                  </a:lnTo>
                  <a:cubicBezTo>
                    <a:pt x="47077" y="50698"/>
                    <a:pt x="37648" y="56034"/>
                    <a:pt x="27527" y="55816"/>
                  </a:cubicBezTo>
                  <a:lnTo>
                    <a:pt x="27527" y="55816"/>
                  </a:lnTo>
                  <a:cubicBezTo>
                    <a:pt x="22780" y="55721"/>
                    <a:pt x="18132" y="54445"/>
                    <a:pt x="14001" y="52101"/>
                  </a:cubicBezTo>
                  <a:close/>
                </a:path>
              </a:pathLst>
            </a:custGeom>
            <a:solidFill>
              <a:srgbClr val="1DB5EF"/>
            </a:solidFill>
            <a:ln w="9525" cap="flat">
              <a:noFill/>
              <a:prstDash val="solid"/>
              <a:miter/>
            </a:ln>
            <a:effectLst/>
          </p:spPr>
          <p:txBody>
            <a:bodyPr rtlCol="0" anchor="ctr"/>
            <a:lstStyle/>
            <a:p>
              <a:endParaRPr lang="en-US" sz="1800"/>
            </a:p>
          </p:txBody>
        </p:sp>
        <p:sp>
          <p:nvSpPr>
            <p:cNvPr id="47" name="Freeform: Shape 46">
              <a:extLst>
                <a:ext uri="{FF2B5EF4-FFF2-40B4-BE49-F238E27FC236}">
                  <a16:creationId xmlns:a16="http://schemas.microsoft.com/office/drawing/2014/main" id="{372E1461-6DB6-44D3-B47E-8DDFB18F6BCA}"/>
                </a:ext>
              </a:extLst>
            </p:cNvPr>
            <p:cNvSpPr/>
            <p:nvPr/>
          </p:nvSpPr>
          <p:spPr>
            <a:xfrm rot="10800000" flipH="1">
              <a:off x="1720734" y="3631671"/>
              <a:ext cx="162040" cy="161187"/>
            </a:xfrm>
            <a:custGeom>
              <a:avLst/>
              <a:gdLst>
                <a:gd name="connsiteX0" fmla="*/ 3930 w 56048"/>
                <a:gd name="connsiteY0" fmla="*/ 42030 h 55753"/>
                <a:gd name="connsiteX1" fmla="*/ 13364 w 56048"/>
                <a:gd name="connsiteY1" fmla="*/ 4261 h 55753"/>
                <a:gd name="connsiteX2" fmla="*/ 13931 w 56048"/>
                <a:gd name="connsiteY2" fmla="*/ 3930 h 55753"/>
                <a:gd name="connsiteX3" fmla="*/ 13931 w 56048"/>
                <a:gd name="connsiteY3" fmla="*/ 3930 h 55753"/>
                <a:gd name="connsiteX4" fmla="*/ 51700 w 56048"/>
                <a:gd name="connsiteY4" fmla="*/ 13364 h 55753"/>
                <a:gd name="connsiteX5" fmla="*/ 52031 w 56048"/>
                <a:gd name="connsiteY5" fmla="*/ 13931 h 55753"/>
                <a:gd name="connsiteX6" fmla="*/ 52031 w 56048"/>
                <a:gd name="connsiteY6" fmla="*/ 13931 h 55753"/>
                <a:gd name="connsiteX7" fmla="*/ 42760 w 56048"/>
                <a:gd name="connsiteY7" fmla="*/ 51879 h 55753"/>
                <a:gd name="connsiteX8" fmla="*/ 42506 w 56048"/>
                <a:gd name="connsiteY8" fmla="*/ 52031 h 55753"/>
                <a:gd name="connsiteX9" fmla="*/ 42506 w 56048"/>
                <a:gd name="connsiteY9" fmla="*/ 52031 h 55753"/>
                <a:gd name="connsiteX10" fmla="*/ 28600 w 56048"/>
                <a:gd name="connsiteY10" fmla="*/ 55746 h 55753"/>
                <a:gd name="connsiteX11" fmla="*/ 28600 w 56048"/>
                <a:gd name="connsiteY11" fmla="*/ 55746 h 55753"/>
                <a:gd name="connsiteX12" fmla="*/ 3930 w 56048"/>
                <a:gd name="connsiteY12" fmla="*/ 42030 h 5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48" h="55753">
                  <a:moveTo>
                    <a:pt x="3930" y="42030"/>
                  </a:moveTo>
                  <a:cubicBezTo>
                    <a:pt x="-3895" y="28995"/>
                    <a:pt x="329" y="12085"/>
                    <a:pt x="13364" y="4261"/>
                  </a:cubicBezTo>
                  <a:cubicBezTo>
                    <a:pt x="13552" y="4148"/>
                    <a:pt x="13741" y="4038"/>
                    <a:pt x="13931" y="3930"/>
                  </a:cubicBezTo>
                  <a:lnTo>
                    <a:pt x="13931" y="3930"/>
                  </a:lnTo>
                  <a:cubicBezTo>
                    <a:pt x="26966" y="-3895"/>
                    <a:pt x="43876" y="329"/>
                    <a:pt x="51700" y="13364"/>
                  </a:cubicBezTo>
                  <a:cubicBezTo>
                    <a:pt x="51813" y="13552"/>
                    <a:pt x="51923" y="13741"/>
                    <a:pt x="52031" y="13931"/>
                  </a:cubicBezTo>
                  <a:lnTo>
                    <a:pt x="52031" y="13931"/>
                  </a:lnTo>
                  <a:cubicBezTo>
                    <a:pt x="59950" y="26971"/>
                    <a:pt x="55799" y="43961"/>
                    <a:pt x="42760" y="51879"/>
                  </a:cubicBezTo>
                  <a:cubicBezTo>
                    <a:pt x="42676" y="51930"/>
                    <a:pt x="42591" y="51981"/>
                    <a:pt x="42506" y="52031"/>
                  </a:cubicBezTo>
                  <a:lnTo>
                    <a:pt x="42506" y="52031"/>
                  </a:lnTo>
                  <a:cubicBezTo>
                    <a:pt x="38284" y="54485"/>
                    <a:pt x="33483" y="55768"/>
                    <a:pt x="28600" y="55746"/>
                  </a:cubicBezTo>
                  <a:lnTo>
                    <a:pt x="28600" y="55746"/>
                  </a:lnTo>
                  <a:cubicBezTo>
                    <a:pt x="18500" y="55975"/>
                    <a:pt x="9065" y="50730"/>
                    <a:pt x="3930" y="42030"/>
                  </a:cubicBezTo>
                  <a:close/>
                </a:path>
              </a:pathLst>
            </a:custGeom>
            <a:solidFill>
              <a:srgbClr val="1DB5EF"/>
            </a:solidFill>
            <a:ln w="9525" cap="flat">
              <a:noFill/>
              <a:prstDash val="solid"/>
              <a:miter/>
            </a:ln>
            <a:effectLst/>
          </p:spPr>
          <p:txBody>
            <a:bodyPr rtlCol="0" anchor="ctr"/>
            <a:lstStyle/>
            <a:p>
              <a:endParaRPr lang="en-US" sz="1800"/>
            </a:p>
          </p:txBody>
        </p:sp>
        <p:sp>
          <p:nvSpPr>
            <p:cNvPr id="48" name="Freeform: Shape 47">
              <a:extLst>
                <a:ext uri="{FF2B5EF4-FFF2-40B4-BE49-F238E27FC236}">
                  <a16:creationId xmlns:a16="http://schemas.microsoft.com/office/drawing/2014/main" id="{B36743F5-2BEA-4160-B29E-7D5CC542E884}"/>
                </a:ext>
              </a:extLst>
            </p:cNvPr>
            <p:cNvSpPr/>
            <p:nvPr/>
          </p:nvSpPr>
          <p:spPr>
            <a:xfrm rot="10800000" flipH="1">
              <a:off x="2041019" y="3718157"/>
              <a:ext cx="159219" cy="161095"/>
            </a:xfrm>
            <a:custGeom>
              <a:avLst/>
              <a:gdLst>
                <a:gd name="connsiteX0" fmla="*/ 17 w 55072"/>
                <a:gd name="connsiteY0" fmla="*/ 28575 h 55721"/>
                <a:gd name="connsiteX1" fmla="*/ 26671 w 55072"/>
                <a:gd name="connsiteY1" fmla="*/ 16 h 55721"/>
                <a:gd name="connsiteX2" fmla="*/ 27544 w 55072"/>
                <a:gd name="connsiteY2" fmla="*/ 0 h 55721"/>
                <a:gd name="connsiteX3" fmla="*/ 27544 w 55072"/>
                <a:gd name="connsiteY3" fmla="*/ 0 h 55721"/>
                <a:gd name="connsiteX4" fmla="*/ 55072 w 55072"/>
                <a:gd name="connsiteY4" fmla="*/ 27906 h 55721"/>
                <a:gd name="connsiteX5" fmla="*/ 55071 w 55072"/>
                <a:gd name="connsiteY5" fmla="*/ 28003 h 55721"/>
                <a:gd name="connsiteX6" fmla="*/ 55071 w 55072"/>
                <a:gd name="connsiteY6" fmla="*/ 28003 h 55721"/>
                <a:gd name="connsiteX7" fmla="*/ 27449 w 55072"/>
                <a:gd name="connsiteY7" fmla="*/ 55721 h 55721"/>
                <a:gd name="connsiteX8" fmla="*/ 27449 w 55072"/>
                <a:gd name="connsiteY8" fmla="*/ 55721 h 55721"/>
                <a:gd name="connsiteX9" fmla="*/ 17 w 55072"/>
                <a:gd name="connsiteY9" fmla="*/ 28575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72" h="55721">
                  <a:moveTo>
                    <a:pt x="17" y="28575"/>
                  </a:moveTo>
                  <a:cubicBezTo>
                    <a:pt x="-509" y="13328"/>
                    <a:pt x="11424" y="542"/>
                    <a:pt x="26671" y="16"/>
                  </a:cubicBezTo>
                  <a:cubicBezTo>
                    <a:pt x="26961" y="7"/>
                    <a:pt x="27252" y="1"/>
                    <a:pt x="27544" y="0"/>
                  </a:cubicBezTo>
                  <a:lnTo>
                    <a:pt x="27544" y="0"/>
                  </a:lnTo>
                  <a:cubicBezTo>
                    <a:pt x="42852" y="105"/>
                    <a:pt x="55176" y="12599"/>
                    <a:pt x="55072" y="27906"/>
                  </a:cubicBezTo>
                  <a:cubicBezTo>
                    <a:pt x="55072" y="27939"/>
                    <a:pt x="55071" y="27971"/>
                    <a:pt x="55071" y="28003"/>
                  </a:cubicBezTo>
                  <a:lnTo>
                    <a:pt x="55071" y="28003"/>
                  </a:lnTo>
                  <a:cubicBezTo>
                    <a:pt x="55071" y="43275"/>
                    <a:pt x="42719" y="55669"/>
                    <a:pt x="27449" y="55721"/>
                  </a:cubicBezTo>
                  <a:lnTo>
                    <a:pt x="27449" y="55721"/>
                  </a:lnTo>
                  <a:cubicBezTo>
                    <a:pt x="12452" y="55620"/>
                    <a:pt x="275" y="43570"/>
                    <a:pt x="17" y="28575"/>
                  </a:cubicBezTo>
                  <a:close/>
                </a:path>
              </a:pathLst>
            </a:custGeom>
            <a:solidFill>
              <a:srgbClr val="1DB5EF"/>
            </a:solidFill>
            <a:ln w="9525" cap="flat">
              <a:noFill/>
              <a:prstDash val="solid"/>
              <a:miter/>
            </a:ln>
            <a:effectLst/>
          </p:spPr>
          <p:txBody>
            <a:bodyPr rtlCol="0" anchor="ctr"/>
            <a:lstStyle/>
            <a:p>
              <a:endParaRPr lang="en-US" sz="1800"/>
            </a:p>
          </p:txBody>
        </p:sp>
        <p:sp>
          <p:nvSpPr>
            <p:cNvPr id="49" name="Freeform: Shape 48">
              <a:extLst>
                <a:ext uri="{FF2B5EF4-FFF2-40B4-BE49-F238E27FC236}">
                  <a16:creationId xmlns:a16="http://schemas.microsoft.com/office/drawing/2014/main" id="{38982FC1-D159-404D-BA16-59FC0917C67E}"/>
                </a:ext>
              </a:extLst>
            </p:cNvPr>
            <p:cNvSpPr/>
            <p:nvPr/>
          </p:nvSpPr>
          <p:spPr>
            <a:xfrm rot="10800000" flipH="1">
              <a:off x="2059793" y="2133914"/>
              <a:ext cx="128050" cy="128050"/>
            </a:xfrm>
            <a:custGeom>
              <a:avLst/>
              <a:gdLst>
                <a:gd name="connsiteX0" fmla="*/ 0 w 44291"/>
                <a:gd name="connsiteY0" fmla="*/ 22193 h 44291"/>
                <a:gd name="connsiteX1" fmla="*/ 22098 w 44291"/>
                <a:gd name="connsiteY1" fmla="*/ 0 h 44291"/>
                <a:gd name="connsiteX2" fmla="*/ 22098 w 44291"/>
                <a:gd name="connsiteY2" fmla="*/ 0 h 44291"/>
                <a:gd name="connsiteX3" fmla="*/ 44291 w 44291"/>
                <a:gd name="connsiteY3" fmla="*/ 22193 h 44291"/>
                <a:gd name="connsiteX4" fmla="*/ 44291 w 44291"/>
                <a:gd name="connsiteY4" fmla="*/ 22193 h 44291"/>
                <a:gd name="connsiteX5" fmla="*/ 22193 w 44291"/>
                <a:gd name="connsiteY5" fmla="*/ 44291 h 44291"/>
                <a:gd name="connsiteX6" fmla="*/ 22193 w 44291"/>
                <a:gd name="connsiteY6" fmla="*/ 44291 h 44291"/>
                <a:gd name="connsiteX7" fmla="*/ 0 w 44291"/>
                <a:gd name="connsiteY7" fmla="*/ 22288 h 44291"/>
                <a:gd name="connsiteX8" fmla="*/ 0 w 44291"/>
                <a:gd name="connsiteY8" fmla="*/ 22193 h 4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4291">
                  <a:moveTo>
                    <a:pt x="0" y="22193"/>
                  </a:moveTo>
                  <a:cubicBezTo>
                    <a:pt x="0" y="9974"/>
                    <a:pt x="9878" y="52"/>
                    <a:pt x="22098" y="0"/>
                  </a:cubicBezTo>
                  <a:lnTo>
                    <a:pt x="22098" y="0"/>
                  </a:lnTo>
                  <a:cubicBezTo>
                    <a:pt x="34355" y="0"/>
                    <a:pt x="44291" y="9936"/>
                    <a:pt x="44291" y="22193"/>
                  </a:cubicBezTo>
                  <a:lnTo>
                    <a:pt x="44291" y="22193"/>
                  </a:lnTo>
                  <a:cubicBezTo>
                    <a:pt x="44291" y="34398"/>
                    <a:pt x="34398" y="44291"/>
                    <a:pt x="22193" y="44291"/>
                  </a:cubicBezTo>
                  <a:lnTo>
                    <a:pt x="22193" y="44291"/>
                  </a:lnTo>
                  <a:cubicBezTo>
                    <a:pt x="9989" y="44344"/>
                    <a:pt x="52" y="34493"/>
                    <a:pt x="0" y="22288"/>
                  </a:cubicBezTo>
                  <a:cubicBezTo>
                    <a:pt x="0" y="22257"/>
                    <a:pt x="0" y="22225"/>
                    <a:pt x="0" y="22193"/>
                  </a:cubicBezTo>
                  <a:close/>
                </a:path>
              </a:pathLst>
            </a:custGeom>
            <a:solidFill>
              <a:srgbClr val="A4E7F9"/>
            </a:solidFill>
            <a:ln w="9525" cap="flat">
              <a:noFill/>
              <a:prstDash val="solid"/>
              <a:miter/>
            </a:ln>
            <a:effectLst/>
          </p:spPr>
          <p:txBody>
            <a:bodyPr rtlCol="0" anchor="ctr"/>
            <a:lstStyle/>
            <a:p>
              <a:endParaRPr lang="en-US" sz="1800"/>
            </a:p>
          </p:txBody>
        </p:sp>
        <p:sp>
          <p:nvSpPr>
            <p:cNvPr id="50" name="Freeform: Shape 49">
              <a:extLst>
                <a:ext uri="{FF2B5EF4-FFF2-40B4-BE49-F238E27FC236}">
                  <a16:creationId xmlns:a16="http://schemas.microsoft.com/office/drawing/2014/main" id="{FC3418D9-2B0C-4CB4-9E3A-6E718F63ACF4}"/>
                </a:ext>
              </a:extLst>
            </p:cNvPr>
            <p:cNvSpPr/>
            <p:nvPr/>
          </p:nvSpPr>
          <p:spPr>
            <a:xfrm rot="10800000" flipH="1">
              <a:off x="1763053" y="2180177"/>
              <a:ext cx="128073" cy="128109"/>
            </a:xfrm>
            <a:custGeom>
              <a:avLst/>
              <a:gdLst>
                <a:gd name="connsiteX0" fmla="*/ 15295 w 44299"/>
                <a:gd name="connsiteY0" fmla="*/ 43169 h 44312"/>
                <a:gd name="connsiteX1" fmla="*/ 15295 w 44299"/>
                <a:gd name="connsiteY1" fmla="*/ 43169 h 44312"/>
                <a:gd name="connsiteX2" fmla="*/ 1055 w 44299"/>
                <a:gd name="connsiteY2" fmla="*/ 15502 h 44312"/>
                <a:gd name="connsiteX3" fmla="*/ 1103 w 44299"/>
                <a:gd name="connsiteY3" fmla="*/ 15356 h 44312"/>
                <a:gd name="connsiteX4" fmla="*/ 1103 w 44299"/>
                <a:gd name="connsiteY4" fmla="*/ 15356 h 44312"/>
                <a:gd name="connsiteX5" fmla="*/ 28893 w 44299"/>
                <a:gd name="connsiteY5" fmla="*/ 1061 h 44312"/>
                <a:gd name="connsiteX6" fmla="*/ 28916 w 44299"/>
                <a:gd name="connsiteY6" fmla="*/ 1069 h 44312"/>
                <a:gd name="connsiteX7" fmla="*/ 28916 w 44299"/>
                <a:gd name="connsiteY7" fmla="*/ 1069 h 44312"/>
                <a:gd name="connsiteX8" fmla="*/ 43247 w 44299"/>
                <a:gd name="connsiteY8" fmla="*/ 28840 h 44312"/>
                <a:gd name="connsiteX9" fmla="*/ 43203 w 44299"/>
                <a:gd name="connsiteY9" fmla="*/ 28977 h 44312"/>
                <a:gd name="connsiteX10" fmla="*/ 43203 w 44299"/>
                <a:gd name="connsiteY10" fmla="*/ 28977 h 44312"/>
                <a:gd name="connsiteX11" fmla="*/ 22153 w 44299"/>
                <a:gd name="connsiteY11" fmla="*/ 44312 h 44312"/>
                <a:gd name="connsiteX12" fmla="*/ 22153 w 44299"/>
                <a:gd name="connsiteY12" fmla="*/ 44312 h 44312"/>
                <a:gd name="connsiteX13" fmla="*/ 15295 w 44299"/>
                <a:gd name="connsiteY13" fmla="*/ 43169 h 4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299" h="44312">
                  <a:moveTo>
                    <a:pt x="15295" y="43169"/>
                  </a:moveTo>
                  <a:lnTo>
                    <a:pt x="15295" y="43169"/>
                  </a:lnTo>
                  <a:cubicBezTo>
                    <a:pt x="3723" y="39461"/>
                    <a:pt x="-2653" y="27074"/>
                    <a:pt x="1055" y="15502"/>
                  </a:cubicBezTo>
                  <a:cubicBezTo>
                    <a:pt x="1071" y="15453"/>
                    <a:pt x="1087" y="15405"/>
                    <a:pt x="1103" y="15356"/>
                  </a:cubicBezTo>
                  <a:lnTo>
                    <a:pt x="1103" y="15356"/>
                  </a:lnTo>
                  <a:cubicBezTo>
                    <a:pt x="4830" y="3735"/>
                    <a:pt x="17272" y="-2665"/>
                    <a:pt x="28893" y="1061"/>
                  </a:cubicBezTo>
                  <a:cubicBezTo>
                    <a:pt x="28901" y="1064"/>
                    <a:pt x="28908" y="1067"/>
                    <a:pt x="28916" y="1069"/>
                  </a:cubicBezTo>
                  <a:lnTo>
                    <a:pt x="28916" y="1069"/>
                  </a:lnTo>
                  <a:cubicBezTo>
                    <a:pt x="40542" y="4780"/>
                    <a:pt x="46959" y="17214"/>
                    <a:pt x="43247" y="28840"/>
                  </a:cubicBezTo>
                  <a:cubicBezTo>
                    <a:pt x="43233" y="28886"/>
                    <a:pt x="43219" y="28931"/>
                    <a:pt x="43203" y="28977"/>
                  </a:cubicBezTo>
                  <a:lnTo>
                    <a:pt x="43203" y="28977"/>
                  </a:lnTo>
                  <a:cubicBezTo>
                    <a:pt x="40239" y="38101"/>
                    <a:pt x="31747" y="44288"/>
                    <a:pt x="22153" y="44312"/>
                  </a:cubicBezTo>
                  <a:lnTo>
                    <a:pt x="22153" y="44312"/>
                  </a:lnTo>
                  <a:cubicBezTo>
                    <a:pt x="19821" y="44297"/>
                    <a:pt x="17506" y="43911"/>
                    <a:pt x="15295" y="43169"/>
                  </a:cubicBezTo>
                  <a:close/>
                </a:path>
              </a:pathLst>
            </a:custGeom>
            <a:solidFill>
              <a:srgbClr val="A4E7F9"/>
            </a:solidFill>
            <a:ln w="9525" cap="flat">
              <a:noFill/>
              <a:prstDash val="solid"/>
              <a:miter/>
            </a:ln>
            <a:effectLst/>
          </p:spPr>
          <p:txBody>
            <a:bodyPr rtlCol="0" anchor="ctr"/>
            <a:lstStyle/>
            <a:p>
              <a:endParaRPr lang="en-US" sz="1800"/>
            </a:p>
          </p:txBody>
        </p:sp>
        <p:sp>
          <p:nvSpPr>
            <p:cNvPr id="51" name="Freeform: Shape 50">
              <a:extLst>
                <a:ext uri="{FF2B5EF4-FFF2-40B4-BE49-F238E27FC236}">
                  <a16:creationId xmlns:a16="http://schemas.microsoft.com/office/drawing/2014/main" id="{027B3877-3EE2-41F2-BCF5-FC2D9FBDCC9F}"/>
                </a:ext>
              </a:extLst>
            </p:cNvPr>
            <p:cNvSpPr/>
            <p:nvPr/>
          </p:nvSpPr>
          <p:spPr>
            <a:xfrm rot="10800000" flipH="1">
              <a:off x="1495282" y="2315666"/>
              <a:ext cx="128148" cy="128914"/>
            </a:xfrm>
            <a:custGeom>
              <a:avLst/>
              <a:gdLst>
                <a:gd name="connsiteX0" fmla="*/ 9234 w 44325"/>
                <a:gd name="connsiteY0" fmla="*/ 40114 h 44590"/>
                <a:gd name="connsiteX1" fmla="*/ 9234 w 44325"/>
                <a:gd name="connsiteY1" fmla="*/ 40114 h 44590"/>
                <a:gd name="connsiteX2" fmla="*/ 4087 w 44325"/>
                <a:gd name="connsiteY2" fmla="*/ 9426 h 44590"/>
                <a:gd name="connsiteX3" fmla="*/ 4281 w 44325"/>
                <a:gd name="connsiteY3" fmla="*/ 9158 h 44590"/>
                <a:gd name="connsiteX4" fmla="*/ 4281 w 44325"/>
                <a:gd name="connsiteY4" fmla="*/ 9158 h 44590"/>
                <a:gd name="connsiteX5" fmla="*/ 35238 w 44325"/>
                <a:gd name="connsiteY5" fmla="*/ 4205 h 44590"/>
                <a:gd name="connsiteX6" fmla="*/ 35238 w 44325"/>
                <a:gd name="connsiteY6" fmla="*/ 4205 h 44590"/>
                <a:gd name="connsiteX7" fmla="*/ 40095 w 44325"/>
                <a:gd name="connsiteY7" fmla="*/ 35066 h 44590"/>
                <a:gd name="connsiteX8" fmla="*/ 40095 w 44325"/>
                <a:gd name="connsiteY8" fmla="*/ 35066 h 44590"/>
                <a:gd name="connsiteX9" fmla="*/ 22188 w 44325"/>
                <a:gd name="connsiteY9" fmla="*/ 44591 h 44590"/>
                <a:gd name="connsiteX10" fmla="*/ 22188 w 44325"/>
                <a:gd name="connsiteY10" fmla="*/ 44591 h 44590"/>
                <a:gd name="connsiteX11" fmla="*/ 9234 w 44325"/>
                <a:gd name="connsiteY11" fmla="*/ 40114 h 4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25" h="44590">
                  <a:moveTo>
                    <a:pt x="9234" y="40114"/>
                  </a:moveTo>
                  <a:lnTo>
                    <a:pt x="9234" y="40114"/>
                  </a:lnTo>
                  <a:cubicBezTo>
                    <a:pt x="-661" y="33061"/>
                    <a:pt x="-2966" y="19322"/>
                    <a:pt x="4087" y="9426"/>
                  </a:cubicBezTo>
                  <a:cubicBezTo>
                    <a:pt x="4151" y="9336"/>
                    <a:pt x="4216" y="9246"/>
                    <a:pt x="4281" y="9158"/>
                  </a:cubicBezTo>
                  <a:lnTo>
                    <a:pt x="4281" y="9158"/>
                  </a:lnTo>
                  <a:cubicBezTo>
                    <a:pt x="11470" y="-746"/>
                    <a:pt x="25318" y="-2961"/>
                    <a:pt x="35238" y="4205"/>
                  </a:cubicBezTo>
                  <a:lnTo>
                    <a:pt x="35238" y="4205"/>
                  </a:lnTo>
                  <a:cubicBezTo>
                    <a:pt x="45097" y="11387"/>
                    <a:pt x="47271" y="25202"/>
                    <a:pt x="40095" y="35066"/>
                  </a:cubicBezTo>
                  <a:lnTo>
                    <a:pt x="40095" y="35066"/>
                  </a:lnTo>
                  <a:cubicBezTo>
                    <a:pt x="36044" y="40979"/>
                    <a:pt x="29356" y="44536"/>
                    <a:pt x="22188" y="44591"/>
                  </a:cubicBezTo>
                  <a:lnTo>
                    <a:pt x="22188" y="44591"/>
                  </a:lnTo>
                  <a:cubicBezTo>
                    <a:pt x="17509" y="44490"/>
                    <a:pt x="12978" y="42924"/>
                    <a:pt x="9234" y="40114"/>
                  </a:cubicBezTo>
                  <a:close/>
                </a:path>
              </a:pathLst>
            </a:custGeom>
            <a:solidFill>
              <a:srgbClr val="A4E7F9"/>
            </a:solidFill>
            <a:ln w="9525" cap="flat">
              <a:noFill/>
              <a:prstDash val="solid"/>
              <a:miter/>
            </a:ln>
            <a:effectLst/>
          </p:spPr>
          <p:txBody>
            <a:bodyPr rtlCol="0" anchor="ctr"/>
            <a:lstStyle/>
            <a:p>
              <a:endParaRPr lang="en-US" sz="1800"/>
            </a:p>
          </p:txBody>
        </p:sp>
        <p:sp>
          <p:nvSpPr>
            <p:cNvPr id="52" name="Freeform: Shape 51">
              <a:extLst>
                <a:ext uri="{FF2B5EF4-FFF2-40B4-BE49-F238E27FC236}">
                  <a16:creationId xmlns:a16="http://schemas.microsoft.com/office/drawing/2014/main" id="{701767FB-E0DE-4035-989A-6EBCD8CE893A}"/>
                </a:ext>
              </a:extLst>
            </p:cNvPr>
            <p:cNvSpPr/>
            <p:nvPr/>
          </p:nvSpPr>
          <p:spPr>
            <a:xfrm rot="10800000" flipH="1">
              <a:off x="1282817" y="2528528"/>
              <a:ext cx="128085" cy="127983"/>
            </a:xfrm>
            <a:custGeom>
              <a:avLst/>
              <a:gdLst>
                <a:gd name="connsiteX0" fmla="*/ 4238 w 44303"/>
                <a:gd name="connsiteY0" fmla="*/ 35219 h 44268"/>
                <a:gd name="connsiteX1" fmla="*/ 9095 w 44303"/>
                <a:gd name="connsiteY1" fmla="*/ 4263 h 44268"/>
                <a:gd name="connsiteX2" fmla="*/ 9095 w 44303"/>
                <a:gd name="connsiteY2" fmla="*/ 4263 h 44268"/>
                <a:gd name="connsiteX3" fmla="*/ 39956 w 44303"/>
                <a:gd name="connsiteY3" fmla="*/ 9026 h 44268"/>
                <a:gd name="connsiteX4" fmla="*/ 39956 w 44303"/>
                <a:gd name="connsiteY4" fmla="*/ 9026 h 44268"/>
                <a:gd name="connsiteX5" fmla="*/ 35427 w 44303"/>
                <a:gd name="connsiteY5" fmla="*/ 39811 h 44268"/>
                <a:gd name="connsiteX6" fmla="*/ 35194 w 44303"/>
                <a:gd name="connsiteY6" fmla="*/ 39982 h 44268"/>
                <a:gd name="connsiteX7" fmla="*/ 35194 w 44303"/>
                <a:gd name="connsiteY7" fmla="*/ 39982 h 44268"/>
                <a:gd name="connsiteX8" fmla="*/ 22049 w 44303"/>
                <a:gd name="connsiteY8" fmla="*/ 44268 h 44268"/>
                <a:gd name="connsiteX9" fmla="*/ 22049 w 44303"/>
                <a:gd name="connsiteY9" fmla="*/ 44268 h 44268"/>
                <a:gd name="connsiteX10" fmla="*/ 4238 w 44303"/>
                <a:gd name="connsiteY10" fmla="*/ 35219 h 4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303" h="44268">
                  <a:moveTo>
                    <a:pt x="4238" y="35219"/>
                  </a:moveTo>
                  <a:cubicBezTo>
                    <a:pt x="-2949" y="25325"/>
                    <a:pt x="-776" y="11481"/>
                    <a:pt x="9095" y="4263"/>
                  </a:cubicBezTo>
                  <a:lnTo>
                    <a:pt x="9095" y="4263"/>
                  </a:lnTo>
                  <a:cubicBezTo>
                    <a:pt x="18935" y="-2934"/>
                    <a:pt x="32744" y="-802"/>
                    <a:pt x="39956" y="9026"/>
                  </a:cubicBezTo>
                  <a:lnTo>
                    <a:pt x="39956" y="9026"/>
                  </a:lnTo>
                  <a:cubicBezTo>
                    <a:pt x="47207" y="18777"/>
                    <a:pt x="45179" y="32560"/>
                    <a:pt x="35427" y="39811"/>
                  </a:cubicBezTo>
                  <a:cubicBezTo>
                    <a:pt x="35350" y="39869"/>
                    <a:pt x="35272" y="39926"/>
                    <a:pt x="35194" y="39982"/>
                  </a:cubicBezTo>
                  <a:lnTo>
                    <a:pt x="35194" y="39982"/>
                  </a:lnTo>
                  <a:cubicBezTo>
                    <a:pt x="31377" y="42768"/>
                    <a:pt x="26774" y="44269"/>
                    <a:pt x="22049" y="44268"/>
                  </a:cubicBezTo>
                  <a:lnTo>
                    <a:pt x="22049" y="44268"/>
                  </a:lnTo>
                  <a:cubicBezTo>
                    <a:pt x="15013" y="44246"/>
                    <a:pt x="8405" y="40889"/>
                    <a:pt x="4238" y="35219"/>
                  </a:cubicBezTo>
                  <a:close/>
                </a:path>
              </a:pathLst>
            </a:custGeom>
            <a:solidFill>
              <a:srgbClr val="A4E7F9"/>
            </a:solidFill>
            <a:ln w="9525" cap="flat">
              <a:noFill/>
              <a:prstDash val="solid"/>
              <a:miter/>
            </a:ln>
            <a:effectLst/>
          </p:spPr>
          <p:txBody>
            <a:bodyPr rtlCol="0" anchor="ctr"/>
            <a:lstStyle/>
            <a:p>
              <a:endParaRPr lang="en-US" sz="1800"/>
            </a:p>
          </p:txBody>
        </p:sp>
        <p:sp>
          <p:nvSpPr>
            <p:cNvPr id="53" name="Freeform: Shape 52">
              <a:extLst>
                <a:ext uri="{FF2B5EF4-FFF2-40B4-BE49-F238E27FC236}">
                  <a16:creationId xmlns:a16="http://schemas.microsoft.com/office/drawing/2014/main" id="{DD204A62-67A1-4031-80F7-7C46DBE58611}"/>
                </a:ext>
              </a:extLst>
            </p:cNvPr>
            <p:cNvSpPr/>
            <p:nvPr/>
          </p:nvSpPr>
          <p:spPr>
            <a:xfrm rot="10800000" flipH="1">
              <a:off x="1145923" y="2795922"/>
              <a:ext cx="128038" cy="127943"/>
            </a:xfrm>
            <a:custGeom>
              <a:avLst/>
              <a:gdLst>
                <a:gd name="connsiteX0" fmla="*/ 1106 w 44287"/>
                <a:gd name="connsiteY0" fmla="*/ 29014 h 44254"/>
                <a:gd name="connsiteX1" fmla="*/ 15220 w 44287"/>
                <a:gd name="connsiteY1" fmla="*/ 1132 h 44254"/>
                <a:gd name="connsiteX2" fmla="*/ 15298 w 44287"/>
                <a:gd name="connsiteY2" fmla="*/ 1106 h 44254"/>
                <a:gd name="connsiteX3" fmla="*/ 15298 w 44287"/>
                <a:gd name="connsiteY3" fmla="*/ 1106 h 44254"/>
                <a:gd name="connsiteX4" fmla="*/ 43181 w 44287"/>
                <a:gd name="connsiteY4" fmla="*/ 15220 h 44254"/>
                <a:gd name="connsiteX5" fmla="*/ 43206 w 44287"/>
                <a:gd name="connsiteY5" fmla="*/ 15298 h 44254"/>
                <a:gd name="connsiteX6" fmla="*/ 43206 w 44287"/>
                <a:gd name="connsiteY6" fmla="*/ 15298 h 44254"/>
                <a:gd name="connsiteX7" fmla="*/ 29014 w 44287"/>
                <a:gd name="connsiteY7" fmla="*/ 43206 h 44254"/>
                <a:gd name="connsiteX8" fmla="*/ 29014 w 44287"/>
                <a:gd name="connsiteY8" fmla="*/ 43206 h 44254"/>
                <a:gd name="connsiteX9" fmla="*/ 22156 w 44287"/>
                <a:gd name="connsiteY9" fmla="*/ 44254 h 44254"/>
                <a:gd name="connsiteX10" fmla="*/ 21775 w 44287"/>
                <a:gd name="connsiteY10" fmla="*/ 44254 h 44254"/>
                <a:gd name="connsiteX11" fmla="*/ 1106 w 44287"/>
                <a:gd name="connsiteY11" fmla="*/ 29014 h 4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87" h="44254">
                  <a:moveTo>
                    <a:pt x="1106" y="29014"/>
                  </a:moveTo>
                  <a:cubicBezTo>
                    <a:pt x="-2696" y="17417"/>
                    <a:pt x="3623" y="4934"/>
                    <a:pt x="15220" y="1132"/>
                  </a:cubicBezTo>
                  <a:cubicBezTo>
                    <a:pt x="15246" y="1123"/>
                    <a:pt x="15272" y="1114"/>
                    <a:pt x="15298" y="1106"/>
                  </a:cubicBezTo>
                  <a:lnTo>
                    <a:pt x="15298" y="1106"/>
                  </a:lnTo>
                  <a:cubicBezTo>
                    <a:pt x="26895" y="-2697"/>
                    <a:pt x="39379" y="3622"/>
                    <a:pt x="43181" y="15220"/>
                  </a:cubicBezTo>
                  <a:cubicBezTo>
                    <a:pt x="43189" y="15246"/>
                    <a:pt x="43198" y="15272"/>
                    <a:pt x="43206" y="15298"/>
                  </a:cubicBezTo>
                  <a:lnTo>
                    <a:pt x="43206" y="15298"/>
                  </a:lnTo>
                  <a:cubicBezTo>
                    <a:pt x="46962" y="26921"/>
                    <a:pt x="40619" y="39394"/>
                    <a:pt x="29014" y="43206"/>
                  </a:cubicBezTo>
                  <a:lnTo>
                    <a:pt x="29014" y="43206"/>
                  </a:lnTo>
                  <a:cubicBezTo>
                    <a:pt x="26789" y="43880"/>
                    <a:pt x="24480" y="44232"/>
                    <a:pt x="22156" y="44254"/>
                  </a:cubicBezTo>
                  <a:lnTo>
                    <a:pt x="21775" y="44254"/>
                  </a:lnTo>
                  <a:cubicBezTo>
                    <a:pt x="12338" y="44109"/>
                    <a:pt x="4034" y="37987"/>
                    <a:pt x="1106" y="29014"/>
                  </a:cubicBezTo>
                  <a:close/>
                </a:path>
              </a:pathLst>
            </a:custGeom>
            <a:solidFill>
              <a:srgbClr val="A4E7F9"/>
            </a:solidFill>
            <a:ln w="9525" cap="flat">
              <a:noFill/>
              <a:prstDash val="solid"/>
              <a:miter/>
            </a:ln>
            <a:effectLst/>
          </p:spPr>
          <p:txBody>
            <a:bodyPr rtlCol="0" anchor="ctr"/>
            <a:lstStyle/>
            <a:p>
              <a:endParaRPr lang="en-US" sz="1800"/>
            </a:p>
          </p:txBody>
        </p:sp>
        <p:sp>
          <p:nvSpPr>
            <p:cNvPr id="54" name="Freeform: Shape 53">
              <a:extLst>
                <a:ext uri="{FF2B5EF4-FFF2-40B4-BE49-F238E27FC236}">
                  <a16:creationId xmlns:a16="http://schemas.microsoft.com/office/drawing/2014/main" id="{CA2DD892-3117-4EE9-8C2E-F3B3365E2A49}"/>
                </a:ext>
              </a:extLst>
            </p:cNvPr>
            <p:cNvSpPr/>
            <p:nvPr/>
          </p:nvSpPr>
          <p:spPr>
            <a:xfrm rot="10800000" flipH="1">
              <a:off x="1098723" y="3092226"/>
              <a:ext cx="128050" cy="128050"/>
            </a:xfrm>
            <a:custGeom>
              <a:avLst/>
              <a:gdLst>
                <a:gd name="connsiteX0" fmla="*/ 0 w 44291"/>
                <a:gd name="connsiteY0" fmla="*/ 22098 h 44291"/>
                <a:gd name="connsiteX1" fmla="*/ 22098 w 44291"/>
                <a:gd name="connsiteY1" fmla="*/ 0 h 44291"/>
                <a:gd name="connsiteX2" fmla="*/ 22098 w 44291"/>
                <a:gd name="connsiteY2" fmla="*/ 0 h 44291"/>
                <a:gd name="connsiteX3" fmla="*/ 44291 w 44291"/>
                <a:gd name="connsiteY3" fmla="*/ 22003 h 44291"/>
                <a:gd name="connsiteX4" fmla="*/ 44291 w 44291"/>
                <a:gd name="connsiteY4" fmla="*/ 22098 h 44291"/>
                <a:gd name="connsiteX5" fmla="*/ 44291 w 44291"/>
                <a:gd name="connsiteY5" fmla="*/ 22098 h 44291"/>
                <a:gd name="connsiteX6" fmla="*/ 22193 w 44291"/>
                <a:gd name="connsiteY6" fmla="*/ 44291 h 44291"/>
                <a:gd name="connsiteX7" fmla="*/ 22193 w 44291"/>
                <a:gd name="connsiteY7" fmla="*/ 44291 h 44291"/>
                <a:gd name="connsiteX8" fmla="*/ 0 w 44291"/>
                <a:gd name="connsiteY8" fmla="*/ 22098 h 4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4291">
                  <a:moveTo>
                    <a:pt x="0" y="22098"/>
                  </a:moveTo>
                  <a:cubicBezTo>
                    <a:pt x="0" y="9894"/>
                    <a:pt x="9894" y="0"/>
                    <a:pt x="22098" y="0"/>
                  </a:cubicBezTo>
                  <a:lnTo>
                    <a:pt x="22098" y="0"/>
                  </a:lnTo>
                  <a:cubicBezTo>
                    <a:pt x="34302" y="-52"/>
                    <a:pt x="44238" y="9799"/>
                    <a:pt x="44291" y="22003"/>
                  </a:cubicBezTo>
                  <a:cubicBezTo>
                    <a:pt x="44291" y="22034"/>
                    <a:pt x="44291" y="22067"/>
                    <a:pt x="44291" y="22098"/>
                  </a:cubicBezTo>
                  <a:lnTo>
                    <a:pt x="44291" y="22098"/>
                  </a:lnTo>
                  <a:cubicBezTo>
                    <a:pt x="44240" y="34297"/>
                    <a:pt x="34391" y="44188"/>
                    <a:pt x="22193" y="44291"/>
                  </a:cubicBezTo>
                  <a:lnTo>
                    <a:pt x="22193" y="44291"/>
                  </a:lnTo>
                  <a:cubicBezTo>
                    <a:pt x="9936" y="44291"/>
                    <a:pt x="0" y="34355"/>
                    <a:pt x="0" y="22098"/>
                  </a:cubicBezTo>
                  <a:close/>
                </a:path>
              </a:pathLst>
            </a:custGeom>
            <a:solidFill>
              <a:srgbClr val="A4E7F9"/>
            </a:solidFill>
            <a:ln w="9525" cap="flat">
              <a:noFill/>
              <a:prstDash val="solid"/>
              <a:miter/>
            </a:ln>
            <a:effectLst/>
          </p:spPr>
          <p:txBody>
            <a:bodyPr rtlCol="0" anchor="ctr"/>
            <a:lstStyle/>
            <a:p>
              <a:endParaRPr lang="en-US" sz="1800"/>
            </a:p>
          </p:txBody>
        </p:sp>
        <p:sp>
          <p:nvSpPr>
            <p:cNvPr id="55" name="Freeform: Shape 54">
              <a:extLst>
                <a:ext uri="{FF2B5EF4-FFF2-40B4-BE49-F238E27FC236}">
                  <a16:creationId xmlns:a16="http://schemas.microsoft.com/office/drawing/2014/main" id="{72C1BD7D-39E6-4737-85DE-EC0043E8EA5F}"/>
                </a:ext>
              </a:extLst>
            </p:cNvPr>
            <p:cNvSpPr/>
            <p:nvPr/>
          </p:nvSpPr>
          <p:spPr>
            <a:xfrm rot="10800000" flipH="1">
              <a:off x="1144857" y="3389083"/>
              <a:ext cx="128047" cy="128109"/>
            </a:xfrm>
            <a:custGeom>
              <a:avLst/>
              <a:gdLst>
                <a:gd name="connsiteX0" fmla="*/ 15381 w 44290"/>
                <a:gd name="connsiteY0" fmla="*/ 43169 h 44312"/>
                <a:gd name="connsiteX1" fmla="*/ 1028 w 44290"/>
                <a:gd name="connsiteY1" fmla="*/ 15561 h 44312"/>
                <a:gd name="connsiteX2" fmla="*/ 1094 w 44290"/>
                <a:gd name="connsiteY2" fmla="*/ 15356 h 44312"/>
                <a:gd name="connsiteX3" fmla="*/ 1094 w 44290"/>
                <a:gd name="connsiteY3" fmla="*/ 15356 h 44312"/>
                <a:gd name="connsiteX4" fmla="*/ 28884 w 44290"/>
                <a:gd name="connsiteY4" fmla="*/ 1061 h 44312"/>
                <a:gd name="connsiteX5" fmla="*/ 28907 w 44290"/>
                <a:gd name="connsiteY5" fmla="*/ 1069 h 44312"/>
                <a:gd name="connsiteX6" fmla="*/ 28907 w 44290"/>
                <a:gd name="connsiteY6" fmla="*/ 1069 h 44312"/>
                <a:gd name="connsiteX7" fmla="*/ 43238 w 44290"/>
                <a:gd name="connsiteY7" fmla="*/ 28840 h 44312"/>
                <a:gd name="connsiteX8" fmla="*/ 43194 w 44290"/>
                <a:gd name="connsiteY8" fmla="*/ 28977 h 44312"/>
                <a:gd name="connsiteX9" fmla="*/ 43194 w 44290"/>
                <a:gd name="connsiteY9" fmla="*/ 28977 h 44312"/>
                <a:gd name="connsiteX10" fmla="*/ 22144 w 44290"/>
                <a:gd name="connsiteY10" fmla="*/ 44312 h 44312"/>
                <a:gd name="connsiteX11" fmla="*/ 22144 w 44290"/>
                <a:gd name="connsiteY11" fmla="*/ 44312 h 44312"/>
                <a:gd name="connsiteX12" fmla="*/ 15381 w 44290"/>
                <a:gd name="connsiteY12" fmla="*/ 43169 h 4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290" h="44312">
                  <a:moveTo>
                    <a:pt x="15381" y="43169"/>
                  </a:moveTo>
                  <a:cubicBezTo>
                    <a:pt x="3794" y="39509"/>
                    <a:pt x="-2633" y="27148"/>
                    <a:pt x="1028" y="15561"/>
                  </a:cubicBezTo>
                  <a:cubicBezTo>
                    <a:pt x="1049" y="15492"/>
                    <a:pt x="1071" y="15424"/>
                    <a:pt x="1094" y="15356"/>
                  </a:cubicBezTo>
                  <a:lnTo>
                    <a:pt x="1094" y="15356"/>
                  </a:lnTo>
                  <a:cubicBezTo>
                    <a:pt x="4820" y="3735"/>
                    <a:pt x="17262" y="-2665"/>
                    <a:pt x="28884" y="1061"/>
                  </a:cubicBezTo>
                  <a:cubicBezTo>
                    <a:pt x="28891" y="1064"/>
                    <a:pt x="28899" y="1066"/>
                    <a:pt x="28907" y="1069"/>
                  </a:cubicBezTo>
                  <a:lnTo>
                    <a:pt x="28907" y="1069"/>
                  </a:lnTo>
                  <a:cubicBezTo>
                    <a:pt x="40533" y="4780"/>
                    <a:pt x="46949" y="17214"/>
                    <a:pt x="43238" y="28840"/>
                  </a:cubicBezTo>
                  <a:cubicBezTo>
                    <a:pt x="43224" y="28886"/>
                    <a:pt x="43209" y="28931"/>
                    <a:pt x="43194" y="28977"/>
                  </a:cubicBezTo>
                  <a:lnTo>
                    <a:pt x="43194" y="28977"/>
                  </a:lnTo>
                  <a:cubicBezTo>
                    <a:pt x="40281" y="38138"/>
                    <a:pt x="31757" y="44348"/>
                    <a:pt x="22144" y="44312"/>
                  </a:cubicBezTo>
                  <a:lnTo>
                    <a:pt x="22144" y="44312"/>
                  </a:lnTo>
                  <a:cubicBezTo>
                    <a:pt x="19843" y="44297"/>
                    <a:pt x="17559" y="43911"/>
                    <a:pt x="15381" y="43169"/>
                  </a:cubicBezTo>
                  <a:close/>
                </a:path>
              </a:pathLst>
            </a:custGeom>
            <a:solidFill>
              <a:srgbClr val="A4E7F9"/>
            </a:solidFill>
            <a:ln w="9525" cap="flat">
              <a:noFill/>
              <a:prstDash val="solid"/>
              <a:miter/>
            </a:ln>
            <a:effectLst/>
          </p:spPr>
          <p:txBody>
            <a:bodyPr rtlCol="0" anchor="ctr"/>
            <a:lstStyle/>
            <a:p>
              <a:endParaRPr lang="en-US" sz="1800"/>
            </a:p>
          </p:txBody>
        </p:sp>
        <p:sp>
          <p:nvSpPr>
            <p:cNvPr id="56" name="Freeform: Shape 55">
              <a:extLst>
                <a:ext uri="{FF2B5EF4-FFF2-40B4-BE49-F238E27FC236}">
                  <a16:creationId xmlns:a16="http://schemas.microsoft.com/office/drawing/2014/main" id="{F8743E6B-E398-4C2B-AB73-B74879E03E16}"/>
                </a:ext>
              </a:extLst>
            </p:cNvPr>
            <p:cNvSpPr/>
            <p:nvPr/>
          </p:nvSpPr>
          <p:spPr>
            <a:xfrm rot="10800000" flipH="1">
              <a:off x="1280936" y="3655924"/>
              <a:ext cx="127992" cy="128914"/>
            </a:xfrm>
            <a:custGeom>
              <a:avLst/>
              <a:gdLst>
                <a:gd name="connsiteX0" fmla="*/ 9175 w 44271"/>
                <a:gd name="connsiteY0" fmla="*/ 40019 h 44590"/>
                <a:gd name="connsiteX1" fmla="*/ 4127 w 44271"/>
                <a:gd name="connsiteY1" fmla="*/ 9158 h 44590"/>
                <a:gd name="connsiteX2" fmla="*/ 4127 w 44271"/>
                <a:gd name="connsiteY2" fmla="*/ 9158 h 44590"/>
                <a:gd name="connsiteX3" fmla="*/ 35083 w 44271"/>
                <a:gd name="connsiteY3" fmla="*/ 4205 h 44590"/>
                <a:gd name="connsiteX4" fmla="*/ 35083 w 44271"/>
                <a:gd name="connsiteY4" fmla="*/ 4205 h 44590"/>
                <a:gd name="connsiteX5" fmla="*/ 40153 w 44271"/>
                <a:gd name="connsiteY5" fmla="*/ 34906 h 44590"/>
                <a:gd name="connsiteX6" fmla="*/ 40036 w 44271"/>
                <a:gd name="connsiteY6" fmla="*/ 35066 h 44590"/>
                <a:gd name="connsiteX7" fmla="*/ 40036 w 44271"/>
                <a:gd name="connsiteY7" fmla="*/ 35066 h 44590"/>
                <a:gd name="connsiteX8" fmla="*/ 22129 w 44271"/>
                <a:gd name="connsiteY8" fmla="*/ 44591 h 44590"/>
                <a:gd name="connsiteX9" fmla="*/ 22129 w 44271"/>
                <a:gd name="connsiteY9" fmla="*/ 44591 h 44590"/>
                <a:gd name="connsiteX10" fmla="*/ 9175 w 44271"/>
                <a:gd name="connsiteY10" fmla="*/ 40019 h 4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271" h="44590">
                  <a:moveTo>
                    <a:pt x="9175" y="40019"/>
                  </a:moveTo>
                  <a:cubicBezTo>
                    <a:pt x="-700" y="32865"/>
                    <a:pt x="-2954" y="19085"/>
                    <a:pt x="4127" y="9158"/>
                  </a:cubicBezTo>
                  <a:lnTo>
                    <a:pt x="4127" y="9158"/>
                  </a:lnTo>
                  <a:cubicBezTo>
                    <a:pt x="11316" y="-746"/>
                    <a:pt x="25164" y="-2961"/>
                    <a:pt x="35083" y="4205"/>
                  </a:cubicBezTo>
                  <a:lnTo>
                    <a:pt x="35083" y="4205"/>
                  </a:lnTo>
                  <a:cubicBezTo>
                    <a:pt x="44961" y="11283"/>
                    <a:pt x="47231" y="25028"/>
                    <a:pt x="40153" y="34906"/>
                  </a:cubicBezTo>
                  <a:cubicBezTo>
                    <a:pt x="40114" y="34959"/>
                    <a:pt x="40075" y="35012"/>
                    <a:pt x="40036" y="35066"/>
                  </a:cubicBezTo>
                  <a:lnTo>
                    <a:pt x="40036" y="35066"/>
                  </a:lnTo>
                  <a:cubicBezTo>
                    <a:pt x="35985" y="40979"/>
                    <a:pt x="29297" y="44536"/>
                    <a:pt x="22129" y="44591"/>
                  </a:cubicBezTo>
                  <a:lnTo>
                    <a:pt x="22129" y="44591"/>
                  </a:lnTo>
                  <a:cubicBezTo>
                    <a:pt x="17433" y="44494"/>
                    <a:pt x="12892" y="42892"/>
                    <a:pt x="9175" y="40019"/>
                  </a:cubicBezTo>
                  <a:close/>
                </a:path>
              </a:pathLst>
            </a:custGeom>
            <a:solidFill>
              <a:srgbClr val="A4E7F9"/>
            </a:solidFill>
            <a:ln w="9525" cap="flat">
              <a:noFill/>
              <a:prstDash val="solid"/>
              <a:miter/>
            </a:ln>
            <a:effectLst/>
          </p:spPr>
          <p:txBody>
            <a:bodyPr rtlCol="0" anchor="ctr"/>
            <a:lstStyle/>
            <a:p>
              <a:endParaRPr lang="en-US" sz="1800"/>
            </a:p>
          </p:txBody>
        </p:sp>
        <p:sp>
          <p:nvSpPr>
            <p:cNvPr id="57" name="Freeform: Shape 56">
              <a:extLst>
                <a:ext uri="{FF2B5EF4-FFF2-40B4-BE49-F238E27FC236}">
                  <a16:creationId xmlns:a16="http://schemas.microsoft.com/office/drawing/2014/main" id="{E47D9A54-4305-4147-95A2-AD39E28DA449}"/>
                </a:ext>
              </a:extLst>
            </p:cNvPr>
            <p:cNvSpPr/>
            <p:nvPr/>
          </p:nvSpPr>
          <p:spPr>
            <a:xfrm rot="10800000" flipH="1">
              <a:off x="1492836" y="3869617"/>
              <a:ext cx="127793" cy="128092"/>
            </a:xfrm>
            <a:custGeom>
              <a:avLst/>
              <a:gdLst>
                <a:gd name="connsiteX0" fmla="*/ 4271 w 44202"/>
                <a:gd name="connsiteY0" fmla="*/ 35257 h 44306"/>
                <a:gd name="connsiteX1" fmla="*/ 9033 w 44202"/>
                <a:gd name="connsiteY1" fmla="*/ 4301 h 44306"/>
                <a:gd name="connsiteX2" fmla="*/ 9033 w 44202"/>
                <a:gd name="connsiteY2" fmla="*/ 4301 h 44306"/>
                <a:gd name="connsiteX3" fmla="*/ 39803 w 44202"/>
                <a:gd name="connsiteY3" fmla="*/ 8938 h 44306"/>
                <a:gd name="connsiteX4" fmla="*/ 39894 w 44202"/>
                <a:gd name="connsiteY4" fmla="*/ 9064 h 44306"/>
                <a:gd name="connsiteX5" fmla="*/ 39894 w 44202"/>
                <a:gd name="connsiteY5" fmla="*/ 9064 h 44306"/>
                <a:gd name="connsiteX6" fmla="*/ 35211 w 44202"/>
                <a:gd name="connsiteY6" fmla="*/ 39962 h 44306"/>
                <a:gd name="connsiteX7" fmla="*/ 35132 w 44202"/>
                <a:gd name="connsiteY7" fmla="*/ 40020 h 44306"/>
                <a:gd name="connsiteX8" fmla="*/ 35132 w 44202"/>
                <a:gd name="connsiteY8" fmla="*/ 40020 h 44306"/>
                <a:gd name="connsiteX9" fmla="*/ 22083 w 44202"/>
                <a:gd name="connsiteY9" fmla="*/ 44306 h 44306"/>
                <a:gd name="connsiteX10" fmla="*/ 22083 w 44202"/>
                <a:gd name="connsiteY10" fmla="*/ 44306 h 44306"/>
                <a:gd name="connsiteX11" fmla="*/ 4271 w 44202"/>
                <a:gd name="connsiteY11" fmla="*/ 35257 h 4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02" h="44306">
                  <a:moveTo>
                    <a:pt x="4271" y="35257"/>
                  </a:moveTo>
                  <a:cubicBezTo>
                    <a:pt x="-2936" y="25387"/>
                    <a:pt x="-807" y="11549"/>
                    <a:pt x="9033" y="4301"/>
                  </a:cubicBezTo>
                  <a:lnTo>
                    <a:pt x="9033" y="4301"/>
                  </a:lnTo>
                  <a:cubicBezTo>
                    <a:pt x="18811" y="-2915"/>
                    <a:pt x="32587" y="-839"/>
                    <a:pt x="39803" y="8938"/>
                  </a:cubicBezTo>
                  <a:cubicBezTo>
                    <a:pt x="39833" y="8980"/>
                    <a:pt x="39864" y="9022"/>
                    <a:pt x="39894" y="9064"/>
                  </a:cubicBezTo>
                  <a:lnTo>
                    <a:pt x="39894" y="9064"/>
                  </a:lnTo>
                  <a:cubicBezTo>
                    <a:pt x="47133" y="18889"/>
                    <a:pt x="45037" y="32723"/>
                    <a:pt x="35211" y="39962"/>
                  </a:cubicBezTo>
                  <a:cubicBezTo>
                    <a:pt x="35184" y="39982"/>
                    <a:pt x="35159" y="40001"/>
                    <a:pt x="35132" y="40020"/>
                  </a:cubicBezTo>
                  <a:lnTo>
                    <a:pt x="35132" y="40020"/>
                  </a:lnTo>
                  <a:cubicBezTo>
                    <a:pt x="31336" y="42775"/>
                    <a:pt x="26773" y="44274"/>
                    <a:pt x="22083" y="44306"/>
                  </a:cubicBezTo>
                  <a:lnTo>
                    <a:pt x="22083" y="44306"/>
                  </a:lnTo>
                  <a:cubicBezTo>
                    <a:pt x="15043" y="44299"/>
                    <a:pt x="8428" y="40938"/>
                    <a:pt x="4271" y="35257"/>
                  </a:cubicBezTo>
                  <a:close/>
                </a:path>
              </a:pathLst>
            </a:custGeom>
            <a:solidFill>
              <a:srgbClr val="A4E7F9"/>
            </a:solidFill>
            <a:ln w="9525" cap="flat">
              <a:noFill/>
              <a:prstDash val="solid"/>
              <a:miter/>
            </a:ln>
            <a:effectLst/>
          </p:spPr>
          <p:txBody>
            <a:bodyPr rtlCol="0" anchor="ctr"/>
            <a:lstStyle/>
            <a:p>
              <a:endParaRPr lang="en-US" sz="1800"/>
            </a:p>
          </p:txBody>
        </p:sp>
        <p:sp>
          <p:nvSpPr>
            <p:cNvPr id="58" name="Freeform: Shape 57">
              <a:extLst>
                <a:ext uri="{FF2B5EF4-FFF2-40B4-BE49-F238E27FC236}">
                  <a16:creationId xmlns:a16="http://schemas.microsoft.com/office/drawing/2014/main" id="{B6F61C33-77EF-419A-AB4A-7A2D020EA8E8}"/>
                </a:ext>
              </a:extLst>
            </p:cNvPr>
            <p:cNvSpPr/>
            <p:nvPr/>
          </p:nvSpPr>
          <p:spPr>
            <a:xfrm rot="10800000" flipH="1">
              <a:off x="1759988" y="4006756"/>
              <a:ext cx="128136" cy="127977"/>
            </a:xfrm>
            <a:custGeom>
              <a:avLst/>
              <a:gdLst>
                <a:gd name="connsiteX0" fmla="*/ 1115 w 44321"/>
                <a:gd name="connsiteY0" fmla="*/ 29026 h 44266"/>
                <a:gd name="connsiteX1" fmla="*/ 15191 w 44321"/>
                <a:gd name="connsiteY1" fmla="*/ 1125 h 44266"/>
                <a:gd name="connsiteX2" fmla="*/ 15212 w 44321"/>
                <a:gd name="connsiteY2" fmla="*/ 1118 h 44266"/>
                <a:gd name="connsiteX3" fmla="*/ 15212 w 44321"/>
                <a:gd name="connsiteY3" fmla="*/ 1118 h 44266"/>
                <a:gd name="connsiteX4" fmla="*/ 43215 w 44321"/>
                <a:gd name="connsiteY4" fmla="*/ 15215 h 44266"/>
                <a:gd name="connsiteX5" fmla="*/ 43215 w 44321"/>
                <a:gd name="connsiteY5" fmla="*/ 15215 h 44266"/>
                <a:gd name="connsiteX6" fmla="*/ 29101 w 44321"/>
                <a:gd name="connsiteY6" fmla="*/ 43098 h 44266"/>
                <a:gd name="connsiteX7" fmla="*/ 29023 w 44321"/>
                <a:gd name="connsiteY7" fmla="*/ 43123 h 44266"/>
                <a:gd name="connsiteX8" fmla="*/ 29023 w 44321"/>
                <a:gd name="connsiteY8" fmla="*/ 43123 h 44266"/>
                <a:gd name="connsiteX9" fmla="*/ 22165 w 44321"/>
                <a:gd name="connsiteY9" fmla="*/ 44266 h 44266"/>
                <a:gd name="connsiteX10" fmla="*/ 22165 w 44321"/>
                <a:gd name="connsiteY10" fmla="*/ 44266 h 44266"/>
                <a:gd name="connsiteX11" fmla="*/ 1115 w 44321"/>
                <a:gd name="connsiteY11" fmla="*/ 29026 h 44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21" h="44266">
                  <a:moveTo>
                    <a:pt x="1115" y="29026"/>
                  </a:moveTo>
                  <a:cubicBezTo>
                    <a:pt x="-2703" y="17435"/>
                    <a:pt x="3600" y="4943"/>
                    <a:pt x="15191" y="1125"/>
                  </a:cubicBezTo>
                  <a:cubicBezTo>
                    <a:pt x="15199" y="1123"/>
                    <a:pt x="15205" y="1121"/>
                    <a:pt x="15212" y="1118"/>
                  </a:cubicBezTo>
                  <a:lnTo>
                    <a:pt x="15212" y="1118"/>
                  </a:lnTo>
                  <a:cubicBezTo>
                    <a:pt x="26836" y="-2707"/>
                    <a:pt x="39364" y="3599"/>
                    <a:pt x="43215" y="15215"/>
                  </a:cubicBezTo>
                  <a:lnTo>
                    <a:pt x="43215" y="15215"/>
                  </a:lnTo>
                  <a:cubicBezTo>
                    <a:pt x="47018" y="26812"/>
                    <a:pt x="40699" y="39296"/>
                    <a:pt x="29101" y="43098"/>
                  </a:cubicBezTo>
                  <a:cubicBezTo>
                    <a:pt x="29076" y="43107"/>
                    <a:pt x="29049" y="43115"/>
                    <a:pt x="29023" y="43123"/>
                  </a:cubicBezTo>
                  <a:lnTo>
                    <a:pt x="29023" y="43123"/>
                  </a:lnTo>
                  <a:cubicBezTo>
                    <a:pt x="26813" y="43872"/>
                    <a:pt x="24498" y="44258"/>
                    <a:pt x="22165" y="44266"/>
                  </a:cubicBezTo>
                  <a:lnTo>
                    <a:pt x="22165" y="44266"/>
                  </a:lnTo>
                  <a:cubicBezTo>
                    <a:pt x="12587" y="44285"/>
                    <a:pt x="4088" y="38132"/>
                    <a:pt x="1115" y="29026"/>
                  </a:cubicBezTo>
                  <a:close/>
                </a:path>
              </a:pathLst>
            </a:custGeom>
            <a:solidFill>
              <a:srgbClr val="A4E7F9"/>
            </a:solidFill>
            <a:ln w="9525" cap="flat">
              <a:noFill/>
              <a:prstDash val="solid"/>
              <a:miter/>
            </a:ln>
            <a:effectLst/>
          </p:spPr>
          <p:txBody>
            <a:bodyPr rtlCol="0" anchor="ctr"/>
            <a:lstStyle/>
            <a:p>
              <a:endParaRPr lang="en-US" sz="1800"/>
            </a:p>
          </p:txBody>
        </p:sp>
        <p:sp>
          <p:nvSpPr>
            <p:cNvPr id="59" name="Freeform: Shape 58">
              <a:extLst>
                <a:ext uri="{FF2B5EF4-FFF2-40B4-BE49-F238E27FC236}">
                  <a16:creationId xmlns:a16="http://schemas.microsoft.com/office/drawing/2014/main" id="{DF6635FA-CD47-42F3-AFAE-260C146A3496}"/>
                </a:ext>
              </a:extLst>
            </p:cNvPr>
            <p:cNvSpPr/>
            <p:nvPr/>
          </p:nvSpPr>
          <p:spPr>
            <a:xfrm rot="10800000" flipH="1">
              <a:off x="2056489" y="4054392"/>
              <a:ext cx="128050" cy="127778"/>
            </a:xfrm>
            <a:custGeom>
              <a:avLst/>
              <a:gdLst>
                <a:gd name="connsiteX0" fmla="*/ 0 w 44291"/>
                <a:gd name="connsiteY0" fmla="*/ 22193 h 44197"/>
                <a:gd name="connsiteX1" fmla="*/ 22098 w 44291"/>
                <a:gd name="connsiteY1" fmla="*/ 0 h 44197"/>
                <a:gd name="connsiteX2" fmla="*/ 22098 w 44291"/>
                <a:gd name="connsiteY2" fmla="*/ 0 h 44197"/>
                <a:gd name="connsiteX3" fmla="*/ 44291 w 44291"/>
                <a:gd name="connsiteY3" fmla="*/ 22003 h 44197"/>
                <a:gd name="connsiteX4" fmla="*/ 44291 w 44291"/>
                <a:gd name="connsiteY4" fmla="*/ 22098 h 44197"/>
                <a:gd name="connsiteX5" fmla="*/ 44291 w 44291"/>
                <a:gd name="connsiteY5" fmla="*/ 22098 h 44197"/>
                <a:gd name="connsiteX6" fmla="*/ 22193 w 44291"/>
                <a:gd name="connsiteY6" fmla="*/ 44196 h 44197"/>
                <a:gd name="connsiteX7" fmla="*/ 22193 w 44291"/>
                <a:gd name="connsiteY7" fmla="*/ 44196 h 44197"/>
                <a:gd name="connsiteX8" fmla="*/ 1 w 44291"/>
                <a:gd name="connsiteY8" fmla="*/ 22385 h 44197"/>
                <a:gd name="connsiteX9" fmla="*/ 0 w 44291"/>
                <a:gd name="connsiteY9" fmla="*/ 22193 h 4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291" h="44197">
                  <a:moveTo>
                    <a:pt x="0" y="22193"/>
                  </a:moveTo>
                  <a:cubicBezTo>
                    <a:pt x="0" y="9974"/>
                    <a:pt x="9878" y="53"/>
                    <a:pt x="22098" y="0"/>
                  </a:cubicBezTo>
                  <a:lnTo>
                    <a:pt x="22098" y="0"/>
                  </a:lnTo>
                  <a:cubicBezTo>
                    <a:pt x="34302" y="-52"/>
                    <a:pt x="44239" y="9798"/>
                    <a:pt x="44291" y="22003"/>
                  </a:cubicBezTo>
                  <a:cubicBezTo>
                    <a:pt x="44291" y="22035"/>
                    <a:pt x="44291" y="22066"/>
                    <a:pt x="44291" y="22098"/>
                  </a:cubicBezTo>
                  <a:lnTo>
                    <a:pt x="44291" y="22098"/>
                  </a:lnTo>
                  <a:cubicBezTo>
                    <a:pt x="44291" y="34303"/>
                    <a:pt x="34398" y="44196"/>
                    <a:pt x="22193" y="44196"/>
                  </a:cubicBezTo>
                  <a:lnTo>
                    <a:pt x="22193" y="44196"/>
                  </a:lnTo>
                  <a:cubicBezTo>
                    <a:pt x="10042" y="44301"/>
                    <a:pt x="106" y="34536"/>
                    <a:pt x="1" y="22385"/>
                  </a:cubicBezTo>
                  <a:cubicBezTo>
                    <a:pt x="0" y="22321"/>
                    <a:pt x="0" y="22257"/>
                    <a:pt x="0" y="22193"/>
                  </a:cubicBezTo>
                  <a:close/>
                </a:path>
              </a:pathLst>
            </a:custGeom>
            <a:solidFill>
              <a:srgbClr val="A4E7F9"/>
            </a:solidFill>
            <a:ln w="9525" cap="flat">
              <a:noFill/>
              <a:prstDash val="solid"/>
              <a:miter/>
            </a:ln>
            <a:effectLst/>
          </p:spPr>
          <p:txBody>
            <a:bodyPr rtlCol="0" anchor="ctr"/>
            <a:lstStyle/>
            <a:p>
              <a:endParaRPr lang="en-US" sz="1800"/>
            </a:p>
          </p:txBody>
        </p:sp>
        <p:sp>
          <p:nvSpPr>
            <p:cNvPr id="60" name="Freeform: Shape 59">
              <a:extLst>
                <a:ext uri="{FF2B5EF4-FFF2-40B4-BE49-F238E27FC236}">
                  <a16:creationId xmlns:a16="http://schemas.microsoft.com/office/drawing/2014/main" id="{D7583D0B-EBC2-495C-B7C7-CE3E181B724D}"/>
                </a:ext>
              </a:extLst>
            </p:cNvPr>
            <p:cNvSpPr/>
            <p:nvPr/>
          </p:nvSpPr>
          <p:spPr>
            <a:xfrm rot="10800000" flipH="1">
              <a:off x="1998797" y="3034787"/>
              <a:ext cx="243432" cy="243434"/>
            </a:xfrm>
            <a:custGeom>
              <a:avLst/>
              <a:gdLst>
                <a:gd name="connsiteX0" fmla="*/ 71866 w 84200"/>
                <a:gd name="connsiteY0" fmla="*/ 12327 h 84201"/>
                <a:gd name="connsiteX1" fmla="*/ 71874 w 84200"/>
                <a:gd name="connsiteY1" fmla="*/ 71866 h 84201"/>
                <a:gd name="connsiteX2" fmla="*/ 12335 w 84200"/>
                <a:gd name="connsiteY2" fmla="*/ 71874 h 84201"/>
                <a:gd name="connsiteX3" fmla="*/ 12327 w 84200"/>
                <a:gd name="connsiteY3" fmla="*/ 12335 h 84201"/>
                <a:gd name="connsiteX4" fmla="*/ 12335 w 84200"/>
                <a:gd name="connsiteY4" fmla="*/ 12327 h 84201"/>
                <a:gd name="connsiteX5" fmla="*/ 71866 w 84200"/>
                <a:gd name="connsiteY5" fmla="*/ 12327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200" h="84201">
                  <a:moveTo>
                    <a:pt x="71866" y="12327"/>
                  </a:moveTo>
                  <a:cubicBezTo>
                    <a:pt x="88309" y="28766"/>
                    <a:pt x="88313" y="55423"/>
                    <a:pt x="71874" y="71866"/>
                  </a:cubicBezTo>
                  <a:cubicBezTo>
                    <a:pt x="55434" y="88310"/>
                    <a:pt x="28778" y="88313"/>
                    <a:pt x="12335" y="71874"/>
                  </a:cubicBezTo>
                  <a:cubicBezTo>
                    <a:pt x="-4108" y="55436"/>
                    <a:pt x="-4112" y="28779"/>
                    <a:pt x="12327" y="12335"/>
                  </a:cubicBezTo>
                  <a:cubicBezTo>
                    <a:pt x="12330" y="12332"/>
                    <a:pt x="12332" y="12330"/>
                    <a:pt x="12335" y="12327"/>
                  </a:cubicBezTo>
                  <a:cubicBezTo>
                    <a:pt x="28775" y="-4109"/>
                    <a:pt x="55426" y="-4109"/>
                    <a:pt x="71866" y="12327"/>
                  </a:cubicBezTo>
                </a:path>
              </a:pathLst>
            </a:custGeom>
            <a:solidFill>
              <a:srgbClr val="FFBF00"/>
            </a:solidFill>
            <a:ln w="9525" cap="flat">
              <a:noFill/>
              <a:prstDash val="solid"/>
              <a:miter/>
            </a:ln>
            <a:effectLst>
              <a:outerShdw blurRad="63500" algn="ctr" rotWithShape="0">
                <a:schemeClr val="accent1">
                  <a:alpha val="70000"/>
                </a:schemeClr>
              </a:outerShdw>
            </a:effectLst>
          </p:spPr>
          <p:txBody>
            <a:bodyPr rtlCol="0" anchor="ctr"/>
            <a:lstStyle/>
            <a:p>
              <a:endParaRPr lang="en-US" sz="1800"/>
            </a:p>
          </p:txBody>
        </p:sp>
      </p:grpSp>
    </p:spTree>
    <p:extLst>
      <p:ext uri="{BB962C8B-B14F-4D97-AF65-F5344CB8AC3E}">
        <p14:creationId xmlns:p14="http://schemas.microsoft.com/office/powerpoint/2010/main" val="242644883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2A50-CCAA-4148-8F27-8AD5C42398C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6F72C9-51FC-45FF-8D24-648333857CD3}"/>
              </a:ext>
            </a:extLst>
          </p:cNvPr>
          <p:cNvSpPr>
            <a:spLocks noGrp="1"/>
          </p:cNvSpPr>
          <p:nvPr>
            <p:ph sz="half" idx="1"/>
          </p:nvPr>
        </p:nvSpPr>
        <p:spPr>
          <a:xfrm>
            <a:off x="304800" y="1825625"/>
            <a:ext cx="5394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7E15D5-E498-4387-94CB-046B27F79F19}"/>
              </a:ext>
            </a:extLst>
          </p:cNvPr>
          <p:cNvSpPr>
            <a:spLocks noGrp="1"/>
          </p:cNvSpPr>
          <p:nvPr>
            <p:ph sz="half" idx="2"/>
          </p:nvPr>
        </p:nvSpPr>
        <p:spPr>
          <a:xfrm>
            <a:off x="5882640" y="1825625"/>
            <a:ext cx="5394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BB2A56CF-36B5-4624-8509-FAB48C55D36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CA92848-7A09-4081-B822-82AFA647296F}"/>
              </a:ext>
            </a:extLst>
          </p:cNvPr>
          <p:cNvSpPr>
            <a:spLocks noGrp="1"/>
          </p:cNvSpPr>
          <p:nvPr>
            <p:ph type="sldNum" sz="quarter" idx="12"/>
          </p:nvPr>
        </p:nvSpPr>
        <p:spPr/>
        <p:txBody>
          <a:bodyPr/>
          <a:lstStyle/>
          <a:p>
            <a:fld id="{DA520EEF-7E75-4E82-8A01-B57B62EF14E1}" type="slidenum">
              <a:rPr lang="en-US" smtClean="0"/>
              <a:t>‹#›</a:t>
            </a:fld>
            <a:endParaRPr lang="en-US" dirty="0"/>
          </a:p>
        </p:txBody>
      </p:sp>
    </p:spTree>
    <p:extLst>
      <p:ext uri="{BB962C8B-B14F-4D97-AF65-F5344CB8AC3E}">
        <p14:creationId xmlns:p14="http://schemas.microsoft.com/office/powerpoint/2010/main" val="124800097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 2 Boxes Op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126D6-9BDB-4500-BCD5-42B8422FF2B6}"/>
              </a:ext>
            </a:extLst>
          </p:cNvPr>
          <p:cNvSpPr>
            <a:spLocks noGrp="1"/>
          </p:cNvSpPr>
          <p:nvPr>
            <p:ph type="title"/>
          </p:nvPr>
        </p:nvSpPr>
        <p:spPr>
          <a:xfrm>
            <a:off x="304800" y="365126"/>
            <a:ext cx="10972800" cy="115063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1F250D7-288E-47B4-B66F-C56FBDC708EA}"/>
              </a:ext>
            </a:extLst>
          </p:cNvPr>
          <p:cNvSpPr>
            <a:spLocks noGrp="1"/>
          </p:cNvSpPr>
          <p:nvPr>
            <p:ph type="body" idx="1"/>
          </p:nvPr>
        </p:nvSpPr>
        <p:spPr>
          <a:xfrm>
            <a:off x="315501" y="1629855"/>
            <a:ext cx="5394960" cy="559044"/>
          </a:xfrm>
          <a:prstGeom prst="round2SameRect">
            <a:avLst/>
          </a:prstGeom>
          <a:solidFill>
            <a:schemeClr val="accent3">
              <a:lumMod val="75000"/>
            </a:schemeClr>
          </a:solidFill>
          <a:ln>
            <a:noFill/>
          </a:ln>
        </p:spPr>
        <p:txBody>
          <a:bodyPr anchor="b">
            <a:normAutofit/>
          </a:bodyPr>
          <a:lstStyle>
            <a:lvl1pPr marL="0" indent="0">
              <a:buNone/>
              <a:defRPr sz="2000" b="1">
                <a:solidFill>
                  <a:schemeClr val="bg1"/>
                </a:solidFill>
                <a:latin typeface="+mj-lt"/>
              </a:defRPr>
            </a:lvl1pPr>
            <a:lvl2pPr marL="457155" indent="0">
              <a:buNone/>
              <a:defRPr sz="2000" b="1"/>
            </a:lvl2pPr>
            <a:lvl3pPr marL="914309" indent="0">
              <a:buNone/>
              <a:defRPr sz="18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7087E0-72EB-4F65-86FF-55DCD82A1631}"/>
              </a:ext>
            </a:extLst>
          </p:cNvPr>
          <p:cNvSpPr>
            <a:spLocks noGrp="1"/>
          </p:cNvSpPr>
          <p:nvPr>
            <p:ph sz="half" idx="2"/>
          </p:nvPr>
        </p:nvSpPr>
        <p:spPr>
          <a:xfrm>
            <a:off x="315501" y="2204529"/>
            <a:ext cx="5394960" cy="3655496"/>
          </a:xfrm>
          <a:prstGeom prst="round2SameRect">
            <a:avLst>
              <a:gd name="adj1" fmla="val 0"/>
              <a:gd name="adj2" fmla="val 2386"/>
            </a:avLst>
          </a:prstGeom>
          <a:solidFill>
            <a:schemeClr val="bg1">
              <a:lumMod val="95000"/>
            </a:schemeClr>
          </a:solidFill>
          <a:effectLst>
            <a:outerShdw blurRad="38100" dist="25400" dir="5400000" algn="t" rotWithShape="0">
              <a:prstClr val="black">
                <a:alpha val="20000"/>
              </a:prstClr>
            </a:outerShdw>
          </a:effectLst>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5D4208B-74A9-4ABB-A244-D239BB94440A}"/>
              </a:ext>
            </a:extLst>
          </p:cNvPr>
          <p:cNvSpPr>
            <a:spLocks noGrp="1"/>
          </p:cNvSpPr>
          <p:nvPr>
            <p:ph type="body" sz="quarter" idx="3"/>
          </p:nvPr>
        </p:nvSpPr>
        <p:spPr>
          <a:xfrm>
            <a:off x="5882640" y="1629855"/>
            <a:ext cx="5394960" cy="559044"/>
          </a:xfrm>
          <a:prstGeom prst="round2SameRect">
            <a:avLst/>
          </a:prstGeom>
          <a:solidFill>
            <a:schemeClr val="accent3">
              <a:lumMod val="75000"/>
            </a:schemeClr>
          </a:solidFill>
        </p:spPr>
        <p:txBody>
          <a:bodyPr anchor="b">
            <a:normAutofit/>
          </a:bodyPr>
          <a:lstStyle>
            <a:lvl1pPr marL="0" indent="0">
              <a:buNone/>
              <a:defRPr sz="2000" b="1">
                <a:solidFill>
                  <a:schemeClr val="bg1"/>
                </a:solidFill>
                <a:latin typeface="+mj-lt"/>
              </a:defRPr>
            </a:lvl1pPr>
            <a:lvl2pPr marL="457155" indent="0">
              <a:buNone/>
              <a:defRPr sz="2000" b="1"/>
            </a:lvl2pPr>
            <a:lvl3pPr marL="914309" indent="0">
              <a:buNone/>
              <a:defRPr sz="18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352468-DD58-4729-AB45-321CAE86E342}"/>
              </a:ext>
            </a:extLst>
          </p:cNvPr>
          <p:cNvSpPr>
            <a:spLocks noGrp="1"/>
          </p:cNvSpPr>
          <p:nvPr>
            <p:ph sz="quarter" idx="4"/>
          </p:nvPr>
        </p:nvSpPr>
        <p:spPr>
          <a:xfrm>
            <a:off x="5885816" y="2204529"/>
            <a:ext cx="5394960" cy="3655496"/>
          </a:xfrm>
          <a:prstGeom prst="round2SameRect">
            <a:avLst>
              <a:gd name="adj1" fmla="val 0"/>
              <a:gd name="adj2" fmla="val 2359"/>
            </a:avLst>
          </a:prstGeom>
          <a:solidFill>
            <a:schemeClr val="bg1">
              <a:lumMod val="95000"/>
            </a:schemeClr>
          </a:solidFill>
          <a:effectLst>
            <a:outerShdw blurRad="38100" dist="25400" dir="5400000" algn="t" rotWithShape="0">
              <a:prstClr val="black">
                <a:alpha val="20000"/>
              </a:prstClr>
            </a:outerShdw>
          </a:effectLst>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962F09BA-0733-4459-BBE6-FCE9D2CDBF9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CB5000C-E0DB-41AC-8E7D-0EC3AF9C78C6}"/>
              </a:ext>
            </a:extLst>
          </p:cNvPr>
          <p:cNvSpPr>
            <a:spLocks noGrp="1"/>
          </p:cNvSpPr>
          <p:nvPr>
            <p:ph type="sldNum" sz="quarter" idx="12"/>
          </p:nvPr>
        </p:nvSpPr>
        <p:spPr/>
        <p:txBody>
          <a:bodyPr/>
          <a:lstStyle/>
          <a:p>
            <a:fld id="{DA520EEF-7E75-4E82-8A01-B57B62EF14E1}" type="slidenum">
              <a:rPr lang="en-US" smtClean="0"/>
              <a:t>‹#›</a:t>
            </a:fld>
            <a:endParaRPr lang="en-US" dirty="0"/>
          </a:p>
        </p:txBody>
      </p:sp>
    </p:spTree>
    <p:extLst>
      <p:ext uri="{BB962C8B-B14F-4D97-AF65-F5344CB8AC3E}">
        <p14:creationId xmlns:p14="http://schemas.microsoft.com/office/powerpoint/2010/main" val="141512054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ur-Square Op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bwMode="gray">
          <a:xfrm>
            <a:off x="451519" y="1541216"/>
            <a:ext cx="5553072" cy="411480"/>
          </a:xfrm>
          <a:prstGeom prst="round2SameRect">
            <a:avLst/>
          </a:prstGeom>
          <a:solidFill>
            <a:schemeClr val="accent3">
              <a:lumMod val="75000"/>
            </a:schemeClr>
          </a:solidFill>
          <a:ln>
            <a:noFill/>
          </a:ln>
        </p:spPr>
        <p:txBody>
          <a:bodyPr vert="horz" lIns="91440" tIns="45720" rIns="91440" bIns="45720" rtlCol="0" anchor="b">
            <a:normAutofit/>
          </a:bodyPr>
          <a:lstStyle>
            <a:lvl1pPr>
              <a:defRPr lang="en-US" sz="1800" b="1" smtClean="0">
                <a:solidFill>
                  <a:schemeClr val="bg1"/>
                </a:solidFill>
                <a:latin typeface="+mj-lt"/>
              </a:defRPr>
            </a:lvl1pPr>
          </a:lstStyle>
          <a:p>
            <a:pPr marL="0" lvl="0" indent="0">
              <a:buNone/>
            </a:pPr>
            <a:r>
              <a:rPr lang="en-US"/>
              <a:t>Click to edit Master text styles</a:t>
            </a:r>
          </a:p>
        </p:txBody>
      </p:sp>
      <p:sp>
        <p:nvSpPr>
          <p:cNvPr id="4" name="Content Placeholder 3"/>
          <p:cNvSpPr>
            <a:spLocks noGrp="1"/>
          </p:cNvSpPr>
          <p:nvPr>
            <p:ph sz="half" idx="2"/>
          </p:nvPr>
        </p:nvSpPr>
        <p:spPr bwMode="blackGray">
          <a:xfrm>
            <a:off x="451515" y="1952696"/>
            <a:ext cx="5553076" cy="1738670"/>
          </a:xfrm>
          <a:solidFill>
            <a:schemeClr val="bg1">
              <a:lumMod val="95000"/>
            </a:schemeClr>
          </a:solidFill>
          <a:effectLst>
            <a:outerShdw blurRad="38100" dist="25400" dir="5400000" algn="t" rotWithShape="0">
              <a:prstClr val="black">
                <a:alpha val="20000"/>
              </a:prstClr>
            </a:outerShdw>
          </a:effectLst>
        </p:spPr>
        <p:txBody>
          <a:bodyPr vert="horz" lIns="91440" tIns="45720" rIns="91440" bIns="45720" rtlCol="0">
            <a:noAutofit/>
          </a:bodyPr>
          <a:lstStyle>
            <a:lvl1pPr>
              <a:defRPr lang="en-US" sz="1800" smtClean="0"/>
            </a:lvl1pPr>
            <a:lvl2pPr>
              <a:defRPr lang="en-US" sz="1600" smtClean="0"/>
            </a:lvl2pPr>
            <a:lvl3pPr>
              <a:defRPr lang="en-US" sz="1400" smtClean="0"/>
            </a:lvl3pPr>
            <a:lvl4pPr>
              <a:defRPr lang="en-US" sz="1200" smtClean="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bwMode="gray">
          <a:xfrm>
            <a:off x="6187423" y="1541216"/>
            <a:ext cx="5553068" cy="411480"/>
          </a:xfrm>
          <a:prstGeom prst="round2SameRect">
            <a:avLst/>
          </a:prstGeom>
          <a:solidFill>
            <a:schemeClr val="accent3">
              <a:lumMod val="75000"/>
            </a:schemeClr>
          </a:solidFill>
          <a:ln>
            <a:noFill/>
          </a:ln>
        </p:spPr>
        <p:txBody>
          <a:bodyPr vert="horz" lIns="91440" tIns="45720" rIns="91440" bIns="45720" rtlCol="0" anchor="b">
            <a:normAutofit/>
          </a:bodyPr>
          <a:lstStyle>
            <a:lvl1pPr>
              <a:defRPr lang="en-US" sz="1800" b="1" smtClean="0">
                <a:solidFill>
                  <a:schemeClr val="bg1"/>
                </a:solidFill>
                <a:latin typeface="+mj-lt"/>
              </a:defRPr>
            </a:lvl1pPr>
          </a:lstStyle>
          <a:p>
            <a:pPr marL="0" lvl="0" indent="0">
              <a:buNone/>
            </a:pPr>
            <a:r>
              <a:rPr lang="en-US"/>
              <a:t>Click to edit Master text styles</a:t>
            </a:r>
          </a:p>
        </p:txBody>
      </p:sp>
      <p:sp>
        <p:nvSpPr>
          <p:cNvPr id="8" name="Footer Placeholder 7"/>
          <p:cNvSpPr>
            <a:spLocks noGrp="1"/>
          </p:cNvSpPr>
          <p:nvPr userDrawn="1">
            <p:ph type="ftr" sz="quarter" idx="11"/>
          </p:nvPr>
        </p:nvSpPr>
        <p:spPr/>
        <p:txBody>
          <a:bodyPr/>
          <a:lstStyle/>
          <a:p>
            <a:endParaRPr lang="en-US" dirty="0"/>
          </a:p>
        </p:txBody>
      </p:sp>
      <p:sp>
        <p:nvSpPr>
          <p:cNvPr id="9" name="Slide Number Placeholder 8"/>
          <p:cNvSpPr>
            <a:spLocks noGrp="1"/>
          </p:cNvSpPr>
          <p:nvPr userDrawn="1">
            <p:ph type="sldNum" sz="quarter" idx="12"/>
          </p:nvPr>
        </p:nvSpPr>
        <p:spPr/>
        <p:txBody>
          <a:bodyPr/>
          <a:lstStyle/>
          <a:p>
            <a:fld id="{D57F1E4F-1CFF-5643-939E-217C01CDF565}" type="slidenum">
              <a:rPr lang="en-US" dirty="0"/>
              <a:pPr/>
              <a:t>‹#›</a:t>
            </a:fld>
            <a:endParaRPr lang="en-US" dirty="0"/>
          </a:p>
        </p:txBody>
      </p:sp>
      <p:sp>
        <p:nvSpPr>
          <p:cNvPr id="15" name="Text Placeholder 2"/>
          <p:cNvSpPr>
            <a:spLocks noGrp="1"/>
          </p:cNvSpPr>
          <p:nvPr userDrawn="1">
            <p:ph type="body" idx="13"/>
          </p:nvPr>
        </p:nvSpPr>
        <p:spPr bwMode="gray">
          <a:xfrm>
            <a:off x="451517" y="3770014"/>
            <a:ext cx="5553072" cy="411480"/>
          </a:xfrm>
          <a:prstGeom prst="round2SameRect">
            <a:avLst/>
          </a:prstGeom>
          <a:solidFill>
            <a:schemeClr val="accent3">
              <a:lumMod val="75000"/>
            </a:schemeClr>
          </a:solidFill>
          <a:ln>
            <a:noFill/>
          </a:ln>
        </p:spPr>
        <p:txBody>
          <a:bodyPr vert="horz" lIns="91440" tIns="45720" rIns="91440" bIns="45720" rtlCol="0" anchor="b">
            <a:normAutofit/>
          </a:bodyPr>
          <a:lstStyle>
            <a:lvl1pPr>
              <a:defRPr lang="en-US" sz="1800" b="1" smtClean="0">
                <a:solidFill>
                  <a:schemeClr val="bg1"/>
                </a:solidFill>
                <a:latin typeface="+mj-lt"/>
              </a:defRPr>
            </a:lvl1pPr>
          </a:lstStyle>
          <a:p>
            <a:pPr marL="0" lvl="0" indent="0">
              <a:buNone/>
            </a:pPr>
            <a:r>
              <a:rPr lang="en-US"/>
              <a:t>Click to edit Master text styles</a:t>
            </a:r>
          </a:p>
        </p:txBody>
      </p:sp>
      <p:sp>
        <p:nvSpPr>
          <p:cNvPr id="17" name="Text Placeholder 4"/>
          <p:cNvSpPr>
            <a:spLocks noGrp="1"/>
          </p:cNvSpPr>
          <p:nvPr userDrawn="1">
            <p:ph type="body" sz="quarter" idx="15"/>
          </p:nvPr>
        </p:nvSpPr>
        <p:spPr bwMode="gray">
          <a:xfrm>
            <a:off x="6187419" y="3770014"/>
            <a:ext cx="5553068" cy="411480"/>
          </a:xfrm>
          <a:prstGeom prst="round2SameRect">
            <a:avLst/>
          </a:prstGeom>
          <a:solidFill>
            <a:schemeClr val="accent3">
              <a:lumMod val="75000"/>
            </a:schemeClr>
          </a:solidFill>
          <a:ln>
            <a:noFill/>
          </a:ln>
        </p:spPr>
        <p:txBody>
          <a:bodyPr vert="horz" lIns="91440" tIns="45720" rIns="91440" bIns="45720" rtlCol="0" anchor="b">
            <a:normAutofit/>
          </a:bodyPr>
          <a:lstStyle>
            <a:lvl1pPr>
              <a:defRPr lang="en-US" sz="1800" b="1" smtClean="0">
                <a:solidFill>
                  <a:schemeClr val="bg1"/>
                </a:solidFill>
                <a:latin typeface="+mj-lt"/>
              </a:defRPr>
            </a:lvl1pPr>
          </a:lstStyle>
          <a:p>
            <a:pPr marL="0" lvl="0" indent="0">
              <a:buNone/>
            </a:pPr>
            <a:r>
              <a:rPr lang="en-US"/>
              <a:t>Click to edit Master text styles</a:t>
            </a:r>
          </a:p>
        </p:txBody>
      </p:sp>
      <p:sp>
        <p:nvSpPr>
          <p:cNvPr id="19" name="Content Placeholder 3"/>
          <p:cNvSpPr>
            <a:spLocks noGrp="1"/>
          </p:cNvSpPr>
          <p:nvPr>
            <p:ph sz="half" idx="16"/>
          </p:nvPr>
        </p:nvSpPr>
        <p:spPr bwMode="blackGray">
          <a:xfrm>
            <a:off x="6187411" y="1952696"/>
            <a:ext cx="5553076" cy="1738670"/>
          </a:xfrm>
          <a:solidFill>
            <a:schemeClr val="bg1">
              <a:lumMod val="95000"/>
            </a:schemeClr>
          </a:solidFill>
          <a:effectLst>
            <a:outerShdw blurRad="38100" dist="25400" dir="5400000" algn="t" rotWithShape="0">
              <a:prstClr val="black">
                <a:alpha val="20000"/>
              </a:prstClr>
            </a:outerShdw>
          </a:effectLst>
        </p:spPr>
        <p:txBody>
          <a:bodyPr vert="horz" lIns="91440" tIns="45720" rIns="91440" bIns="45720" rtlCol="0">
            <a:noAutofit/>
          </a:bodyPr>
          <a:lstStyle>
            <a:lvl1pPr>
              <a:defRPr lang="en-US" sz="1800" smtClean="0"/>
            </a:lvl1pPr>
            <a:lvl2pPr>
              <a:defRPr lang="en-US" sz="1600" smtClean="0"/>
            </a:lvl2pPr>
            <a:lvl3pPr>
              <a:defRPr lang="en-US" sz="1400" smtClean="0"/>
            </a:lvl3pPr>
            <a:lvl4pPr>
              <a:defRPr lang="en-US" sz="1200" smtClean="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half" idx="17"/>
          </p:nvPr>
        </p:nvSpPr>
        <p:spPr bwMode="blackGray">
          <a:xfrm>
            <a:off x="451515" y="4181511"/>
            <a:ext cx="5553076" cy="1738975"/>
          </a:xfrm>
          <a:solidFill>
            <a:schemeClr val="bg1">
              <a:lumMod val="95000"/>
            </a:schemeClr>
          </a:solidFill>
          <a:effectLst>
            <a:outerShdw blurRad="38100" dist="25400" dir="5400000" algn="t" rotWithShape="0">
              <a:prstClr val="black">
                <a:alpha val="20000"/>
              </a:prstClr>
            </a:outerShdw>
          </a:effectLst>
        </p:spPr>
        <p:txBody>
          <a:bodyPr vert="horz" lIns="91440" tIns="45720" rIns="91440" bIns="45720" rtlCol="0">
            <a:noAutofit/>
          </a:bodyPr>
          <a:lstStyle>
            <a:lvl1pPr>
              <a:defRPr lang="en-US" sz="1800" smtClean="0"/>
            </a:lvl1pPr>
            <a:lvl2pPr>
              <a:defRPr lang="en-US" sz="1600" smtClean="0"/>
            </a:lvl2pPr>
            <a:lvl3pPr>
              <a:defRPr lang="en-US" sz="1400" smtClean="0"/>
            </a:lvl3pPr>
            <a:lvl4pPr>
              <a:defRPr lang="en-US" sz="1200" smtClean="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3"/>
          <p:cNvSpPr>
            <a:spLocks noGrp="1"/>
          </p:cNvSpPr>
          <p:nvPr>
            <p:ph sz="half" idx="18"/>
          </p:nvPr>
        </p:nvSpPr>
        <p:spPr bwMode="blackGray">
          <a:xfrm>
            <a:off x="6187411" y="4181495"/>
            <a:ext cx="5553076" cy="1738670"/>
          </a:xfrm>
          <a:solidFill>
            <a:schemeClr val="bg1">
              <a:lumMod val="95000"/>
            </a:schemeClr>
          </a:solidFill>
          <a:effectLst>
            <a:outerShdw blurRad="38100" dist="25400" dir="5400000" algn="t" rotWithShape="0">
              <a:prstClr val="black">
                <a:alpha val="20000"/>
              </a:prstClr>
            </a:outerShdw>
          </a:effectLst>
        </p:spPr>
        <p:txBody>
          <a:bodyPr vert="horz" lIns="91440" tIns="45720" rIns="91440" bIns="45720" rtlCol="0">
            <a:noAutofit/>
          </a:bodyPr>
          <a:lstStyle>
            <a:lvl1pPr>
              <a:defRPr lang="en-US" sz="1800" smtClean="0"/>
            </a:lvl1pPr>
            <a:lvl2pPr>
              <a:defRPr lang="en-US" sz="1600" smtClean="0"/>
            </a:lvl2pPr>
            <a:lvl3pPr>
              <a:defRPr lang="en-US" sz="1400" smtClean="0"/>
            </a:lvl3pPr>
            <a:lvl4pPr>
              <a:defRPr lang="en-US" sz="1200" smtClean="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477450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 Option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15324-17F3-4189-AD18-3BEDAE323264}"/>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B160A73B-129B-469F-94BD-8CF4275E08E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6DF45A0-2114-42FF-B3A4-D89C3CE823C4}"/>
              </a:ext>
            </a:extLst>
          </p:cNvPr>
          <p:cNvSpPr>
            <a:spLocks noGrp="1"/>
          </p:cNvSpPr>
          <p:nvPr>
            <p:ph type="sldNum" sz="quarter" idx="12"/>
          </p:nvPr>
        </p:nvSpPr>
        <p:spPr/>
        <p:txBody>
          <a:bodyPr/>
          <a:lstStyle/>
          <a:p>
            <a:fld id="{DA520EEF-7E75-4E82-8A01-B57B62EF14E1}" type="slidenum">
              <a:rPr lang="en-US" smtClean="0"/>
              <a:t>‹#›</a:t>
            </a:fld>
            <a:endParaRPr lang="en-US" dirty="0"/>
          </a:p>
        </p:txBody>
      </p:sp>
    </p:spTree>
    <p:extLst>
      <p:ext uri="{BB962C8B-B14F-4D97-AF65-F5344CB8AC3E}">
        <p14:creationId xmlns:p14="http://schemas.microsoft.com/office/powerpoint/2010/main" val="342518100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0C8D2B-68AD-4771-B73A-24185A800074}"/>
              </a:ext>
            </a:extLst>
          </p:cNvPr>
          <p:cNvSpPr>
            <a:spLocks noGrp="1"/>
          </p:cNvSpPr>
          <p:nvPr>
            <p:ph type="title"/>
          </p:nvPr>
        </p:nvSpPr>
        <p:spPr>
          <a:xfrm>
            <a:off x="304800" y="365128"/>
            <a:ext cx="10972800" cy="1154959"/>
          </a:xfrm>
          <a:prstGeom prst="rect">
            <a:avLst/>
          </a:prstGeom>
        </p:spPr>
        <p:txBody>
          <a:bodyPr vert="horz" lIns="91440" tIns="0" rIns="91440" bIns="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9FFFBCB-7A54-4BF9-B63C-C2293AD3870E}"/>
              </a:ext>
            </a:extLst>
          </p:cNvPr>
          <p:cNvSpPr>
            <a:spLocks noGrp="1"/>
          </p:cNvSpPr>
          <p:nvPr>
            <p:ph type="body" idx="1"/>
          </p:nvPr>
        </p:nvSpPr>
        <p:spPr>
          <a:xfrm>
            <a:off x="304800" y="1661653"/>
            <a:ext cx="10972800" cy="4198374"/>
          </a:xfrm>
          <a:prstGeom prst="rect">
            <a:avLst/>
          </a:prstGeom>
        </p:spPr>
        <p:txBody>
          <a:bodyPr vert="horz" lIns="91440" tIns="45720" rIns="91440" bIns="45720" rtlCol="0">
            <a:noAutofit/>
          </a:bodyPr>
          <a:lstStyle/>
          <a:p>
            <a:pPr lvl="0">
              <a:spcAft>
                <a:spcPts val="600"/>
              </a:spcAft>
            </a:pPr>
            <a:r>
              <a:rPr lang="en-US"/>
              <a:t>Click to edit Master text styles</a:t>
            </a:r>
          </a:p>
          <a:p>
            <a:pPr lvl="1">
              <a:spcAft>
                <a:spcPts val="600"/>
              </a:spcAft>
            </a:pPr>
            <a:r>
              <a:rPr lang="en-US"/>
              <a:t>Second level</a:t>
            </a:r>
          </a:p>
          <a:p>
            <a:pPr lvl="2">
              <a:spcAft>
                <a:spcPts val="600"/>
              </a:spcAft>
            </a:pPr>
            <a:r>
              <a:rPr lang="en-US"/>
              <a:t>Third level</a:t>
            </a:r>
          </a:p>
          <a:p>
            <a:pPr lvl="3">
              <a:spcAft>
                <a:spcPts val="600"/>
              </a:spcAft>
            </a:pPr>
            <a:r>
              <a:rPr lang="en-US"/>
              <a:t>Fourth level</a:t>
            </a:r>
          </a:p>
          <a:p>
            <a:pPr lvl="4">
              <a:spcAft>
                <a:spcPts val="600"/>
              </a:spcAft>
            </a:pPr>
            <a:r>
              <a:rPr lang="en-US"/>
              <a:t>Fifth level</a:t>
            </a:r>
            <a:endParaRPr lang="en-US" dirty="0"/>
          </a:p>
        </p:txBody>
      </p:sp>
      <p:sp>
        <p:nvSpPr>
          <p:cNvPr id="5" name="Footer Placeholder 4">
            <a:extLst>
              <a:ext uri="{FF2B5EF4-FFF2-40B4-BE49-F238E27FC236}">
                <a16:creationId xmlns:a16="http://schemas.microsoft.com/office/drawing/2014/main" id="{3A8A37DD-ACC6-4F19-A210-D573D14C69D9}"/>
              </a:ext>
            </a:extLst>
          </p:cNvPr>
          <p:cNvSpPr>
            <a:spLocks noGrp="1"/>
          </p:cNvSpPr>
          <p:nvPr>
            <p:ph type="ftr" sz="quarter" idx="3"/>
          </p:nvPr>
        </p:nvSpPr>
        <p:spPr>
          <a:xfrm>
            <a:off x="304811" y="5920443"/>
            <a:ext cx="8809703" cy="365125"/>
          </a:xfrm>
          <a:prstGeom prst="rect">
            <a:avLst/>
          </a:prstGeom>
        </p:spPr>
        <p:txBody>
          <a:bodyPr vert="horz" lIns="91440" tIns="45720" rIns="91440" bIns="45720" rtlCol="0" anchor="ctr"/>
          <a:lstStyle>
            <a:lvl1pPr algn="l">
              <a:defRPr sz="11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11E588C-EA6C-4B04-BFAF-8D20908FAE23}"/>
              </a:ext>
            </a:extLst>
          </p:cNvPr>
          <p:cNvSpPr>
            <a:spLocks noGrp="1"/>
          </p:cNvSpPr>
          <p:nvPr>
            <p:ph type="sldNum" sz="quarter" idx="4"/>
          </p:nvPr>
        </p:nvSpPr>
        <p:spPr>
          <a:xfrm>
            <a:off x="304800" y="6345954"/>
            <a:ext cx="687421" cy="287704"/>
          </a:xfrm>
          <a:prstGeom prst="rect">
            <a:avLst/>
          </a:prstGeom>
        </p:spPr>
        <p:txBody>
          <a:bodyPr vert="horz" lIns="91440" tIns="45720" rIns="91440" bIns="45720" rtlCol="0" anchor="ctr"/>
          <a:lstStyle>
            <a:lvl1pPr algn="l">
              <a:defRPr sz="1200" b="1">
                <a:solidFill>
                  <a:srgbClr val="0D96BA"/>
                </a:solidFill>
              </a:defRPr>
            </a:lvl1pPr>
          </a:lstStyle>
          <a:p>
            <a:fld id="{DA520EEF-7E75-4E82-8A01-B57B62EF14E1}" type="slidenum">
              <a:rPr lang="en-US" smtClean="0"/>
              <a:pPr/>
              <a:t>‹#›</a:t>
            </a:fld>
            <a:endParaRPr lang="en-US" dirty="0"/>
          </a:p>
        </p:txBody>
      </p:sp>
      <p:pic>
        <p:nvPicPr>
          <p:cNvPr id="8" name="Graphic 7">
            <a:extLst>
              <a:ext uri="{FF2B5EF4-FFF2-40B4-BE49-F238E27FC236}">
                <a16:creationId xmlns:a16="http://schemas.microsoft.com/office/drawing/2014/main" id="{9B9CD30A-322F-45AA-B583-08495BBE08D5}"/>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188487" y="6085018"/>
            <a:ext cx="2698716" cy="548640"/>
          </a:xfrm>
          <a:prstGeom prst="rect">
            <a:avLst/>
          </a:prstGeom>
        </p:spPr>
      </p:pic>
      <p:pic>
        <p:nvPicPr>
          <p:cNvPr id="7" name="Graphic 159">
            <a:extLst>
              <a:ext uri="{FF2B5EF4-FFF2-40B4-BE49-F238E27FC236}">
                <a16:creationId xmlns:a16="http://schemas.microsoft.com/office/drawing/2014/main" id="{A9796ABF-246B-4ABE-8358-ABE2837064A3}"/>
              </a:ext>
            </a:extLst>
          </p:cNvPr>
          <p:cNvPicPr>
            <a:picLocks noChangeAspect="1"/>
          </p:cNvPicPr>
          <p:nvPr userDrawn="1"/>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34611" t="35175"/>
          <a:stretch/>
        </p:blipFill>
        <p:spPr>
          <a:xfrm rot="5400000">
            <a:off x="9642723" y="11054"/>
            <a:ext cx="2560320" cy="2538236"/>
          </a:xfrm>
          <a:prstGeom prst="rect">
            <a:avLst/>
          </a:prstGeom>
        </p:spPr>
      </p:pic>
    </p:spTree>
    <p:extLst>
      <p:ext uri="{BB962C8B-B14F-4D97-AF65-F5344CB8AC3E}">
        <p14:creationId xmlns:p14="http://schemas.microsoft.com/office/powerpoint/2010/main" val="9189196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6" r:id="rId4"/>
    <p:sldLayoutId id="2147483651" r:id="rId5"/>
    <p:sldLayoutId id="2147483652" r:id="rId6"/>
    <p:sldLayoutId id="2147483653" r:id="rId7"/>
    <p:sldLayoutId id="2147483657" r:id="rId8"/>
    <p:sldLayoutId id="2147483654" r:id="rId9"/>
    <p:sldLayoutId id="2147483655" r:id="rId10"/>
  </p:sldLayoutIdLst>
  <p:transition>
    <p:fade/>
  </p:transition>
  <p:hf hdr="0" ftr="0" dt="0"/>
  <p:txStyles>
    <p:titleStyle>
      <a:lvl1pPr algn="l" defTabSz="914309" rtl="0" eaLnBrk="1" latinLnBrk="0" hangingPunct="1">
        <a:lnSpc>
          <a:spcPct val="80000"/>
        </a:lnSpc>
        <a:spcBef>
          <a:spcPct val="0"/>
        </a:spcBef>
        <a:buNone/>
        <a:defRPr sz="3600" b="1" kern="1200" spc="-50" baseline="0">
          <a:solidFill>
            <a:schemeClr val="accent1"/>
          </a:solidFill>
          <a:latin typeface="+mj-lt"/>
          <a:ea typeface="+mj-ea"/>
          <a:cs typeface="+mj-cs"/>
        </a:defRPr>
      </a:lvl1pPr>
    </p:titleStyle>
    <p:bodyStyle>
      <a:lvl1pPr marL="171434" indent="-171434" algn="l" defTabSz="914309" rtl="0" eaLnBrk="1" latinLnBrk="0" hangingPunct="1">
        <a:lnSpc>
          <a:spcPct val="90000"/>
        </a:lnSpc>
        <a:spcBef>
          <a:spcPts val="1000"/>
        </a:spcBef>
        <a:buClr>
          <a:schemeClr val="accent2"/>
        </a:buClr>
        <a:buFont typeface="Arial" panose="020B0604020202020204" pitchFamily="34" charset="0"/>
        <a:buChar char="•"/>
        <a:defRPr lang="en-US" sz="2800" kern="1200" spc="-50" baseline="0" dirty="0">
          <a:solidFill>
            <a:schemeClr val="tx1"/>
          </a:solidFill>
          <a:latin typeface="+mn-lt"/>
          <a:ea typeface="+mn-ea"/>
          <a:cs typeface="+mn-cs"/>
        </a:defRPr>
      </a:lvl1pPr>
      <a:lvl2pPr marL="457155" indent="-225404" algn="l" defTabSz="914309" rtl="0" eaLnBrk="1" latinLnBrk="0" hangingPunct="1">
        <a:lnSpc>
          <a:spcPct val="90000"/>
        </a:lnSpc>
        <a:spcBef>
          <a:spcPts val="500"/>
        </a:spcBef>
        <a:buClr>
          <a:srgbClr val="0D96BA"/>
        </a:buClr>
        <a:buFont typeface="Source Sans Pro" panose="020B0503030403020204" pitchFamily="34" charset="0"/>
        <a:buChar char="→"/>
        <a:defRPr lang="en-US" sz="2400" kern="1200" spc="-50" baseline="0" dirty="0">
          <a:solidFill>
            <a:schemeClr val="tx1"/>
          </a:solidFill>
          <a:latin typeface="+mn-lt"/>
          <a:ea typeface="+mn-ea"/>
          <a:cs typeface="+mn-cs"/>
        </a:defRPr>
      </a:lvl2pPr>
      <a:lvl3pPr marL="625411" indent="-166672" algn="l" defTabSz="914309" rtl="0" eaLnBrk="1" latinLnBrk="0" hangingPunct="1">
        <a:lnSpc>
          <a:spcPct val="90000"/>
        </a:lnSpc>
        <a:spcBef>
          <a:spcPts val="500"/>
        </a:spcBef>
        <a:buClr>
          <a:schemeClr val="accent2"/>
        </a:buClr>
        <a:buFont typeface="Arial" panose="020B0604020202020204" pitchFamily="34" charset="0"/>
        <a:buChar char="•"/>
        <a:defRPr lang="en-US" sz="2000" kern="1200" spc="-50" baseline="0" dirty="0">
          <a:solidFill>
            <a:schemeClr val="tx1"/>
          </a:solidFill>
          <a:latin typeface="+mn-lt"/>
          <a:ea typeface="+mn-ea"/>
          <a:cs typeface="+mn-cs"/>
        </a:defRPr>
      </a:lvl3pPr>
      <a:lvl4pPr marL="914309" indent="-228578" algn="l" defTabSz="914309" rtl="0" eaLnBrk="1" latinLnBrk="0" hangingPunct="1">
        <a:lnSpc>
          <a:spcPct val="90000"/>
        </a:lnSpc>
        <a:spcBef>
          <a:spcPts val="500"/>
        </a:spcBef>
        <a:buClr>
          <a:srgbClr val="0D96BA"/>
        </a:buClr>
        <a:buFont typeface="Source Sans Pro" panose="020B0503030403020204" pitchFamily="34" charset="0"/>
        <a:buChar char="→"/>
        <a:defRPr lang="en-US" sz="1800" kern="1200" spc="-50" baseline="0" dirty="0">
          <a:solidFill>
            <a:schemeClr val="tx1"/>
          </a:solidFill>
          <a:latin typeface="+mn-lt"/>
          <a:ea typeface="+mn-ea"/>
          <a:cs typeface="+mn-cs"/>
        </a:defRPr>
      </a:lvl4pPr>
      <a:lvl5pPr marL="1085744" indent="-173022" algn="l" defTabSz="914309" rtl="0" eaLnBrk="1" latinLnBrk="0" hangingPunct="1">
        <a:lnSpc>
          <a:spcPct val="90000"/>
        </a:lnSpc>
        <a:spcBef>
          <a:spcPts val="500"/>
        </a:spcBef>
        <a:buClr>
          <a:schemeClr val="accent2"/>
        </a:buClr>
        <a:buFont typeface="Arial" panose="020B0604020202020204" pitchFamily="34" charset="0"/>
        <a:buChar char="•"/>
        <a:defRPr lang="en-US" sz="1800" kern="1200" spc="-50" baseline="0" dirty="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5"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4"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5" algn="l" defTabSz="91430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sp>
        <p:nvSpPr>
          <p:cNvPr id="2" name="Title Placeholder 1"/>
          <p:cNvSpPr>
            <a:spLocks noGrp="1"/>
          </p:cNvSpPr>
          <p:nvPr>
            <p:ph type="title"/>
          </p:nvPr>
        </p:nvSpPr>
        <p:spPr>
          <a:xfrm>
            <a:off x="521208" y="448056"/>
            <a:ext cx="6876288" cy="64008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539496" y="1435608"/>
            <a:ext cx="4416552" cy="39776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fld id="{8BEEBAAA-29B5-4AF5-BC5F-7E580C29002D}" type="datetimeFigureOut">
              <a:rPr lang="en-US" smtClean="0"/>
              <a:pPr/>
              <a:t>9/28/2023</a:t>
            </a:fld>
            <a:endParaRPr lang="en-US" dirty="0"/>
          </a:p>
        </p:txBody>
      </p:sp>
      <p:sp>
        <p:nvSpPr>
          <p:cNvPr id="5" name="Footer Placeholder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375904"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fld id="{9860EDB8-5305-433F-BE41-D7A86D811DB3}" type="slidenum">
              <a:rPr lang="en-US" smtClean="0"/>
              <a:pPr/>
              <a:t>‹#›</a:t>
            </a:fld>
            <a:endParaRPr lang="en-US" dirty="0"/>
          </a:p>
        </p:txBody>
      </p:sp>
      <p:cxnSp>
        <p:nvCxnSpPr>
          <p:cNvPr id="8" name="Straight Connector 7"/>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503742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Lst>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50000"/>
        </a:lnSpc>
        <a:spcBef>
          <a:spcPts val="1000"/>
        </a:spcBef>
        <a:spcAft>
          <a:spcPts val="1200"/>
        </a:spcAft>
        <a:buFontTx/>
        <a:buNone/>
        <a:defRPr lang="en-US" sz="1200" kern="1200" dirty="0">
          <a:solidFill>
            <a:schemeClr val="tx1"/>
          </a:solidFill>
          <a:latin typeface="+mn-lt"/>
          <a:ea typeface="+mn-ea"/>
          <a:cs typeface="+mn-cs"/>
        </a:defRPr>
      </a:lvl1pPr>
      <a:lvl2pPr marL="228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3.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9137" y="1587822"/>
            <a:ext cx="10198873" cy="2387600"/>
          </a:xfrm>
        </p:spPr>
        <p:txBody>
          <a:bodyPr/>
          <a:lstStyle/>
          <a:p>
            <a:pPr algn="l"/>
            <a:r>
              <a:rPr lang="en-US" b="1" i="0" dirty="0">
                <a:solidFill>
                  <a:srgbClr val="FFFFFF"/>
                </a:solidFill>
                <a:effectLst/>
                <a:latin typeface="noto-sans"/>
              </a:rPr>
              <a:t>Equity-Centered Strategies to Improve Care for People Experiencing Homelessness: Lessons from Kings and Tulare Counties</a:t>
            </a:r>
          </a:p>
        </p:txBody>
      </p:sp>
      <p:sp>
        <p:nvSpPr>
          <p:cNvPr id="4" name="Subtitle 3">
            <a:extLst>
              <a:ext uri="{FF2B5EF4-FFF2-40B4-BE49-F238E27FC236}">
                <a16:creationId xmlns:a16="http://schemas.microsoft.com/office/drawing/2014/main" id="{81CC7B37-315A-43CA-B7A2-1A99EED9CFE4}"/>
              </a:ext>
            </a:extLst>
          </p:cNvPr>
          <p:cNvSpPr>
            <a:spLocks noGrp="1"/>
          </p:cNvSpPr>
          <p:nvPr>
            <p:ph type="subTitle" idx="1"/>
          </p:nvPr>
        </p:nvSpPr>
        <p:spPr>
          <a:xfrm>
            <a:off x="469136" y="4380716"/>
            <a:ext cx="10198873" cy="431395"/>
          </a:xfrm>
        </p:spPr>
        <p:txBody>
          <a:bodyPr/>
          <a:lstStyle/>
          <a:p>
            <a:r>
              <a:rPr lang="en-US" dirty="0"/>
              <a:t>September 29, 2023, 11:00 </a:t>
            </a:r>
            <a:r>
              <a:rPr lang="en-US"/>
              <a:t>– 12:00 </a:t>
            </a:r>
            <a:r>
              <a:rPr lang="en-US" dirty="0"/>
              <a:t>pm PT</a:t>
            </a:r>
          </a:p>
          <a:p>
            <a:endParaRPr lang="en-US" dirty="0"/>
          </a:p>
        </p:txBody>
      </p:sp>
      <p:sp>
        <p:nvSpPr>
          <p:cNvPr id="5" name="Text Placeholder 4">
            <a:extLst>
              <a:ext uri="{FF2B5EF4-FFF2-40B4-BE49-F238E27FC236}">
                <a16:creationId xmlns:a16="http://schemas.microsoft.com/office/drawing/2014/main" id="{9F8656C7-B77E-4E1D-A3C7-0D94D86E5BD2}"/>
              </a:ext>
            </a:extLst>
          </p:cNvPr>
          <p:cNvSpPr>
            <a:spLocks noGrp="1"/>
          </p:cNvSpPr>
          <p:nvPr>
            <p:ph type="body" sz="quarter" idx="10"/>
          </p:nvPr>
        </p:nvSpPr>
        <p:spPr>
          <a:xfrm>
            <a:off x="475962" y="5809785"/>
            <a:ext cx="10198873" cy="510051"/>
          </a:xfrm>
        </p:spPr>
        <p:txBody>
          <a:bodyPr/>
          <a:lstStyle/>
          <a:p>
            <a:r>
              <a:rPr lang="en-US" dirty="0"/>
              <a:t>Made possible by the California Health Care Foundation</a:t>
            </a:r>
          </a:p>
        </p:txBody>
      </p:sp>
      <p:sp>
        <p:nvSpPr>
          <p:cNvPr id="3" name="TextBox 2">
            <a:extLst>
              <a:ext uri="{FF2B5EF4-FFF2-40B4-BE49-F238E27FC236}">
                <a16:creationId xmlns:a16="http://schemas.microsoft.com/office/drawing/2014/main" id="{0569D225-3F4C-C8AA-CC5D-A32B1CB6FE9D}"/>
              </a:ext>
            </a:extLst>
          </p:cNvPr>
          <p:cNvSpPr txBox="1"/>
          <p:nvPr/>
        </p:nvSpPr>
        <p:spPr>
          <a:xfrm>
            <a:off x="480288" y="1837702"/>
            <a:ext cx="10198874" cy="430887"/>
          </a:xfrm>
          <a:prstGeom prst="rect">
            <a:avLst/>
          </a:prstGeom>
          <a:noFill/>
        </p:spPr>
        <p:txBody>
          <a:bodyPr wrap="square" rtlCol="0">
            <a:spAutoFit/>
          </a:bodyPr>
          <a:lstStyle/>
          <a:p>
            <a:r>
              <a:rPr lang="en-US" sz="2200" b="1" kern="1050" cap="small" spc="10" dirty="0">
                <a:solidFill>
                  <a:schemeClr val="accent3">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CROSS-SECTOR PARTNERSHIPS TO SUPPORT PEOPLE EXPERIENCING HOMELESSNESS</a:t>
            </a:r>
            <a:endParaRPr lang="en-US" sz="2200" b="1" cap="small" spc="10" dirty="0">
              <a:solidFill>
                <a:schemeClr val="accent3">
                  <a:lumMod val="60000"/>
                  <a:lumOff val="40000"/>
                </a:schemeClr>
              </a:solidFill>
            </a:endParaRPr>
          </a:p>
        </p:txBody>
      </p:sp>
    </p:spTree>
    <p:extLst>
      <p:ext uri="{BB962C8B-B14F-4D97-AF65-F5344CB8AC3E}">
        <p14:creationId xmlns:p14="http://schemas.microsoft.com/office/powerpoint/2010/main" val="2369440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29CFB-504F-DBCB-53D5-0924108BB7B9}"/>
              </a:ext>
            </a:extLst>
          </p:cNvPr>
          <p:cNvSpPr>
            <a:spLocks noGrp="1"/>
          </p:cNvSpPr>
          <p:nvPr>
            <p:ph type="title"/>
          </p:nvPr>
        </p:nvSpPr>
        <p:spPr/>
        <p:txBody>
          <a:bodyPr/>
          <a:lstStyle/>
          <a:p>
            <a:r>
              <a:rPr lang="en-US" dirty="0"/>
              <a:t>Continuum of Care (CoC) on Homelessness </a:t>
            </a:r>
          </a:p>
        </p:txBody>
      </p:sp>
      <p:sp>
        <p:nvSpPr>
          <p:cNvPr id="3" name="Content Placeholder 2">
            <a:extLst>
              <a:ext uri="{FF2B5EF4-FFF2-40B4-BE49-F238E27FC236}">
                <a16:creationId xmlns:a16="http://schemas.microsoft.com/office/drawing/2014/main" id="{F5A1AF17-B16A-F125-0E0B-7F133345C614}"/>
              </a:ext>
            </a:extLst>
          </p:cNvPr>
          <p:cNvSpPr>
            <a:spLocks noGrp="1"/>
          </p:cNvSpPr>
          <p:nvPr>
            <p:ph sz="quarter" idx="10"/>
          </p:nvPr>
        </p:nvSpPr>
        <p:spPr>
          <a:xfrm>
            <a:off x="521207" y="1332091"/>
            <a:ext cx="10401351" cy="4974336"/>
          </a:xfrm>
        </p:spPr>
        <p:txBody>
          <a:bodyPr tIns="0" rIns="182880" bIns="91440">
            <a:normAutofit lnSpcReduction="10000"/>
          </a:bodyPr>
          <a:lstStyle/>
          <a:p>
            <a:pPr>
              <a:lnSpc>
                <a:spcPct val="110000"/>
              </a:lnSpc>
            </a:pPr>
            <a:r>
              <a:rPr lang="en-US" sz="1600" b="1" dirty="0"/>
              <a:t>Housing and Urban Development (HUD) CoC Notice Of Funding Opportunity (NOFO) Racial Equity Requirements</a:t>
            </a:r>
          </a:p>
          <a:p>
            <a:pPr lvl="1" indent="0">
              <a:lnSpc>
                <a:spcPct val="110000"/>
              </a:lnSpc>
              <a:buNone/>
            </a:pPr>
            <a:r>
              <a:rPr lang="en-US" sz="1400" b="1" dirty="0"/>
              <a:t>HUD CoC NOFO </a:t>
            </a:r>
            <a:r>
              <a:rPr lang="en-US" sz="1400" dirty="0"/>
              <a:t>has made equity one of its top priorities by giving points in the competition if you can demonstrate: </a:t>
            </a:r>
            <a:br>
              <a:rPr lang="en-US" sz="1400" dirty="0"/>
            </a:br>
            <a:r>
              <a:rPr lang="en-US" sz="1400" dirty="0"/>
              <a:t>Promoting Racial Equity in Homelessness Response and Promoting Racial Equity in the Local CoC Process.</a:t>
            </a:r>
          </a:p>
          <a:p>
            <a:pPr marL="682625" lvl="2" indent="-169863">
              <a:lnSpc>
                <a:spcPct val="110000"/>
              </a:lnSpc>
            </a:pPr>
            <a:r>
              <a:rPr lang="en-US" sz="1300" b="1" dirty="0"/>
              <a:t>Data Analysis </a:t>
            </a:r>
            <a:r>
              <a:rPr lang="en-US" sz="1300" dirty="0"/>
              <a:t>– All CoCs are encouraged to use a tool to analyze disaggregated Homeless Management Information System (HMIS) data. Ensure the review includes analyses of all program data points with an equity lens. </a:t>
            </a:r>
          </a:p>
          <a:p>
            <a:pPr marL="682625" lvl="2" indent="-169863">
              <a:lnSpc>
                <a:spcPct val="110000"/>
              </a:lnSpc>
              <a:spcBef>
                <a:spcPts val="600"/>
              </a:spcBef>
            </a:pPr>
            <a:r>
              <a:rPr lang="en-US" sz="1300" b="1" dirty="0"/>
              <a:t>System Examination </a:t>
            </a:r>
            <a:r>
              <a:rPr lang="en-US" sz="1300" dirty="0"/>
              <a:t>- Understand that structural racism permeates all institutions and examine our current systems to </a:t>
            </a:r>
            <a:br>
              <a:rPr lang="en-US" sz="1300" dirty="0"/>
            </a:br>
            <a:r>
              <a:rPr lang="en-US" sz="1300" dirty="0"/>
              <a:t>locate disparities</a:t>
            </a:r>
          </a:p>
          <a:p>
            <a:pPr marL="1085850" lvl="3" indent="-231775">
              <a:lnSpc>
                <a:spcPct val="110000"/>
              </a:lnSpc>
              <a:spcBef>
                <a:spcPts val="0"/>
              </a:spcBef>
              <a:buFont typeface="Courier New" panose="02070309020205020404" pitchFamily="49" charset="0"/>
              <a:buChar char="o"/>
            </a:pPr>
            <a:r>
              <a:rPr lang="en-US" sz="1300" dirty="0"/>
              <a:t>Use an intersectional lens, holding multiple identities can increase vulnerability</a:t>
            </a:r>
          </a:p>
          <a:p>
            <a:pPr marL="682625" lvl="2" indent="-169863">
              <a:lnSpc>
                <a:spcPct val="110000"/>
              </a:lnSpc>
              <a:spcBef>
                <a:spcPts val="600"/>
              </a:spcBef>
            </a:pPr>
            <a:r>
              <a:rPr lang="en-US" sz="1300" b="1" dirty="0"/>
              <a:t>Implementation </a:t>
            </a:r>
          </a:p>
          <a:p>
            <a:pPr marL="1085850" lvl="3" indent="-231775">
              <a:lnSpc>
                <a:spcPct val="110000"/>
              </a:lnSpc>
              <a:spcBef>
                <a:spcPts val="0"/>
              </a:spcBef>
              <a:spcAft>
                <a:spcPts val="400"/>
              </a:spcAft>
              <a:buFont typeface="Courier New" panose="02070309020205020404" pitchFamily="49" charset="0"/>
              <a:buChar char="o"/>
            </a:pPr>
            <a:r>
              <a:rPr lang="en-US" sz="1300" dirty="0"/>
              <a:t>Holding focus groups for clients currently sheltered/unsheltered, enrolled in a program that prioritized people experiencing homelessness, living experience</a:t>
            </a:r>
          </a:p>
          <a:p>
            <a:pPr marL="1085850" lvl="3" indent="-231775">
              <a:lnSpc>
                <a:spcPct val="110000"/>
              </a:lnSpc>
              <a:spcAft>
                <a:spcPts val="400"/>
              </a:spcAft>
              <a:buFont typeface="Courier New" panose="02070309020205020404" pitchFamily="49" charset="0"/>
              <a:buChar char="o"/>
            </a:pPr>
            <a:r>
              <a:rPr lang="en-US" sz="1300" dirty="0"/>
              <a:t>KTHA Board member with lived experiencing, programmatic rating and ranking committee groups including lived experience </a:t>
            </a:r>
          </a:p>
          <a:p>
            <a:pPr marL="1085850" lvl="3" indent="-231775">
              <a:lnSpc>
                <a:spcPct val="110000"/>
              </a:lnSpc>
              <a:spcAft>
                <a:spcPts val="400"/>
              </a:spcAft>
              <a:buFont typeface="Courier New" panose="02070309020205020404" pitchFamily="49" charset="0"/>
              <a:buChar char="o"/>
            </a:pPr>
            <a:r>
              <a:rPr lang="en-US" sz="1300" dirty="0"/>
              <a:t>Low barrier shelters, no wrong door approach to enter Coordinated Entry System (CES), in crease in flex funds to pay for client move in costs/arrears, multiple outreach teams to touch Kings and Tulare Counties</a:t>
            </a:r>
          </a:p>
          <a:p>
            <a:pPr marL="857250" lvl="2" indent="-171450">
              <a:buFont typeface="Courier New" panose="02070309020205020404" pitchFamily="49" charset="0"/>
              <a:buChar char="o"/>
            </a:pPr>
            <a:endParaRPr lang="en-US" dirty="0"/>
          </a:p>
          <a:p>
            <a:pPr marL="857250" lvl="2" indent="-171450"/>
            <a:endParaRPr lang="en-US" dirty="0"/>
          </a:p>
          <a:p>
            <a:pPr lvl="1" indent="0">
              <a:buNone/>
            </a:pPr>
            <a:endParaRPr lang="en-US" dirty="0"/>
          </a:p>
        </p:txBody>
      </p:sp>
    </p:spTree>
    <p:extLst>
      <p:ext uri="{BB962C8B-B14F-4D97-AF65-F5344CB8AC3E}">
        <p14:creationId xmlns:p14="http://schemas.microsoft.com/office/powerpoint/2010/main" val="3912129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93801-8EB2-3388-511B-C570BD3C889B}"/>
              </a:ext>
            </a:extLst>
          </p:cNvPr>
          <p:cNvSpPr>
            <a:spLocks noGrp="1"/>
          </p:cNvSpPr>
          <p:nvPr>
            <p:ph type="title"/>
          </p:nvPr>
        </p:nvSpPr>
        <p:spPr/>
        <p:txBody>
          <a:bodyPr/>
          <a:lstStyle/>
          <a:p>
            <a:r>
              <a:rPr lang="en-US" dirty="0"/>
              <a:t>State Funds to the </a:t>
            </a:r>
            <a:r>
              <a:rPr lang="en-US" dirty="0" err="1"/>
              <a:t>CoC</a:t>
            </a:r>
            <a:endParaRPr lang="en-US" dirty="0"/>
          </a:p>
        </p:txBody>
      </p:sp>
      <p:sp>
        <p:nvSpPr>
          <p:cNvPr id="3" name="Content Placeholder 2">
            <a:extLst>
              <a:ext uri="{FF2B5EF4-FFF2-40B4-BE49-F238E27FC236}">
                <a16:creationId xmlns:a16="http://schemas.microsoft.com/office/drawing/2014/main" id="{0F2D4D56-2016-4225-25BE-587452BAFCAB}"/>
              </a:ext>
            </a:extLst>
          </p:cNvPr>
          <p:cNvSpPr>
            <a:spLocks noGrp="1"/>
          </p:cNvSpPr>
          <p:nvPr>
            <p:ph sz="quarter" idx="10"/>
          </p:nvPr>
        </p:nvSpPr>
        <p:spPr>
          <a:xfrm>
            <a:off x="532648" y="1488690"/>
            <a:ext cx="5285348" cy="3990407"/>
          </a:xfrm>
        </p:spPr>
        <p:txBody>
          <a:bodyPr/>
          <a:lstStyle/>
          <a:p>
            <a:pPr>
              <a:lnSpc>
                <a:spcPct val="100000"/>
              </a:lnSpc>
              <a:spcBef>
                <a:spcPts val="600"/>
              </a:spcBef>
              <a:spcAft>
                <a:spcPts val="600"/>
              </a:spcAft>
            </a:pPr>
            <a:r>
              <a:rPr lang="en-US" sz="1600" b="1" dirty="0"/>
              <a:t>State Funds with Racial Equity Requirements </a:t>
            </a:r>
          </a:p>
          <a:p>
            <a:pPr marL="280988" indent="-169863">
              <a:lnSpc>
                <a:spcPct val="100000"/>
              </a:lnSpc>
              <a:spcBef>
                <a:spcPts val="600"/>
              </a:spcBef>
              <a:spcAft>
                <a:spcPts val="600"/>
              </a:spcAft>
              <a:buFont typeface="Arial" panose="020B0604020202020204" pitchFamily="34" charset="0"/>
              <a:buChar char="•"/>
            </a:pPr>
            <a:r>
              <a:rPr lang="en-US" dirty="0"/>
              <a:t>California Emergency Solutions and Housing (CESH)</a:t>
            </a:r>
          </a:p>
          <a:p>
            <a:pPr marL="280988" indent="-169863">
              <a:lnSpc>
                <a:spcPct val="100000"/>
              </a:lnSpc>
              <a:spcBef>
                <a:spcPts val="600"/>
              </a:spcBef>
              <a:spcAft>
                <a:spcPts val="600"/>
              </a:spcAft>
              <a:buFont typeface="Arial" panose="020B0604020202020204" pitchFamily="34" charset="0"/>
              <a:buChar char="•"/>
            </a:pPr>
            <a:r>
              <a:rPr lang="en-US" dirty="0"/>
              <a:t>Homeless Emergency Aid Program (HEAP)</a:t>
            </a:r>
          </a:p>
          <a:p>
            <a:pPr marL="280988" indent="-169863">
              <a:lnSpc>
                <a:spcPct val="100000"/>
              </a:lnSpc>
              <a:spcBef>
                <a:spcPts val="600"/>
              </a:spcBef>
              <a:spcAft>
                <a:spcPts val="600"/>
              </a:spcAft>
              <a:buFont typeface="Arial" panose="020B0604020202020204" pitchFamily="34" charset="0"/>
              <a:buChar char="•"/>
            </a:pPr>
            <a:r>
              <a:rPr lang="en-US" dirty="0"/>
              <a:t>Homeless Housing and Assistance Prevention (HHAP) 1, 2, 3, 4, and 5</a:t>
            </a:r>
            <a:br>
              <a:rPr lang="en-US" dirty="0"/>
            </a:br>
            <a:endParaRPr lang="en-US" dirty="0"/>
          </a:p>
          <a:p>
            <a:pPr>
              <a:lnSpc>
                <a:spcPct val="100000"/>
              </a:lnSpc>
              <a:spcBef>
                <a:spcPts val="600"/>
              </a:spcBef>
              <a:spcAft>
                <a:spcPts val="600"/>
              </a:spcAft>
            </a:pPr>
            <a:endParaRPr lang="en-US" dirty="0"/>
          </a:p>
          <a:p>
            <a:pPr>
              <a:lnSpc>
                <a:spcPct val="100000"/>
              </a:lnSpc>
              <a:spcBef>
                <a:spcPts val="600"/>
              </a:spcBef>
              <a:spcAft>
                <a:spcPts val="600"/>
              </a:spcAft>
            </a:pPr>
            <a:r>
              <a:rPr lang="en-US" sz="1400" b="1" dirty="0">
                <a:solidFill>
                  <a:srgbClr val="D24726"/>
                </a:solidFill>
              </a:rPr>
              <a:t>City of Tulare Encampment Resolution Program (TERP) Round 1 and 2</a:t>
            </a:r>
          </a:p>
        </p:txBody>
      </p:sp>
      <p:sp>
        <p:nvSpPr>
          <p:cNvPr id="5" name="Content Placeholder 2">
            <a:extLst>
              <a:ext uri="{FF2B5EF4-FFF2-40B4-BE49-F238E27FC236}">
                <a16:creationId xmlns:a16="http://schemas.microsoft.com/office/drawing/2014/main" id="{8E1D5686-6875-E742-89A2-C3C6C42E0A46}"/>
              </a:ext>
            </a:extLst>
          </p:cNvPr>
          <p:cNvSpPr txBox="1">
            <a:spLocks/>
          </p:cNvSpPr>
          <p:nvPr/>
        </p:nvSpPr>
        <p:spPr>
          <a:xfrm>
            <a:off x="6197650" y="1465798"/>
            <a:ext cx="5135592" cy="2127102"/>
          </a:xfrm>
          <a:prstGeom prst="roundRect">
            <a:avLst/>
          </a:prstGeom>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fontScale="92500"/>
          </a:bodyPr>
          <a:lstStyle>
            <a:lvl1pPr marL="0" indent="0" algn="l" defTabSz="914400" rtl="0" eaLnBrk="1" latinLnBrk="0" hangingPunct="1">
              <a:lnSpc>
                <a:spcPct val="150000"/>
              </a:lnSpc>
              <a:spcBef>
                <a:spcPts val="1000"/>
              </a:spcBef>
              <a:spcAft>
                <a:spcPts val="1200"/>
              </a:spcAft>
              <a:buFontTx/>
              <a:buNone/>
              <a:defRPr lang="en-US" sz="1200" kern="1200" smtClean="0">
                <a:solidFill>
                  <a:schemeClr val="tx1">
                    <a:lumMod val="75000"/>
                    <a:lumOff val="25000"/>
                  </a:schemeClr>
                </a:solidFill>
                <a:latin typeface="+mn-lt"/>
                <a:ea typeface="+mn-ea"/>
                <a:cs typeface="+mn-cs"/>
              </a:defRPr>
            </a:lvl1pPr>
            <a:lvl2pPr marL="228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lumMod val="75000"/>
                    <a:lumOff val="25000"/>
                  </a:prstClr>
                </a:solidFill>
                <a:effectLst/>
                <a:uLnTx/>
                <a:uFillTx/>
                <a:latin typeface="Segoe UI"/>
                <a:ea typeface="+mn-ea"/>
                <a:cs typeface="+mn-cs"/>
              </a:rPr>
              <a:t>Investments in:</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Housing Development – Tulare and Kings County projects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Rapid Rehousing Projects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Housing Flex Funds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Low Barrier Shelters – Eden House and Porterville Navigation Center</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Landlord Mitigation Funds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Increase Outreach Teams and Service Coordination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Segoe UI"/>
              <a:ea typeface="+mn-ea"/>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Segoe U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Segoe U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Segoe U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Segoe UI"/>
              <a:ea typeface="+mn-ea"/>
              <a:cs typeface="+mn-cs"/>
            </a:endParaRPr>
          </a:p>
        </p:txBody>
      </p:sp>
      <p:sp>
        <p:nvSpPr>
          <p:cNvPr id="8" name="Content Placeholder 2">
            <a:extLst>
              <a:ext uri="{FF2B5EF4-FFF2-40B4-BE49-F238E27FC236}">
                <a16:creationId xmlns:a16="http://schemas.microsoft.com/office/drawing/2014/main" id="{6E451DA7-5158-AEB6-4925-E74366E23CCC}"/>
              </a:ext>
            </a:extLst>
          </p:cNvPr>
          <p:cNvSpPr txBox="1">
            <a:spLocks/>
          </p:cNvSpPr>
          <p:nvPr/>
        </p:nvSpPr>
        <p:spPr>
          <a:xfrm>
            <a:off x="634384" y="3993454"/>
            <a:ext cx="5563266" cy="2668518"/>
          </a:xfrm>
          <a:prstGeom prst="roundRect">
            <a:avLst/>
          </a:prstGeom>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fontScale="92500"/>
          </a:bodyPr>
          <a:lstStyle>
            <a:lvl1pPr marL="0" indent="0" algn="l" defTabSz="914400" rtl="0" eaLnBrk="1" latinLnBrk="0" hangingPunct="1">
              <a:lnSpc>
                <a:spcPct val="150000"/>
              </a:lnSpc>
              <a:spcBef>
                <a:spcPts val="1000"/>
              </a:spcBef>
              <a:spcAft>
                <a:spcPts val="1200"/>
              </a:spcAft>
              <a:buFontTx/>
              <a:buNone/>
              <a:defRPr lang="en-US" sz="1200" kern="1200" smtClean="0">
                <a:solidFill>
                  <a:schemeClr val="tx1">
                    <a:lumMod val="75000"/>
                    <a:lumOff val="25000"/>
                  </a:schemeClr>
                </a:solidFill>
                <a:latin typeface="+mn-lt"/>
                <a:ea typeface="+mn-ea"/>
                <a:cs typeface="+mn-cs"/>
              </a:defRPr>
            </a:lvl1pPr>
            <a:lvl2pPr marL="228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u="none" strike="noStrike" kern="1200" cap="none" spc="0" normalizeH="0" baseline="0" noProof="0" dirty="0">
                <a:ln>
                  <a:noFill/>
                </a:ln>
                <a:solidFill>
                  <a:prstClr val="black">
                    <a:lumMod val="75000"/>
                    <a:lumOff val="25000"/>
                  </a:prstClr>
                </a:solidFill>
                <a:effectLst/>
                <a:uLnTx/>
                <a:uFillTx/>
                <a:latin typeface="Segoe UI"/>
                <a:ea typeface="+mn-ea"/>
                <a:cs typeface="+mn-cs"/>
              </a:rPr>
              <a:t>City of Tulare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KTHA - 2 Housing Navigators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KTHA – 1 Transportation Liaison</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Salt + Light – 1 Housing Navigator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Kings View – 1 Housing Navigator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Collaborating with Adventist Health Mobile Health Clinic</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Multidisciplinary Team from Tulare County</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Clean the World – Mobile shower unit</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Rental assistance for up to a year and flex funds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Segoe U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Segoe U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Segoe U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Segoe UI"/>
              <a:ea typeface="+mn-ea"/>
              <a:cs typeface="+mn-cs"/>
            </a:endParaRPr>
          </a:p>
        </p:txBody>
      </p:sp>
      <p:pic>
        <p:nvPicPr>
          <p:cNvPr id="9" name="Picture 8">
            <a:extLst>
              <a:ext uri="{FF2B5EF4-FFF2-40B4-BE49-F238E27FC236}">
                <a16:creationId xmlns:a16="http://schemas.microsoft.com/office/drawing/2014/main" id="{496AB3E0-9130-6424-EC22-57CC77D3DAAC}"/>
              </a:ext>
            </a:extLst>
          </p:cNvPr>
          <p:cNvPicPr>
            <a:picLocks noChangeAspect="1"/>
          </p:cNvPicPr>
          <p:nvPr/>
        </p:nvPicPr>
        <p:blipFill>
          <a:blip r:embed="rId2"/>
          <a:stretch>
            <a:fillRect/>
          </a:stretch>
        </p:blipFill>
        <p:spPr>
          <a:xfrm>
            <a:off x="6299386" y="3702087"/>
            <a:ext cx="2868841" cy="1821230"/>
          </a:xfrm>
          <a:prstGeom prst="rect">
            <a:avLst/>
          </a:prstGeom>
        </p:spPr>
      </p:pic>
      <p:pic>
        <p:nvPicPr>
          <p:cNvPr id="6" name="Picture 5">
            <a:extLst>
              <a:ext uri="{FF2B5EF4-FFF2-40B4-BE49-F238E27FC236}">
                <a16:creationId xmlns:a16="http://schemas.microsoft.com/office/drawing/2014/main" id="{C3ABD8F1-83A4-4D8D-BB3A-A3F3DE2EF218}"/>
              </a:ext>
            </a:extLst>
          </p:cNvPr>
          <p:cNvPicPr>
            <a:picLocks noChangeAspect="1"/>
          </p:cNvPicPr>
          <p:nvPr/>
        </p:nvPicPr>
        <p:blipFill>
          <a:blip r:embed="rId3"/>
          <a:stretch>
            <a:fillRect/>
          </a:stretch>
        </p:blipFill>
        <p:spPr>
          <a:xfrm>
            <a:off x="8865732" y="4296118"/>
            <a:ext cx="2868840" cy="2151630"/>
          </a:xfrm>
          <a:prstGeom prst="rect">
            <a:avLst/>
          </a:prstGeom>
        </p:spPr>
      </p:pic>
    </p:spTree>
    <p:extLst>
      <p:ext uri="{BB962C8B-B14F-4D97-AF65-F5344CB8AC3E}">
        <p14:creationId xmlns:p14="http://schemas.microsoft.com/office/powerpoint/2010/main" val="2281933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0CEA7-8BF7-4660-B7CF-4DE26A5ABF40}"/>
              </a:ext>
            </a:extLst>
          </p:cNvPr>
          <p:cNvSpPr>
            <a:spLocks noGrp="1"/>
          </p:cNvSpPr>
          <p:nvPr>
            <p:ph type="title"/>
          </p:nvPr>
        </p:nvSpPr>
        <p:spPr>
          <a:xfrm>
            <a:off x="521207" y="448056"/>
            <a:ext cx="10149668" cy="640080"/>
          </a:xfrm>
        </p:spPr>
        <p:txBody>
          <a:bodyPr>
            <a:normAutofit/>
          </a:bodyPr>
          <a:lstStyle/>
          <a:p>
            <a:r>
              <a:rPr lang="en-US" dirty="0"/>
              <a:t>Partnering with Anthem, </a:t>
            </a:r>
            <a:r>
              <a:rPr lang="en-US" dirty="0" err="1"/>
              <a:t>CalViva</a:t>
            </a:r>
            <a:r>
              <a:rPr lang="en-US" dirty="0"/>
              <a:t>, and Health Net of California </a:t>
            </a:r>
          </a:p>
        </p:txBody>
      </p:sp>
      <p:sp>
        <p:nvSpPr>
          <p:cNvPr id="3" name="Content Placeholder 2">
            <a:extLst>
              <a:ext uri="{FF2B5EF4-FFF2-40B4-BE49-F238E27FC236}">
                <a16:creationId xmlns:a16="http://schemas.microsoft.com/office/drawing/2014/main" id="{2960EDB0-0228-49A7-B8F1-C1528CDF1292}"/>
              </a:ext>
            </a:extLst>
          </p:cNvPr>
          <p:cNvSpPr>
            <a:spLocks noGrp="1"/>
          </p:cNvSpPr>
          <p:nvPr>
            <p:ph sz="quarter" idx="10"/>
          </p:nvPr>
        </p:nvSpPr>
        <p:spPr>
          <a:xfrm>
            <a:off x="521207" y="1302138"/>
            <a:ext cx="6497135" cy="5417444"/>
          </a:xfrm>
        </p:spPr>
        <p:txBody>
          <a:bodyPr>
            <a:normAutofit/>
          </a:bodyPr>
          <a:lstStyle/>
          <a:p>
            <a:pPr>
              <a:lnSpc>
                <a:spcPct val="110000"/>
              </a:lnSpc>
            </a:pPr>
            <a:r>
              <a:rPr lang="en-US" sz="1600" b="1" dirty="0"/>
              <a:t>HHIP investments </a:t>
            </a:r>
          </a:p>
          <a:p>
            <a:pPr lvl="2">
              <a:lnSpc>
                <a:spcPct val="110000"/>
              </a:lnSpc>
              <a:spcBef>
                <a:spcPts val="600"/>
              </a:spcBef>
              <a:spcAft>
                <a:spcPts val="600"/>
              </a:spcAft>
            </a:pPr>
            <a:r>
              <a:rPr lang="en-US" sz="1300" dirty="0"/>
              <a:t>Street Medicine Housing Navigator</a:t>
            </a:r>
          </a:p>
          <a:p>
            <a:pPr lvl="3">
              <a:lnSpc>
                <a:spcPct val="110000"/>
              </a:lnSpc>
              <a:spcBef>
                <a:spcPts val="0"/>
              </a:spcBef>
              <a:spcAft>
                <a:spcPts val="600"/>
              </a:spcAft>
              <a:buFont typeface="Courier New" panose="02070309020205020404" pitchFamily="49" charset="0"/>
              <a:buChar char="o"/>
            </a:pPr>
            <a:r>
              <a:rPr lang="en-US" dirty="0"/>
              <a:t>Partnering with Kaweah Health and their Street Medicine project</a:t>
            </a:r>
          </a:p>
          <a:p>
            <a:pPr lvl="3">
              <a:lnSpc>
                <a:spcPct val="110000"/>
              </a:lnSpc>
              <a:spcBef>
                <a:spcPts val="0"/>
              </a:spcBef>
              <a:spcAft>
                <a:spcPts val="1000"/>
              </a:spcAft>
              <a:buFont typeface="Courier New" panose="02070309020205020404" pitchFamily="49" charset="0"/>
              <a:buChar char="o"/>
            </a:pPr>
            <a:r>
              <a:rPr lang="en-US" dirty="0"/>
              <a:t>Outreach sprinter van to provide a confidential space, it’s an office on wheels </a:t>
            </a:r>
          </a:p>
          <a:p>
            <a:pPr lvl="2">
              <a:lnSpc>
                <a:spcPct val="110000"/>
              </a:lnSpc>
              <a:spcBef>
                <a:spcPts val="600"/>
              </a:spcBef>
              <a:spcAft>
                <a:spcPts val="600"/>
              </a:spcAft>
            </a:pPr>
            <a:r>
              <a:rPr lang="en-US" sz="1300" dirty="0" err="1"/>
              <a:t>CalAIM</a:t>
            </a:r>
            <a:r>
              <a:rPr lang="en-US" sz="1300" dirty="0"/>
              <a:t> Coordinator</a:t>
            </a:r>
          </a:p>
          <a:p>
            <a:pPr lvl="3">
              <a:lnSpc>
                <a:spcPct val="110000"/>
              </a:lnSpc>
              <a:spcBef>
                <a:spcPts val="0"/>
              </a:spcBef>
              <a:spcAft>
                <a:spcPts val="600"/>
              </a:spcAft>
              <a:buFont typeface="Courier New" panose="02070309020205020404" pitchFamily="49" charset="0"/>
              <a:buChar char="o"/>
            </a:pPr>
            <a:r>
              <a:rPr lang="en-US" dirty="0"/>
              <a:t>Increase connection between CES and </a:t>
            </a:r>
            <a:r>
              <a:rPr lang="en-US" dirty="0" err="1"/>
              <a:t>CalAIM</a:t>
            </a:r>
            <a:r>
              <a:rPr lang="en-US" dirty="0"/>
              <a:t> ECM and CS service providers.  </a:t>
            </a:r>
          </a:p>
          <a:p>
            <a:pPr lvl="3">
              <a:lnSpc>
                <a:spcPct val="110000"/>
              </a:lnSpc>
              <a:spcBef>
                <a:spcPts val="0"/>
              </a:spcBef>
              <a:spcAft>
                <a:spcPts val="600"/>
              </a:spcAft>
              <a:buFont typeface="Courier New" panose="02070309020205020404" pitchFamily="49" charset="0"/>
              <a:buChar char="o"/>
            </a:pPr>
            <a:r>
              <a:rPr lang="en-US" dirty="0"/>
              <a:t>Training forums to support ECM and CS service providers</a:t>
            </a:r>
          </a:p>
          <a:p>
            <a:pPr lvl="3">
              <a:lnSpc>
                <a:spcPct val="110000"/>
              </a:lnSpc>
              <a:spcBef>
                <a:spcPts val="0"/>
              </a:spcBef>
              <a:spcAft>
                <a:spcPts val="600"/>
              </a:spcAft>
              <a:buFont typeface="Courier New" panose="02070309020205020404" pitchFamily="49" charset="0"/>
              <a:buChar char="o"/>
            </a:pPr>
            <a:r>
              <a:rPr lang="en-US" dirty="0"/>
              <a:t>Support in </a:t>
            </a:r>
            <a:r>
              <a:rPr lang="en-US" dirty="0" err="1"/>
              <a:t>CalAIM</a:t>
            </a:r>
            <a:r>
              <a:rPr lang="en-US" dirty="0"/>
              <a:t> referrals </a:t>
            </a:r>
          </a:p>
          <a:p>
            <a:pPr lvl="3">
              <a:lnSpc>
                <a:spcPct val="110000"/>
              </a:lnSpc>
              <a:spcBef>
                <a:spcPts val="0"/>
              </a:spcBef>
              <a:spcAft>
                <a:spcPts val="600"/>
              </a:spcAft>
              <a:buFont typeface="Courier New" panose="02070309020205020404" pitchFamily="49" charset="0"/>
              <a:buChar char="o"/>
            </a:pPr>
            <a:r>
              <a:rPr lang="en-US" dirty="0"/>
              <a:t>Addressing disparities and inequities in housing placements and </a:t>
            </a:r>
            <a:br>
              <a:rPr lang="en-US" dirty="0"/>
            </a:br>
            <a:r>
              <a:rPr lang="en-US" dirty="0"/>
              <a:t>housing retention </a:t>
            </a:r>
          </a:p>
          <a:p>
            <a:pPr lvl="3">
              <a:lnSpc>
                <a:spcPct val="110000"/>
              </a:lnSpc>
              <a:spcBef>
                <a:spcPts val="0"/>
              </a:spcBef>
              <a:spcAft>
                <a:spcPts val="1000"/>
              </a:spcAft>
              <a:buFont typeface="Courier New" panose="02070309020205020404" pitchFamily="49" charset="0"/>
              <a:buChar char="o"/>
            </a:pPr>
            <a:r>
              <a:rPr lang="en-US" dirty="0"/>
              <a:t>CalAIM in person Convening on a quarterly basis</a:t>
            </a:r>
          </a:p>
          <a:p>
            <a:pPr lvl="2">
              <a:lnSpc>
                <a:spcPct val="110000"/>
              </a:lnSpc>
              <a:spcBef>
                <a:spcPts val="600"/>
              </a:spcBef>
              <a:spcAft>
                <a:spcPts val="1000"/>
              </a:spcAft>
            </a:pPr>
            <a:r>
              <a:rPr lang="en-US" sz="1300" dirty="0"/>
              <a:t>Landlord Relations Specialist </a:t>
            </a:r>
          </a:p>
          <a:p>
            <a:pPr lvl="2">
              <a:lnSpc>
                <a:spcPct val="110000"/>
              </a:lnSpc>
              <a:spcBef>
                <a:spcPts val="600"/>
              </a:spcBef>
              <a:spcAft>
                <a:spcPts val="600"/>
              </a:spcAft>
            </a:pPr>
            <a:r>
              <a:rPr lang="en-US" sz="1300" dirty="0"/>
              <a:t>Racial Equity Coordinator</a:t>
            </a:r>
          </a:p>
          <a:p>
            <a:pPr lvl="2"/>
            <a:endParaRPr lang="en-US" dirty="0"/>
          </a:p>
          <a:p>
            <a:pPr marL="171450" indent="-171450">
              <a:buFont typeface="Arial" panose="020B0604020202020204" pitchFamily="34" charset="0"/>
              <a:buChar char="•"/>
            </a:pPr>
            <a:endParaRPr lang="en-US" dirty="0"/>
          </a:p>
          <a:p>
            <a:endParaRPr lang="en-US" dirty="0"/>
          </a:p>
        </p:txBody>
      </p:sp>
      <p:pic>
        <p:nvPicPr>
          <p:cNvPr id="5" name="Picture 4">
            <a:extLst>
              <a:ext uri="{FF2B5EF4-FFF2-40B4-BE49-F238E27FC236}">
                <a16:creationId xmlns:a16="http://schemas.microsoft.com/office/drawing/2014/main" id="{A80BD7A7-938C-F120-BE0D-033509AE3402}"/>
              </a:ext>
            </a:extLst>
          </p:cNvPr>
          <p:cNvPicPr>
            <a:picLocks noChangeAspect="1"/>
          </p:cNvPicPr>
          <p:nvPr/>
        </p:nvPicPr>
        <p:blipFill>
          <a:blip r:embed="rId2"/>
          <a:stretch>
            <a:fillRect/>
          </a:stretch>
        </p:blipFill>
        <p:spPr>
          <a:xfrm>
            <a:off x="7669884" y="1369250"/>
            <a:ext cx="3752449" cy="2814337"/>
          </a:xfrm>
          <a:prstGeom prst="rect">
            <a:avLst/>
          </a:prstGeom>
        </p:spPr>
      </p:pic>
    </p:spTree>
    <p:extLst>
      <p:ext uri="{BB962C8B-B14F-4D97-AF65-F5344CB8AC3E}">
        <p14:creationId xmlns:p14="http://schemas.microsoft.com/office/powerpoint/2010/main" val="2935966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21207" y="448056"/>
            <a:ext cx="8976476" cy="640080"/>
          </a:xfrm>
        </p:spPr>
        <p:txBody>
          <a:bodyPr>
            <a:noAutofit/>
          </a:bodyPr>
          <a:lstStyle/>
          <a:p>
            <a:r>
              <a:rPr lang="en-US" dirty="0">
                <a:latin typeface="Segoe UI Light" panose="020B0502040204020203" pitchFamily="34" charset="0"/>
                <a:cs typeface="Segoe UI Light" panose="020B0502040204020203" pitchFamily="34" charset="0"/>
              </a:rPr>
              <a:t>Updates to Coordinated Entry System</a:t>
            </a:r>
          </a:p>
        </p:txBody>
      </p:sp>
      <p:sp>
        <p:nvSpPr>
          <p:cNvPr id="38" name="Content Placeholder 17"/>
          <p:cNvSpPr txBox="1">
            <a:spLocks/>
          </p:cNvSpPr>
          <p:nvPr/>
        </p:nvSpPr>
        <p:spPr>
          <a:xfrm>
            <a:off x="541610" y="1565111"/>
            <a:ext cx="6891036" cy="484483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000"/>
              </a:spcAft>
              <a:buClrTx/>
              <a:buSzTx/>
              <a:buFont typeface="Arial" panose="020B0604020202020204" pitchFamily="34" charset="0"/>
              <a:buNone/>
              <a:tabLst/>
              <a:defRPr/>
            </a:pPr>
            <a:r>
              <a:rPr kumimoji="0" lang="en-US" sz="1900" b="1" i="0" u="none" strike="noStrike" kern="1200" cap="none" spc="0" normalizeH="0" baseline="0" noProof="0" dirty="0">
                <a:ln>
                  <a:noFill/>
                </a:ln>
                <a:solidFill>
                  <a:prstClr val="black">
                    <a:lumMod val="75000"/>
                    <a:lumOff val="25000"/>
                  </a:prstClr>
                </a:solidFill>
                <a:effectLst/>
                <a:uLnTx/>
                <a:uFillTx/>
                <a:latin typeface="Segoe UI"/>
                <a:ea typeface="+mn-ea"/>
                <a:cs typeface="+mn-cs"/>
              </a:rPr>
              <a:t>HHIP investments </a:t>
            </a:r>
            <a:endParaRPr kumimoji="0" lang="en-US" sz="1900" b="0" i="0" u="none" strike="noStrike" kern="1200" cap="none" spc="0" normalizeH="0" baseline="0" noProof="0" dirty="0">
              <a:ln>
                <a:noFill/>
              </a:ln>
              <a:solidFill>
                <a:prstClr val="black">
                  <a:lumMod val="75000"/>
                  <a:lumOff val="25000"/>
                </a:prstClr>
              </a:solidFill>
              <a:effectLst/>
              <a:uLnTx/>
              <a:uFillTx/>
              <a:latin typeface="Segoe UI"/>
              <a:ea typeface="+mn-ea"/>
              <a:cs typeface="+mn-cs"/>
            </a:endParaRPr>
          </a:p>
          <a:p>
            <a:pPr marL="280988" marR="0" lvl="0" indent="-169863" algn="l" defTabSz="914400"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CES System Wide Mapping in the Bi-County</a:t>
            </a:r>
          </a:p>
          <a:p>
            <a:pPr marL="512763" marR="0" lvl="1" indent="-171450" algn="l" defTabSz="914400" rtl="0" eaLnBrk="1" fontAlgn="auto" latinLnBrk="0" hangingPunct="1">
              <a:lnSpc>
                <a:spcPct val="120000"/>
              </a:lnSpc>
              <a:spcBef>
                <a:spcPts val="0"/>
              </a:spcBef>
              <a:spcAft>
                <a:spcPts val="100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Integrate </a:t>
            </a:r>
            <a:r>
              <a:rPr kumimoji="0" lang="en-US" sz="1400" b="0" i="0" u="none" strike="noStrike" kern="1200" cap="none" spc="0" normalizeH="0" baseline="0" noProof="0" dirty="0" err="1">
                <a:ln>
                  <a:noFill/>
                </a:ln>
                <a:solidFill>
                  <a:prstClr val="black">
                    <a:lumMod val="75000"/>
                    <a:lumOff val="25000"/>
                  </a:prstClr>
                </a:solidFill>
                <a:effectLst/>
                <a:uLnTx/>
                <a:uFillTx/>
                <a:latin typeface="Segoe UI"/>
                <a:ea typeface="+mn-ea"/>
                <a:cs typeface="+mn-cs"/>
              </a:rPr>
              <a:t>CalAIM</a:t>
            </a:r>
            <a:r>
              <a:rPr kumimoji="0" lang="en-US" sz="14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 into CES</a:t>
            </a:r>
          </a:p>
          <a:p>
            <a:pPr marL="512763" marR="0" lvl="1" indent="-171450" algn="l" defTabSz="914400" rtl="0" eaLnBrk="1" fontAlgn="auto" latinLnBrk="0" hangingPunct="1">
              <a:lnSpc>
                <a:spcPct val="120000"/>
              </a:lnSpc>
              <a:spcBef>
                <a:spcPts val="0"/>
              </a:spcBef>
              <a:spcAft>
                <a:spcPts val="100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Look at pressure points and how to lessen those pressure points</a:t>
            </a:r>
          </a:p>
          <a:p>
            <a:pPr marL="512763" marR="0" lvl="1" indent="-171450" algn="l" defTabSz="914400" rtl="0" eaLnBrk="1" fontAlgn="auto" latinLnBrk="0" hangingPunct="1">
              <a:lnSpc>
                <a:spcPct val="120000"/>
              </a:lnSpc>
              <a:spcBef>
                <a:spcPts val="0"/>
              </a:spcBef>
              <a:spcAft>
                <a:spcPts val="100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Gaps and opportunities for training at monthly bi county case management roundtable and </a:t>
            </a:r>
            <a:r>
              <a:rPr kumimoji="0" lang="en-US" sz="1400" b="0" i="0" u="none" strike="noStrike" kern="1200" cap="none" spc="0" normalizeH="0" baseline="0" noProof="0" dirty="0" err="1">
                <a:ln>
                  <a:noFill/>
                </a:ln>
                <a:solidFill>
                  <a:prstClr val="black">
                    <a:lumMod val="75000"/>
                    <a:lumOff val="25000"/>
                  </a:prstClr>
                </a:solidFill>
                <a:effectLst/>
                <a:uLnTx/>
                <a:uFillTx/>
                <a:latin typeface="Segoe UI"/>
                <a:ea typeface="+mn-ea"/>
                <a:cs typeface="+mn-cs"/>
              </a:rPr>
              <a:t>CalAIM</a:t>
            </a:r>
            <a:r>
              <a:rPr kumimoji="0" lang="en-US" sz="14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 in person convenings </a:t>
            </a:r>
          </a:p>
          <a:p>
            <a:pPr marL="280988" marR="0" lvl="0" indent="-169863" algn="l" defTabSz="914400" rtl="0" eaLnBrk="1" fontAlgn="auto" latinLnBrk="0" hangingPunct="1">
              <a:lnSpc>
                <a:spcPct val="100000"/>
              </a:lnSpc>
              <a:spcBef>
                <a:spcPts val="1000"/>
              </a:spcBef>
              <a:spcAft>
                <a:spcPts val="6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HMIS</a:t>
            </a:r>
          </a:p>
          <a:p>
            <a:pPr marL="512763" marR="0" lvl="1" indent="-171450" algn="l" defTabSz="914400" rtl="0" eaLnBrk="1" fontAlgn="auto" latinLnBrk="0" hangingPunct="1">
              <a:lnSpc>
                <a:spcPct val="120000"/>
              </a:lnSpc>
              <a:spcBef>
                <a:spcPts val="0"/>
              </a:spcBef>
              <a:spcAft>
                <a:spcPts val="100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Train ECM/CS service providers to access HMIS</a:t>
            </a:r>
          </a:p>
          <a:p>
            <a:pPr marL="512763" marR="0" lvl="1" indent="-171450" algn="l" defTabSz="914400" rtl="0" eaLnBrk="1" fontAlgn="auto" latinLnBrk="0" hangingPunct="1">
              <a:lnSpc>
                <a:spcPct val="120000"/>
              </a:lnSpc>
              <a:spcBef>
                <a:spcPts val="0"/>
              </a:spcBef>
              <a:spcAft>
                <a:spcPts val="100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Data sharing agreements and future alerts on members when there is a housing status change</a:t>
            </a:r>
          </a:p>
          <a:p>
            <a:pPr marL="512763" marR="0" lvl="1" indent="-171450" algn="l" defTabSz="914400" rtl="0" eaLnBrk="1" fontAlgn="auto" latinLnBrk="0" hangingPunct="1">
              <a:lnSpc>
                <a:spcPct val="120000"/>
              </a:lnSpc>
              <a:spcBef>
                <a:spcPts val="0"/>
              </a:spcBef>
              <a:spcAft>
                <a:spcPts val="100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Total number of referrals/enrollments into </a:t>
            </a:r>
            <a:r>
              <a:rPr kumimoji="0" lang="en-US" sz="1400" b="0" i="0" u="none" strike="noStrike" kern="1200" cap="none" spc="0" normalizeH="0" baseline="0" noProof="0" dirty="0" err="1">
                <a:ln>
                  <a:noFill/>
                </a:ln>
                <a:solidFill>
                  <a:prstClr val="black">
                    <a:lumMod val="75000"/>
                    <a:lumOff val="25000"/>
                  </a:prstClr>
                </a:solidFill>
                <a:effectLst/>
                <a:uLnTx/>
                <a:uFillTx/>
                <a:latin typeface="Segoe UI"/>
                <a:ea typeface="+mn-ea"/>
                <a:cs typeface="+mn-cs"/>
              </a:rPr>
              <a:t>CalAIM</a:t>
            </a:r>
            <a:r>
              <a:rPr kumimoji="0" lang="en-US" sz="14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 </a:t>
            </a:r>
          </a:p>
          <a:p>
            <a:pPr marL="512763" marR="0" lvl="1" indent="-171450" algn="l" defTabSz="914400" rtl="0" eaLnBrk="1" fontAlgn="auto" latinLnBrk="0" hangingPunct="1">
              <a:lnSpc>
                <a:spcPct val="120000"/>
              </a:lnSpc>
              <a:spcBef>
                <a:spcPts val="0"/>
              </a:spcBef>
              <a:spcAft>
                <a:spcPts val="120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Racial Equity Dashboard </a:t>
            </a:r>
          </a:p>
          <a:p>
            <a:pPr marL="280988" marR="0" lvl="0" indent="-169863" algn="l" defTabSz="914400"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lumMod val="75000"/>
                    <a:lumOff val="25000"/>
                  </a:prstClr>
                </a:solidFill>
                <a:effectLst/>
                <a:uLnTx/>
                <a:uFillTx/>
                <a:latin typeface="Segoe UI"/>
                <a:ea typeface="+mn-ea"/>
                <a:cs typeface="+mn-cs"/>
              </a:rPr>
              <a:t>Housing Flex Fund</a:t>
            </a:r>
          </a:p>
          <a:p>
            <a:pPr marL="171450" marR="0" lvl="0" indent="-171450" algn="l" defTabSz="914400" rtl="0" eaLnBrk="1" fontAlgn="auto" latinLnBrk="0" hangingPunct="1">
              <a:lnSpc>
                <a:spcPts val="1800"/>
              </a:lnSpc>
              <a:spcBef>
                <a:spcPts val="1000"/>
              </a:spcBef>
              <a:spcAft>
                <a:spcPts val="10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lumMod val="75000"/>
                  <a:lumOff val="25000"/>
                </a:prstClr>
              </a:solidFill>
              <a:effectLst/>
              <a:uLnTx/>
              <a:uFillTx/>
              <a:latin typeface="Segoe UI"/>
              <a:ea typeface="+mn-ea"/>
              <a:cs typeface="+mn-cs"/>
            </a:endParaRPr>
          </a:p>
          <a:p>
            <a:pPr marL="0" marR="0" lvl="0" indent="0" algn="l" defTabSz="914400" rtl="0" eaLnBrk="1" fontAlgn="auto" latinLnBrk="0" hangingPunct="1">
              <a:lnSpc>
                <a:spcPts val="1800"/>
              </a:lnSpc>
              <a:spcBef>
                <a:spcPts val="1000"/>
              </a:spcBef>
              <a:spcAft>
                <a:spcPts val="100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prstClr val="black">
                  <a:lumMod val="75000"/>
                  <a:lumOff val="25000"/>
                </a:prstClr>
              </a:solidFill>
              <a:effectLst/>
              <a:uLnTx/>
              <a:uFillTx/>
              <a:latin typeface="Segoe UI"/>
              <a:ea typeface="+mn-ea"/>
              <a:cs typeface="+mn-cs"/>
            </a:endParaRPr>
          </a:p>
        </p:txBody>
      </p:sp>
      <p:sp>
        <p:nvSpPr>
          <p:cNvPr id="2" name="Rectangle: Rounded Corners 1">
            <a:extLst>
              <a:ext uri="{FF2B5EF4-FFF2-40B4-BE49-F238E27FC236}">
                <a16:creationId xmlns:a16="http://schemas.microsoft.com/office/drawing/2014/main" id="{FB258098-7121-4D9A-9941-0DE85D2096E6}"/>
              </a:ext>
            </a:extLst>
          </p:cNvPr>
          <p:cNvSpPr/>
          <p:nvPr/>
        </p:nvSpPr>
        <p:spPr>
          <a:xfrm>
            <a:off x="7569192" y="1615645"/>
            <a:ext cx="1921079" cy="598052"/>
          </a:xfrm>
          <a:prstGeom prst="roundRect">
            <a:avLst/>
          </a:prstGeom>
          <a:ln w="19050"/>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Segoe UI"/>
                <a:ea typeface="+mn-ea"/>
                <a:cs typeface="+mn-cs"/>
              </a:rPr>
              <a:t>Access</a:t>
            </a:r>
          </a:p>
        </p:txBody>
      </p:sp>
      <p:sp>
        <p:nvSpPr>
          <p:cNvPr id="10" name="Rectangle: Rounded Corners 9">
            <a:extLst>
              <a:ext uri="{FF2B5EF4-FFF2-40B4-BE49-F238E27FC236}">
                <a16:creationId xmlns:a16="http://schemas.microsoft.com/office/drawing/2014/main" id="{B92737C5-097A-457C-97A1-611A76C1EF3F}"/>
              </a:ext>
            </a:extLst>
          </p:cNvPr>
          <p:cNvSpPr/>
          <p:nvPr/>
        </p:nvSpPr>
        <p:spPr>
          <a:xfrm>
            <a:off x="7585189" y="3074709"/>
            <a:ext cx="2584590" cy="598052"/>
          </a:xfrm>
          <a:prstGeom prst="roundRect">
            <a:avLst/>
          </a:prstGeom>
          <a:ln w="19050"/>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Segoe UI"/>
                <a:ea typeface="+mn-ea"/>
                <a:cs typeface="+mn-cs"/>
              </a:rPr>
              <a:t>Assessment</a:t>
            </a:r>
          </a:p>
        </p:txBody>
      </p:sp>
      <p:sp>
        <p:nvSpPr>
          <p:cNvPr id="11" name="Rectangle: Rounded Corners 10">
            <a:extLst>
              <a:ext uri="{FF2B5EF4-FFF2-40B4-BE49-F238E27FC236}">
                <a16:creationId xmlns:a16="http://schemas.microsoft.com/office/drawing/2014/main" id="{57C094DE-8789-414A-A086-B653245C1F8C}"/>
              </a:ext>
            </a:extLst>
          </p:cNvPr>
          <p:cNvSpPr/>
          <p:nvPr/>
        </p:nvSpPr>
        <p:spPr>
          <a:xfrm>
            <a:off x="7569192" y="2345177"/>
            <a:ext cx="2206305" cy="598052"/>
          </a:xfrm>
          <a:prstGeom prst="roundRect">
            <a:avLst/>
          </a:prstGeom>
          <a:ln w="190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Segoe UI"/>
                <a:ea typeface="+mn-ea"/>
                <a:cs typeface="+mn-cs"/>
              </a:rPr>
              <a:t>Diversion</a:t>
            </a:r>
            <a:endParaRPr kumimoji="0" lang="en-US"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Segoe UI"/>
              <a:ea typeface="+mn-ea"/>
              <a:cs typeface="+mn-cs"/>
            </a:endParaRPr>
          </a:p>
        </p:txBody>
      </p:sp>
      <p:sp>
        <p:nvSpPr>
          <p:cNvPr id="12" name="Rectangle: Rounded Corners 11">
            <a:extLst>
              <a:ext uri="{FF2B5EF4-FFF2-40B4-BE49-F238E27FC236}">
                <a16:creationId xmlns:a16="http://schemas.microsoft.com/office/drawing/2014/main" id="{74112CDC-67B6-4780-A6C7-A06202791FE6}"/>
              </a:ext>
            </a:extLst>
          </p:cNvPr>
          <p:cNvSpPr/>
          <p:nvPr/>
        </p:nvSpPr>
        <p:spPr>
          <a:xfrm>
            <a:off x="7585189" y="3804241"/>
            <a:ext cx="2920150" cy="598052"/>
          </a:xfrm>
          <a:prstGeom prst="roundRect">
            <a:avLst/>
          </a:prstGeom>
          <a:ln w="19050"/>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Segoe UI"/>
                <a:ea typeface="+mn-ea"/>
                <a:cs typeface="+mn-cs"/>
              </a:rPr>
              <a:t>Prioritization</a:t>
            </a:r>
          </a:p>
        </p:txBody>
      </p:sp>
      <p:sp>
        <p:nvSpPr>
          <p:cNvPr id="13" name="Rectangle: Rounded Corners 12">
            <a:extLst>
              <a:ext uri="{FF2B5EF4-FFF2-40B4-BE49-F238E27FC236}">
                <a16:creationId xmlns:a16="http://schemas.microsoft.com/office/drawing/2014/main" id="{5079A4F4-C6CB-4FBD-8A99-C1D7DEDEDDBC}"/>
              </a:ext>
            </a:extLst>
          </p:cNvPr>
          <p:cNvSpPr/>
          <p:nvPr/>
        </p:nvSpPr>
        <p:spPr>
          <a:xfrm>
            <a:off x="7569192" y="4533771"/>
            <a:ext cx="3598877" cy="598052"/>
          </a:xfrm>
          <a:prstGeom prst="roundRect">
            <a:avLst/>
          </a:prstGeom>
          <a:ln w="1905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Segoe UI"/>
                <a:ea typeface="+mn-ea"/>
                <a:cs typeface="+mn-cs"/>
              </a:rPr>
              <a:t>Referral &amp; Placement </a:t>
            </a:r>
          </a:p>
        </p:txBody>
      </p:sp>
    </p:spTree>
    <p:extLst>
      <p:ext uri="{BB962C8B-B14F-4D97-AF65-F5344CB8AC3E}">
        <p14:creationId xmlns:p14="http://schemas.microsoft.com/office/powerpoint/2010/main" val="3457616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1610" y="414500"/>
            <a:ext cx="6877119" cy="640080"/>
          </a:xfrm>
        </p:spPr>
        <p:txBody>
          <a:bodyPr/>
          <a:lstStyle/>
          <a:p>
            <a:r>
              <a:rPr lang="en-US" dirty="0">
                <a:latin typeface="Segoe UI Light" panose="020B0502040204020203" pitchFamily="34" charset="0"/>
                <a:cs typeface="Segoe UI Light" panose="020B0502040204020203" pitchFamily="34" charset="0"/>
              </a:rPr>
              <a:t>Racial Equity Dashboard</a:t>
            </a:r>
          </a:p>
        </p:txBody>
      </p:sp>
      <p:sp>
        <p:nvSpPr>
          <p:cNvPr id="5" name="Content Placeholder 4"/>
          <p:cNvSpPr>
            <a:spLocks noGrp="1"/>
          </p:cNvSpPr>
          <p:nvPr>
            <p:ph sz="half" idx="4294967295"/>
          </p:nvPr>
        </p:nvSpPr>
        <p:spPr>
          <a:xfrm>
            <a:off x="541610" y="1431010"/>
            <a:ext cx="8331085" cy="4790886"/>
          </a:xfrm>
        </p:spPr>
        <p:txBody>
          <a:bodyPr vert="horz" lIns="91440" tIns="45720" rIns="91440" bIns="45720" rtlCol="0">
            <a:normAutofit/>
          </a:bodyPr>
          <a:lstStyle/>
          <a:p>
            <a:pPr>
              <a:lnSpc>
                <a:spcPts val="1800"/>
              </a:lnSpc>
              <a:spcAft>
                <a:spcPts val="600"/>
              </a:spcAft>
            </a:pPr>
            <a:r>
              <a:rPr lang="en-US" sz="1600" dirty="0">
                <a:solidFill>
                  <a:schemeClr val="tx1">
                    <a:lumMod val="85000"/>
                    <a:lumOff val="15000"/>
                  </a:schemeClr>
                </a:solidFill>
              </a:rPr>
              <a:t>Displays disparities and program performance by race, gender, age, veteran status, and chronic homeless status.</a:t>
            </a:r>
            <a:endParaRPr lang="en-US" sz="1600" dirty="0">
              <a:solidFill>
                <a:schemeClr val="tx1">
                  <a:lumMod val="85000"/>
                  <a:lumOff val="15000"/>
                </a:schemeClr>
              </a:solidFill>
              <a:latin typeface="Segoe UI" panose="020B0502040204020203" pitchFamily="34" charset="0"/>
              <a:cs typeface="Segoe UI" panose="020B0502040204020203" pitchFamily="34" charset="0"/>
            </a:endParaRPr>
          </a:p>
          <a:p>
            <a:pPr marL="0" indent="0">
              <a:lnSpc>
                <a:spcPts val="1800"/>
              </a:lnSpc>
              <a:spcBef>
                <a:spcPts val="1000"/>
              </a:spcBef>
              <a:spcAft>
                <a:spcPts val="600"/>
              </a:spcAft>
              <a:buNone/>
            </a:pPr>
            <a:r>
              <a:rPr lang="en-US" sz="1600" dirty="0">
                <a:solidFill>
                  <a:schemeClr val="tx1">
                    <a:lumMod val="85000"/>
                    <a:lumOff val="15000"/>
                  </a:schemeClr>
                </a:solidFill>
                <a:latin typeface="Segoe UI" panose="020B0502040204020203" pitchFamily="34" charset="0"/>
                <a:cs typeface="Segoe UI" panose="020B0502040204020203" pitchFamily="34" charset="0"/>
              </a:rPr>
              <a:t>The dashboard analyzes where disparities might exist between race, age, gender:</a:t>
            </a:r>
          </a:p>
          <a:p>
            <a:pPr marL="341313" indent="-230188">
              <a:lnSpc>
                <a:spcPts val="1800"/>
              </a:lnSpc>
              <a:spcBef>
                <a:spcPts val="1000"/>
              </a:spcBef>
              <a:spcAft>
                <a:spcPts val="600"/>
              </a:spcAft>
              <a:buFont typeface="Arial" panose="020B0604020202020204" pitchFamily="34" charset="0"/>
              <a:buChar char="•"/>
            </a:pPr>
            <a:r>
              <a:rPr lang="en-US" sz="1400" dirty="0">
                <a:solidFill>
                  <a:schemeClr val="tx1">
                    <a:lumMod val="85000"/>
                    <a:lumOff val="15000"/>
                  </a:schemeClr>
                </a:solidFill>
                <a:latin typeface="Segoe UI" panose="020B0502040204020203" pitchFamily="34" charset="0"/>
                <a:cs typeface="Segoe UI" panose="020B0502040204020203" pitchFamily="34" charset="0"/>
              </a:rPr>
              <a:t>Length of time in projects</a:t>
            </a:r>
          </a:p>
          <a:p>
            <a:pPr marL="341313" indent="-230188">
              <a:lnSpc>
                <a:spcPts val="1800"/>
              </a:lnSpc>
              <a:spcBef>
                <a:spcPts val="1000"/>
              </a:spcBef>
              <a:spcAft>
                <a:spcPts val="600"/>
              </a:spcAft>
              <a:buFont typeface="Arial" panose="020B0604020202020204" pitchFamily="34" charset="0"/>
              <a:buChar char="•"/>
            </a:pPr>
            <a:r>
              <a:rPr lang="en-US" sz="1400" dirty="0">
                <a:solidFill>
                  <a:schemeClr val="tx1">
                    <a:lumMod val="85000"/>
                    <a:lumOff val="15000"/>
                  </a:schemeClr>
                </a:solidFill>
                <a:latin typeface="Segoe UI" panose="020B0502040204020203" pitchFamily="34" charset="0"/>
                <a:cs typeface="Segoe UI" panose="020B0502040204020203" pitchFamily="34" charset="0"/>
              </a:rPr>
              <a:t>Amount of clients experiencing homelessness</a:t>
            </a:r>
          </a:p>
          <a:p>
            <a:pPr marL="341313" indent="-230188">
              <a:lnSpc>
                <a:spcPts val="1800"/>
              </a:lnSpc>
              <a:spcBef>
                <a:spcPts val="1000"/>
              </a:spcBef>
              <a:spcAft>
                <a:spcPts val="600"/>
              </a:spcAft>
              <a:buFont typeface="Arial" panose="020B0604020202020204" pitchFamily="34" charset="0"/>
              <a:buChar char="•"/>
            </a:pPr>
            <a:r>
              <a:rPr lang="en-US" sz="1400" dirty="0">
                <a:solidFill>
                  <a:schemeClr val="tx1">
                    <a:lumMod val="85000"/>
                    <a:lumOff val="15000"/>
                  </a:schemeClr>
                </a:solidFill>
                <a:latin typeface="Segoe UI" panose="020B0502040204020203" pitchFamily="34" charset="0"/>
                <a:cs typeface="Segoe UI" panose="020B0502040204020203" pitchFamily="34" charset="0"/>
              </a:rPr>
              <a:t>Number of clients who are chronically homeless entering the system</a:t>
            </a:r>
          </a:p>
          <a:p>
            <a:pPr marL="341313" indent="-230188">
              <a:lnSpc>
                <a:spcPts val="1800"/>
              </a:lnSpc>
              <a:spcBef>
                <a:spcPts val="1000"/>
              </a:spcBef>
              <a:spcAft>
                <a:spcPts val="600"/>
              </a:spcAft>
              <a:buFont typeface="Arial" panose="020B0604020202020204" pitchFamily="34" charset="0"/>
              <a:buChar char="•"/>
            </a:pPr>
            <a:r>
              <a:rPr lang="en-US" sz="1400" dirty="0">
                <a:solidFill>
                  <a:schemeClr val="tx1">
                    <a:lumMod val="85000"/>
                    <a:lumOff val="15000"/>
                  </a:schemeClr>
                </a:solidFill>
                <a:latin typeface="Segoe UI" panose="020B0502040204020203" pitchFamily="34" charset="0"/>
                <a:cs typeface="Segoe UI" panose="020B0502040204020203" pitchFamily="34" charset="0"/>
              </a:rPr>
              <a:t>Number of veterans</a:t>
            </a:r>
          </a:p>
          <a:p>
            <a:pPr marL="341313" indent="-230188">
              <a:lnSpc>
                <a:spcPts val="1800"/>
              </a:lnSpc>
              <a:spcBef>
                <a:spcPts val="1000"/>
              </a:spcBef>
              <a:spcAft>
                <a:spcPts val="600"/>
              </a:spcAft>
              <a:buFont typeface="Arial" panose="020B0604020202020204" pitchFamily="34" charset="0"/>
              <a:buChar char="•"/>
            </a:pPr>
            <a:r>
              <a:rPr lang="en-US" sz="1400" dirty="0">
                <a:solidFill>
                  <a:schemeClr val="tx1">
                    <a:lumMod val="85000"/>
                    <a:lumOff val="15000"/>
                  </a:schemeClr>
                </a:solidFill>
                <a:latin typeface="Segoe UI" panose="020B0502040204020203" pitchFamily="34" charset="0"/>
                <a:cs typeface="Segoe UI" panose="020B0502040204020203" pitchFamily="34" charset="0"/>
              </a:rPr>
              <a:t>Number of households with children </a:t>
            </a:r>
          </a:p>
          <a:p>
            <a:pPr marL="341313" indent="-230188">
              <a:lnSpc>
                <a:spcPts val="1800"/>
              </a:lnSpc>
              <a:spcBef>
                <a:spcPts val="1000"/>
              </a:spcBef>
              <a:spcAft>
                <a:spcPts val="600"/>
              </a:spcAft>
              <a:buFont typeface="Arial" panose="020B0604020202020204" pitchFamily="34" charset="0"/>
              <a:buChar char="•"/>
            </a:pPr>
            <a:r>
              <a:rPr lang="en-US" sz="1400" dirty="0">
                <a:solidFill>
                  <a:schemeClr val="tx1">
                    <a:lumMod val="85000"/>
                    <a:lumOff val="15000"/>
                  </a:schemeClr>
                </a:solidFill>
                <a:latin typeface="Segoe UI" panose="020B0502040204020203" pitchFamily="34" charset="0"/>
                <a:cs typeface="Segoe UI" panose="020B0502040204020203" pitchFamily="34" charset="0"/>
              </a:rPr>
              <a:t>Left for permanent housing</a:t>
            </a:r>
          </a:p>
          <a:p>
            <a:pPr marL="341313" indent="-230188">
              <a:lnSpc>
                <a:spcPts val="1800"/>
              </a:lnSpc>
              <a:spcBef>
                <a:spcPts val="1000"/>
              </a:spcBef>
              <a:spcAft>
                <a:spcPts val="600"/>
              </a:spcAft>
              <a:buFont typeface="Arial" panose="020B0604020202020204" pitchFamily="34" charset="0"/>
              <a:buChar char="•"/>
            </a:pPr>
            <a:r>
              <a:rPr lang="en-US" sz="1400" dirty="0">
                <a:solidFill>
                  <a:schemeClr val="tx1">
                    <a:lumMod val="85000"/>
                    <a:lumOff val="15000"/>
                  </a:schemeClr>
                </a:solidFill>
                <a:latin typeface="Segoe UI" panose="020B0502040204020203" pitchFamily="34" charset="0"/>
                <a:cs typeface="Segoe UI" panose="020B0502040204020203" pitchFamily="34" charset="0"/>
              </a:rPr>
              <a:t>Returns to homelessness </a:t>
            </a:r>
          </a:p>
          <a:p>
            <a:pPr marL="171450" indent="-171450">
              <a:lnSpc>
                <a:spcPts val="1800"/>
              </a:lnSpc>
              <a:spcBef>
                <a:spcPts val="1000"/>
              </a:spcBef>
              <a:spcAft>
                <a:spcPts val="600"/>
              </a:spcAft>
              <a:buFont typeface="Arial" panose="020B0604020202020204" pitchFamily="34" charset="0"/>
              <a:buChar char="•"/>
            </a:pPr>
            <a:endParaRPr lang="en-US" dirty="0">
              <a:solidFill>
                <a:prstClr val="black">
                  <a:lumMod val="75000"/>
                  <a:lumOff val="25000"/>
                </a:prstClr>
              </a:solidFill>
              <a:latin typeface="Segoe UI" panose="020B0502040204020203" pitchFamily="34" charset="0"/>
              <a:cs typeface="Segoe UI" panose="020B0502040204020203" pitchFamily="34" charset="0"/>
            </a:endParaRPr>
          </a:p>
          <a:p>
            <a:pPr marL="171450" indent="-171450">
              <a:lnSpc>
                <a:spcPts val="1800"/>
              </a:lnSpc>
              <a:spcBef>
                <a:spcPts val="1000"/>
              </a:spcBef>
              <a:spcAft>
                <a:spcPts val="600"/>
              </a:spcAft>
              <a:buFont typeface="Arial" panose="020B0604020202020204" pitchFamily="34" charset="0"/>
              <a:buChar char="•"/>
            </a:pPr>
            <a:endParaRPr lang="en-US" sz="1200" dirty="0">
              <a:solidFill>
                <a:prstClr val="black">
                  <a:lumMod val="75000"/>
                  <a:lumOff val="25000"/>
                </a:prstClr>
              </a:solidFill>
              <a:latin typeface="Segoe UI" panose="020B0502040204020203" pitchFamily="34" charset="0"/>
              <a:cs typeface="Segoe UI" panose="020B0502040204020203" pitchFamily="34" charset="0"/>
            </a:endParaRPr>
          </a:p>
          <a:p>
            <a:pPr marL="0" indent="0">
              <a:lnSpc>
                <a:spcPts val="1800"/>
              </a:lnSpc>
              <a:spcBef>
                <a:spcPts val="1000"/>
              </a:spcBef>
              <a:spcAft>
                <a:spcPts val="600"/>
              </a:spcAft>
              <a:buNone/>
            </a:pPr>
            <a:endParaRPr lang="en-US" sz="1200" dirty="0">
              <a:solidFill>
                <a:prstClr val="black">
                  <a:lumMod val="75000"/>
                  <a:lumOff val="25000"/>
                </a:prst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58036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45385-6382-4BB9-894C-412604ED7DDC}"/>
              </a:ext>
            </a:extLst>
          </p:cNvPr>
          <p:cNvSpPr>
            <a:spLocks noGrp="1"/>
          </p:cNvSpPr>
          <p:nvPr>
            <p:ph type="title"/>
          </p:nvPr>
        </p:nvSpPr>
        <p:spPr/>
        <p:txBody>
          <a:bodyPr/>
          <a:lstStyle/>
          <a:p>
            <a:r>
              <a:rPr lang="en-US" dirty="0"/>
              <a:t>Racial Equity Dashboard</a:t>
            </a:r>
          </a:p>
        </p:txBody>
      </p:sp>
      <p:sp>
        <p:nvSpPr>
          <p:cNvPr id="3" name="AutoShape 2" descr="A screenshot of a graph&#10;&#10;Description automatically generated">
            <a:extLst>
              <a:ext uri="{FF2B5EF4-FFF2-40B4-BE49-F238E27FC236}">
                <a16:creationId xmlns:a16="http://schemas.microsoft.com/office/drawing/2014/main" id="{29DCCF53-F659-4754-8B0A-34831A62713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pic>
        <p:nvPicPr>
          <p:cNvPr id="4" name="Picture 3">
            <a:extLst>
              <a:ext uri="{FF2B5EF4-FFF2-40B4-BE49-F238E27FC236}">
                <a16:creationId xmlns:a16="http://schemas.microsoft.com/office/drawing/2014/main" id="{F581AA88-B3ED-49FE-A123-A8360FCEE669}"/>
              </a:ext>
            </a:extLst>
          </p:cNvPr>
          <p:cNvPicPr>
            <a:picLocks noChangeAspect="1"/>
          </p:cNvPicPr>
          <p:nvPr/>
        </p:nvPicPr>
        <p:blipFill rotWithShape="1">
          <a:blip r:embed="rId2"/>
          <a:srcRect l="476" r="618"/>
          <a:stretch/>
        </p:blipFill>
        <p:spPr>
          <a:xfrm>
            <a:off x="295174" y="2643199"/>
            <a:ext cx="11601651" cy="1740105"/>
          </a:xfrm>
          <a:prstGeom prst="rect">
            <a:avLst/>
          </a:prstGeom>
        </p:spPr>
      </p:pic>
      <p:sp>
        <p:nvSpPr>
          <p:cNvPr id="6" name="Content Placeholder 2">
            <a:extLst>
              <a:ext uri="{FF2B5EF4-FFF2-40B4-BE49-F238E27FC236}">
                <a16:creationId xmlns:a16="http://schemas.microsoft.com/office/drawing/2014/main" id="{44ADD1B6-FB38-44EA-A64C-23D92B5C7697}"/>
              </a:ext>
            </a:extLst>
          </p:cNvPr>
          <p:cNvSpPr>
            <a:spLocks noGrp="1"/>
          </p:cNvSpPr>
          <p:nvPr>
            <p:ph sz="quarter" idx="10"/>
          </p:nvPr>
        </p:nvSpPr>
        <p:spPr>
          <a:xfrm>
            <a:off x="604330" y="1284073"/>
            <a:ext cx="8433668" cy="1201689"/>
          </a:xfrm>
        </p:spPr>
        <p:txBody>
          <a:bodyPr>
            <a:normAutofit/>
          </a:bodyPr>
          <a:lstStyle/>
          <a:p>
            <a:pPr>
              <a:spcBef>
                <a:spcPts val="500"/>
              </a:spcBef>
              <a:spcAft>
                <a:spcPts val="0"/>
              </a:spcAft>
            </a:pPr>
            <a:r>
              <a:rPr lang="en-US" sz="1400" dirty="0"/>
              <a:t>The first column shows the first selected race</a:t>
            </a:r>
          </a:p>
          <a:p>
            <a:pPr>
              <a:spcBef>
                <a:spcPts val="500"/>
              </a:spcBef>
              <a:spcAft>
                <a:spcPts val="0"/>
              </a:spcAft>
            </a:pPr>
            <a:r>
              <a:rPr lang="en-US" sz="1400" dirty="0"/>
              <a:t>The second column is a combined total column </a:t>
            </a:r>
          </a:p>
          <a:p>
            <a:pPr>
              <a:spcBef>
                <a:spcPts val="500"/>
              </a:spcBef>
              <a:spcAft>
                <a:spcPts val="0"/>
              </a:spcAft>
            </a:pPr>
            <a:r>
              <a:rPr lang="en-US" sz="1400" dirty="0"/>
              <a:t>The third column shows filtered data for the second selected race </a:t>
            </a:r>
          </a:p>
        </p:txBody>
      </p:sp>
      <p:pic>
        <p:nvPicPr>
          <p:cNvPr id="5" name="Picture 4">
            <a:extLst>
              <a:ext uri="{FF2B5EF4-FFF2-40B4-BE49-F238E27FC236}">
                <a16:creationId xmlns:a16="http://schemas.microsoft.com/office/drawing/2014/main" id="{8E52B7FF-5C22-44D1-9BB0-7C18AA00AE6E}"/>
              </a:ext>
            </a:extLst>
          </p:cNvPr>
          <p:cNvPicPr>
            <a:picLocks noChangeAspect="1"/>
          </p:cNvPicPr>
          <p:nvPr/>
        </p:nvPicPr>
        <p:blipFill rotWithShape="1">
          <a:blip r:embed="rId3"/>
          <a:srcRect l="477" r="617"/>
          <a:stretch/>
        </p:blipFill>
        <p:spPr>
          <a:xfrm>
            <a:off x="295174" y="4427270"/>
            <a:ext cx="11601651" cy="1771402"/>
          </a:xfrm>
          <a:prstGeom prst="rect">
            <a:avLst/>
          </a:prstGeom>
        </p:spPr>
      </p:pic>
    </p:spTree>
    <p:extLst>
      <p:ext uri="{BB962C8B-B14F-4D97-AF65-F5344CB8AC3E}">
        <p14:creationId xmlns:p14="http://schemas.microsoft.com/office/powerpoint/2010/main" val="1923525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0E7AE-56E3-4BBD-868B-2CA757C2C05C}"/>
              </a:ext>
            </a:extLst>
          </p:cNvPr>
          <p:cNvSpPr>
            <a:spLocks noGrp="1"/>
          </p:cNvSpPr>
          <p:nvPr>
            <p:ph type="title"/>
          </p:nvPr>
        </p:nvSpPr>
        <p:spPr>
          <a:xfrm>
            <a:off x="521207" y="448056"/>
            <a:ext cx="7473501" cy="640080"/>
          </a:xfrm>
        </p:spPr>
        <p:txBody>
          <a:bodyPr>
            <a:normAutofit/>
          </a:bodyPr>
          <a:lstStyle/>
          <a:p>
            <a:r>
              <a:rPr lang="en-US" dirty="0"/>
              <a:t>Racial Equity Dashboard Comparing Continued </a:t>
            </a:r>
          </a:p>
        </p:txBody>
      </p:sp>
      <p:pic>
        <p:nvPicPr>
          <p:cNvPr id="4" name="Content Placeholder 3">
            <a:extLst>
              <a:ext uri="{FF2B5EF4-FFF2-40B4-BE49-F238E27FC236}">
                <a16:creationId xmlns:a16="http://schemas.microsoft.com/office/drawing/2014/main" id="{04605947-C54F-45A4-815C-4028A2E27BAE}"/>
              </a:ext>
            </a:extLst>
          </p:cNvPr>
          <p:cNvPicPr>
            <a:picLocks noGrp="1" noChangeAspect="1"/>
          </p:cNvPicPr>
          <p:nvPr>
            <p:ph sz="quarter" idx="10"/>
          </p:nvPr>
        </p:nvPicPr>
        <p:blipFill rotWithShape="1">
          <a:blip r:embed="rId2"/>
          <a:srcRect/>
          <a:stretch/>
        </p:blipFill>
        <p:spPr>
          <a:xfrm>
            <a:off x="267773" y="2041893"/>
            <a:ext cx="11656453" cy="1714366"/>
          </a:xfrm>
          <a:prstGeom prst="rect">
            <a:avLst/>
          </a:prstGeom>
        </p:spPr>
      </p:pic>
      <p:pic>
        <p:nvPicPr>
          <p:cNvPr id="5" name="Picture 4">
            <a:extLst>
              <a:ext uri="{FF2B5EF4-FFF2-40B4-BE49-F238E27FC236}">
                <a16:creationId xmlns:a16="http://schemas.microsoft.com/office/drawing/2014/main" id="{632357D5-B62B-4A30-85BC-272D1570B72F}"/>
              </a:ext>
            </a:extLst>
          </p:cNvPr>
          <p:cNvPicPr>
            <a:picLocks noChangeAspect="1"/>
          </p:cNvPicPr>
          <p:nvPr/>
        </p:nvPicPr>
        <p:blipFill rotWithShape="1">
          <a:blip r:embed="rId3"/>
          <a:srcRect r="109"/>
          <a:stretch/>
        </p:blipFill>
        <p:spPr>
          <a:xfrm>
            <a:off x="267773" y="3845566"/>
            <a:ext cx="11656453" cy="1750969"/>
          </a:xfrm>
          <a:prstGeom prst="rect">
            <a:avLst/>
          </a:prstGeom>
        </p:spPr>
      </p:pic>
    </p:spTree>
    <p:extLst>
      <p:ext uri="{BB962C8B-B14F-4D97-AF65-F5344CB8AC3E}">
        <p14:creationId xmlns:p14="http://schemas.microsoft.com/office/powerpoint/2010/main" val="164332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A2058-3A34-4E92-B492-692F9D8EF030}"/>
              </a:ext>
            </a:extLst>
          </p:cNvPr>
          <p:cNvSpPr>
            <a:spLocks noGrp="1"/>
          </p:cNvSpPr>
          <p:nvPr>
            <p:ph type="title"/>
          </p:nvPr>
        </p:nvSpPr>
        <p:spPr/>
        <p:txBody>
          <a:bodyPr/>
          <a:lstStyle/>
          <a:p>
            <a:r>
              <a:rPr lang="en-US" dirty="0"/>
              <a:t>Next Steps with Racial Equity Dashboard </a:t>
            </a:r>
          </a:p>
        </p:txBody>
      </p:sp>
      <p:sp>
        <p:nvSpPr>
          <p:cNvPr id="3" name="Content Placeholder 2">
            <a:extLst>
              <a:ext uri="{FF2B5EF4-FFF2-40B4-BE49-F238E27FC236}">
                <a16:creationId xmlns:a16="http://schemas.microsoft.com/office/drawing/2014/main" id="{F75A99E1-521C-4541-B38C-C8891ABEB449}"/>
              </a:ext>
            </a:extLst>
          </p:cNvPr>
          <p:cNvSpPr>
            <a:spLocks noGrp="1"/>
          </p:cNvSpPr>
          <p:nvPr>
            <p:ph sz="quarter" idx="10"/>
          </p:nvPr>
        </p:nvSpPr>
        <p:spPr>
          <a:xfrm>
            <a:off x="539495" y="1435608"/>
            <a:ext cx="8745181" cy="3977640"/>
          </a:xfrm>
        </p:spPr>
        <p:txBody>
          <a:bodyPr>
            <a:normAutofit/>
          </a:bodyPr>
          <a:lstStyle/>
          <a:p>
            <a:pPr marL="171450" indent="-171450">
              <a:buFont typeface="Arial" panose="020B0604020202020204" pitchFamily="34" charset="0"/>
              <a:buChar char="•"/>
            </a:pPr>
            <a:r>
              <a:rPr lang="en-US" sz="1400" dirty="0"/>
              <a:t>Identify where there are the greatest inequities in race, gender identity, and sexual orientation, or where underserved populations are located, and target resources to those areas;</a:t>
            </a:r>
          </a:p>
          <a:p>
            <a:pPr marL="171450" indent="-171450">
              <a:buFont typeface="Arial" panose="020B0604020202020204" pitchFamily="34" charset="0"/>
              <a:buChar char="•"/>
            </a:pPr>
            <a:r>
              <a:rPr lang="en-US" sz="1400" dirty="0"/>
              <a:t>Discuss the causes of the disparities. Including historical and continued racial discrimination;</a:t>
            </a:r>
          </a:p>
          <a:p>
            <a:pPr marL="171450" indent="-171450">
              <a:buFont typeface="Arial" panose="020B0604020202020204" pitchFamily="34" charset="0"/>
              <a:buChar char="•"/>
            </a:pPr>
            <a:r>
              <a:rPr lang="en-US" sz="1400" dirty="0"/>
              <a:t>On a routine basis (monthly or quarterly, for example), compare new entries into the homeless system and housing placement data to the general homeless population. Where do disparities continue to occur? What trends can you identify in access? Are those most impacted by racism being served proportionately?</a:t>
            </a:r>
          </a:p>
          <a:p>
            <a:pPr marL="171450" indent="-171450">
              <a:buFont typeface="Arial" panose="020B0604020202020204" pitchFamily="34" charset="0"/>
              <a:buChar char="•"/>
            </a:pPr>
            <a:r>
              <a:rPr lang="en-US" sz="1400" dirty="0"/>
              <a:t>Develop and document adjustments to organizational policies, outreach strategies, prevention, access points, coordinated entry assessments and policies, etc. to address specific and negative impacts identified based on race, gender, sexual orientation, or age.</a:t>
            </a:r>
          </a:p>
        </p:txBody>
      </p:sp>
    </p:spTree>
    <p:extLst>
      <p:ext uri="{BB962C8B-B14F-4D97-AF65-F5344CB8AC3E}">
        <p14:creationId xmlns:p14="http://schemas.microsoft.com/office/powerpoint/2010/main" val="4095621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B080194-6AA2-26FC-7CCC-3F7E645F4610}"/>
              </a:ext>
            </a:extLst>
          </p:cNvPr>
          <p:cNvSpPr>
            <a:spLocks noGrp="1"/>
          </p:cNvSpPr>
          <p:nvPr>
            <p:ph type="title"/>
          </p:nvPr>
        </p:nvSpPr>
        <p:spPr>
          <a:xfrm>
            <a:off x="521207" y="448056"/>
            <a:ext cx="6877119" cy="640080"/>
          </a:xfrm>
        </p:spPr>
        <p:txBody>
          <a:bodyPr/>
          <a:lstStyle/>
          <a:p>
            <a:r>
              <a:rPr lang="en-US" dirty="0"/>
              <a:t>KTHA Racial Equity Improvement Plan</a:t>
            </a:r>
          </a:p>
        </p:txBody>
      </p:sp>
      <p:grpSp>
        <p:nvGrpSpPr>
          <p:cNvPr id="5" name="Group 4">
            <a:extLst>
              <a:ext uri="{FF2B5EF4-FFF2-40B4-BE49-F238E27FC236}">
                <a16:creationId xmlns:a16="http://schemas.microsoft.com/office/drawing/2014/main" id="{192039C4-1767-6EC2-9122-3D3E5330318D}"/>
              </a:ext>
            </a:extLst>
          </p:cNvPr>
          <p:cNvGrpSpPr/>
          <p:nvPr/>
        </p:nvGrpSpPr>
        <p:grpSpPr>
          <a:xfrm>
            <a:off x="1815050" y="1607199"/>
            <a:ext cx="4502597" cy="4802746"/>
            <a:chOff x="1154" y="497078"/>
            <a:chExt cx="4502597" cy="570682"/>
          </a:xfrm>
          <a:solidFill>
            <a:schemeClr val="accent2">
              <a:lumMod val="40000"/>
              <a:lumOff val="60000"/>
            </a:schemeClr>
          </a:solidFill>
        </p:grpSpPr>
        <p:sp>
          <p:nvSpPr>
            <p:cNvPr id="6" name="Rounded Rectangle 5">
              <a:extLst>
                <a:ext uri="{FF2B5EF4-FFF2-40B4-BE49-F238E27FC236}">
                  <a16:creationId xmlns:a16="http://schemas.microsoft.com/office/drawing/2014/main" id="{6ED30883-FF50-1616-B245-F0BAC124DE56}"/>
                </a:ext>
              </a:extLst>
            </p:cNvPr>
            <p:cNvSpPr/>
            <p:nvPr/>
          </p:nvSpPr>
          <p:spPr>
            <a:xfrm>
              <a:off x="1154" y="497078"/>
              <a:ext cx="4502597" cy="570682"/>
            </a:xfrm>
            <a:prstGeom prst="roundRect">
              <a:avLst>
                <a:gd name="adj" fmla="val 10000"/>
              </a:avLst>
            </a:prstGeom>
            <a:grpFill/>
          </p:spPr>
          <p:style>
            <a:lnRef idx="0">
              <a:schemeClr val="lt1">
                <a:hueOff val="0"/>
                <a:satOff val="0"/>
                <a:lumOff val="0"/>
                <a:alphaOff val="0"/>
              </a:schemeClr>
            </a:lnRef>
            <a:fillRef idx="3">
              <a:schemeClr val="accent6">
                <a:shade val="80000"/>
                <a:hueOff val="0"/>
                <a:satOff val="0"/>
                <a:lumOff val="0"/>
                <a:alphaOff val="0"/>
              </a:schemeClr>
            </a:fillRef>
            <a:effectRef idx="3">
              <a:schemeClr val="accent6">
                <a:shade val="8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7" name="Rounded Rectangle 4">
              <a:extLst>
                <a:ext uri="{FF2B5EF4-FFF2-40B4-BE49-F238E27FC236}">
                  <a16:creationId xmlns:a16="http://schemas.microsoft.com/office/drawing/2014/main" id="{BEAB62EF-50E4-D74F-E321-53778B32713B}"/>
                </a:ext>
              </a:extLst>
            </p:cNvPr>
            <p:cNvSpPr txBox="1"/>
            <p:nvPr/>
          </p:nvSpPr>
          <p:spPr>
            <a:xfrm>
              <a:off x="163677" y="515966"/>
              <a:ext cx="4204448" cy="5095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38100" rIns="57150" bIns="38100"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300" normalizeH="0" baseline="0" noProof="0" dirty="0">
                  <a:ln>
                    <a:noFill/>
                  </a:ln>
                  <a:solidFill>
                    <a:srgbClr val="ED7D31">
                      <a:lumMod val="75000"/>
                    </a:srgbClr>
                  </a:solidFill>
                  <a:effectLst/>
                  <a:uLnTx/>
                  <a:uFillTx/>
                  <a:latin typeface="Segoe UI"/>
                  <a:ea typeface="+mn-ea"/>
                  <a:cs typeface="+mn-cs"/>
                </a:rPr>
                <a:t>Key Priorities</a:t>
              </a:r>
            </a:p>
          </p:txBody>
        </p:sp>
      </p:grpSp>
      <p:grpSp>
        <p:nvGrpSpPr>
          <p:cNvPr id="8" name="Group 7">
            <a:extLst>
              <a:ext uri="{FF2B5EF4-FFF2-40B4-BE49-F238E27FC236}">
                <a16:creationId xmlns:a16="http://schemas.microsoft.com/office/drawing/2014/main" id="{19C7C9FF-FAB4-BCF2-A085-F64ECA905B8D}"/>
              </a:ext>
            </a:extLst>
          </p:cNvPr>
          <p:cNvGrpSpPr/>
          <p:nvPr/>
        </p:nvGrpSpPr>
        <p:grpSpPr>
          <a:xfrm>
            <a:off x="6127742" y="1607199"/>
            <a:ext cx="4502597" cy="4802746"/>
            <a:chOff x="1154" y="497078"/>
            <a:chExt cx="4502597" cy="570682"/>
          </a:xfrm>
          <a:solidFill>
            <a:schemeClr val="accent2">
              <a:lumMod val="40000"/>
              <a:lumOff val="60000"/>
            </a:schemeClr>
          </a:solidFill>
        </p:grpSpPr>
        <p:sp>
          <p:nvSpPr>
            <p:cNvPr id="9" name="Rounded Rectangle 8">
              <a:extLst>
                <a:ext uri="{FF2B5EF4-FFF2-40B4-BE49-F238E27FC236}">
                  <a16:creationId xmlns:a16="http://schemas.microsoft.com/office/drawing/2014/main" id="{3D697226-4BB4-1536-1625-3FA6A5BABC58}"/>
                </a:ext>
              </a:extLst>
            </p:cNvPr>
            <p:cNvSpPr/>
            <p:nvPr/>
          </p:nvSpPr>
          <p:spPr>
            <a:xfrm>
              <a:off x="1154" y="497078"/>
              <a:ext cx="4502597" cy="570682"/>
            </a:xfrm>
            <a:prstGeom prst="roundRect">
              <a:avLst>
                <a:gd name="adj" fmla="val 10000"/>
              </a:avLst>
            </a:prstGeom>
            <a:grpFill/>
          </p:spPr>
          <p:style>
            <a:lnRef idx="0">
              <a:schemeClr val="lt1">
                <a:hueOff val="0"/>
                <a:satOff val="0"/>
                <a:lumOff val="0"/>
                <a:alphaOff val="0"/>
              </a:schemeClr>
            </a:lnRef>
            <a:fillRef idx="3">
              <a:schemeClr val="accent6">
                <a:shade val="80000"/>
                <a:hueOff val="0"/>
                <a:satOff val="0"/>
                <a:lumOff val="0"/>
                <a:alphaOff val="0"/>
              </a:schemeClr>
            </a:fillRef>
            <a:effectRef idx="3">
              <a:schemeClr val="accent6">
                <a:shade val="8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 name="Rounded Rectangle 4">
              <a:extLst>
                <a:ext uri="{FF2B5EF4-FFF2-40B4-BE49-F238E27FC236}">
                  <a16:creationId xmlns:a16="http://schemas.microsoft.com/office/drawing/2014/main" id="{72A37AD3-C14D-9775-8412-2AFF001C45C1}"/>
                </a:ext>
              </a:extLst>
            </p:cNvPr>
            <p:cNvSpPr txBox="1"/>
            <p:nvPr/>
          </p:nvSpPr>
          <p:spPr>
            <a:xfrm>
              <a:off x="81468" y="519275"/>
              <a:ext cx="4341968" cy="3965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38100" rIns="57150" bIns="38100"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300" normalizeH="0" baseline="0" noProof="0" dirty="0">
                  <a:ln>
                    <a:noFill/>
                  </a:ln>
                  <a:solidFill>
                    <a:srgbClr val="ED7D31">
                      <a:lumMod val="75000"/>
                    </a:srgbClr>
                  </a:solidFill>
                  <a:effectLst/>
                  <a:uLnTx/>
                  <a:uFillTx/>
                  <a:latin typeface="Segoe UI"/>
                  <a:ea typeface="+mn-ea"/>
                  <a:cs typeface="+mn-cs"/>
                </a:rPr>
                <a:t>System Improvements</a:t>
              </a:r>
            </a:p>
          </p:txBody>
        </p:sp>
      </p:grpSp>
      <p:grpSp>
        <p:nvGrpSpPr>
          <p:cNvPr id="11" name="Group 10">
            <a:extLst>
              <a:ext uri="{FF2B5EF4-FFF2-40B4-BE49-F238E27FC236}">
                <a16:creationId xmlns:a16="http://schemas.microsoft.com/office/drawing/2014/main" id="{D7FA3054-5C22-A2C6-7C95-03766E12B55D}"/>
              </a:ext>
            </a:extLst>
          </p:cNvPr>
          <p:cNvGrpSpPr/>
          <p:nvPr/>
        </p:nvGrpSpPr>
        <p:grpSpPr>
          <a:xfrm>
            <a:off x="6430203" y="2309702"/>
            <a:ext cx="3897674" cy="570682"/>
            <a:chOff x="5558934" y="1164927"/>
            <a:chExt cx="3897674" cy="570682"/>
          </a:xfrm>
          <a:solidFill>
            <a:schemeClr val="accent2">
              <a:lumMod val="75000"/>
            </a:schemeClr>
          </a:solidFill>
        </p:grpSpPr>
        <p:sp>
          <p:nvSpPr>
            <p:cNvPr id="12" name="Rounded Rectangle 11">
              <a:extLst>
                <a:ext uri="{FF2B5EF4-FFF2-40B4-BE49-F238E27FC236}">
                  <a16:creationId xmlns:a16="http://schemas.microsoft.com/office/drawing/2014/main" id="{1D5A8D59-11EC-6D42-0CD4-4B6A3F6ABAAA}"/>
                </a:ext>
              </a:extLst>
            </p:cNvPr>
            <p:cNvSpPr/>
            <p:nvPr/>
          </p:nvSpPr>
          <p:spPr>
            <a:xfrm>
              <a:off x="5558934" y="1164927"/>
              <a:ext cx="3897674" cy="570682"/>
            </a:xfrm>
            <a:prstGeom prst="roundRect">
              <a:avLst>
                <a:gd name="adj" fmla="val 16670"/>
              </a:avLst>
            </a:prstGeom>
            <a:grpFill/>
          </p:spPr>
          <p:style>
            <a:lnRef idx="0">
              <a:schemeClr val="lt1">
                <a:hueOff val="0"/>
                <a:satOff val="0"/>
                <a:lumOff val="0"/>
                <a:alphaOff val="0"/>
              </a:schemeClr>
            </a:lnRef>
            <a:fillRef idx="3">
              <a:schemeClr val="accent6">
                <a:shade val="80000"/>
                <a:hueOff val="178489"/>
                <a:satOff val="-7172"/>
                <a:lumOff val="15349"/>
                <a:alphaOff val="0"/>
              </a:schemeClr>
            </a:fillRef>
            <a:effectRef idx="3">
              <a:schemeClr val="accent6">
                <a:shade val="80000"/>
                <a:hueOff val="178489"/>
                <a:satOff val="-7172"/>
                <a:lumOff val="15349"/>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3" name="Rounded Rectangle 4">
              <a:extLst>
                <a:ext uri="{FF2B5EF4-FFF2-40B4-BE49-F238E27FC236}">
                  <a16:creationId xmlns:a16="http://schemas.microsoft.com/office/drawing/2014/main" id="{CF31EC6D-25DE-3721-0635-11C5B46D29CB}"/>
                </a:ext>
              </a:extLst>
            </p:cNvPr>
            <p:cNvSpPr txBox="1"/>
            <p:nvPr/>
          </p:nvSpPr>
          <p:spPr>
            <a:xfrm>
              <a:off x="5586797" y="1192790"/>
              <a:ext cx="3841948" cy="5149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8232" tIns="78232" rIns="78232" bIns="78232"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Data-Driven Decision Making (DDDM)</a:t>
              </a:r>
            </a:p>
          </p:txBody>
        </p:sp>
      </p:grpSp>
      <p:grpSp>
        <p:nvGrpSpPr>
          <p:cNvPr id="14" name="Group 13">
            <a:extLst>
              <a:ext uri="{FF2B5EF4-FFF2-40B4-BE49-F238E27FC236}">
                <a16:creationId xmlns:a16="http://schemas.microsoft.com/office/drawing/2014/main" id="{5DE0C11D-BEE7-8091-7139-0A5E7FD04A88}"/>
              </a:ext>
            </a:extLst>
          </p:cNvPr>
          <p:cNvGrpSpPr/>
          <p:nvPr/>
        </p:nvGrpSpPr>
        <p:grpSpPr>
          <a:xfrm>
            <a:off x="6430203" y="2986865"/>
            <a:ext cx="3897674" cy="570682"/>
            <a:chOff x="5558934" y="1804091"/>
            <a:chExt cx="3897674" cy="570682"/>
          </a:xfrm>
          <a:solidFill>
            <a:schemeClr val="accent2">
              <a:lumMod val="75000"/>
            </a:schemeClr>
          </a:solidFill>
        </p:grpSpPr>
        <p:sp>
          <p:nvSpPr>
            <p:cNvPr id="15" name="Rounded Rectangle 14">
              <a:extLst>
                <a:ext uri="{FF2B5EF4-FFF2-40B4-BE49-F238E27FC236}">
                  <a16:creationId xmlns:a16="http://schemas.microsoft.com/office/drawing/2014/main" id="{4EF2EA7C-8FB9-2A76-7C14-052843477234}"/>
                </a:ext>
              </a:extLst>
            </p:cNvPr>
            <p:cNvSpPr/>
            <p:nvPr/>
          </p:nvSpPr>
          <p:spPr>
            <a:xfrm>
              <a:off x="5558934" y="1804091"/>
              <a:ext cx="3897674" cy="570682"/>
            </a:xfrm>
            <a:prstGeom prst="roundRect">
              <a:avLst>
                <a:gd name="adj" fmla="val 16670"/>
              </a:avLst>
            </a:prstGeom>
            <a:grpFill/>
          </p:spPr>
          <p:style>
            <a:lnRef idx="0">
              <a:schemeClr val="lt1">
                <a:hueOff val="0"/>
                <a:satOff val="0"/>
                <a:lumOff val="0"/>
                <a:alphaOff val="0"/>
              </a:schemeClr>
            </a:lnRef>
            <a:fillRef idx="3">
              <a:schemeClr val="accent6">
                <a:shade val="80000"/>
                <a:hueOff val="214187"/>
                <a:satOff val="-8606"/>
                <a:lumOff val="18419"/>
                <a:alphaOff val="0"/>
              </a:schemeClr>
            </a:fillRef>
            <a:effectRef idx="3">
              <a:schemeClr val="accent6">
                <a:shade val="80000"/>
                <a:hueOff val="214187"/>
                <a:satOff val="-8606"/>
                <a:lumOff val="18419"/>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Rounded Rectangle 6">
              <a:extLst>
                <a:ext uri="{FF2B5EF4-FFF2-40B4-BE49-F238E27FC236}">
                  <a16:creationId xmlns:a16="http://schemas.microsoft.com/office/drawing/2014/main" id="{0F41937E-FFAD-A19F-2472-19A3E092B664}"/>
                </a:ext>
              </a:extLst>
            </p:cNvPr>
            <p:cNvSpPr txBox="1"/>
            <p:nvPr/>
          </p:nvSpPr>
          <p:spPr>
            <a:xfrm>
              <a:off x="5586797" y="1831954"/>
              <a:ext cx="3841948" cy="5149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8232" tIns="78232" rIns="78232" bIns="78232"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Homelessness Expertise at the Table (HEAT)</a:t>
              </a:r>
            </a:p>
          </p:txBody>
        </p:sp>
      </p:grpSp>
      <p:grpSp>
        <p:nvGrpSpPr>
          <p:cNvPr id="17" name="Group 16">
            <a:extLst>
              <a:ext uri="{FF2B5EF4-FFF2-40B4-BE49-F238E27FC236}">
                <a16:creationId xmlns:a16="http://schemas.microsoft.com/office/drawing/2014/main" id="{EFCCBD0B-52BE-4538-BE22-1371226E6739}"/>
              </a:ext>
            </a:extLst>
          </p:cNvPr>
          <p:cNvGrpSpPr/>
          <p:nvPr/>
        </p:nvGrpSpPr>
        <p:grpSpPr>
          <a:xfrm>
            <a:off x="6433888" y="3653509"/>
            <a:ext cx="3897674" cy="570682"/>
            <a:chOff x="5558934" y="2443255"/>
            <a:chExt cx="3897674" cy="570682"/>
          </a:xfrm>
          <a:solidFill>
            <a:schemeClr val="accent2">
              <a:lumMod val="75000"/>
            </a:schemeClr>
          </a:solidFill>
        </p:grpSpPr>
        <p:sp>
          <p:nvSpPr>
            <p:cNvPr id="18" name="Rounded Rectangle 17">
              <a:extLst>
                <a:ext uri="{FF2B5EF4-FFF2-40B4-BE49-F238E27FC236}">
                  <a16:creationId xmlns:a16="http://schemas.microsoft.com/office/drawing/2014/main" id="{6F84D2DE-B1D4-877D-3BB5-79769FDC28FE}"/>
                </a:ext>
              </a:extLst>
            </p:cNvPr>
            <p:cNvSpPr/>
            <p:nvPr/>
          </p:nvSpPr>
          <p:spPr>
            <a:xfrm>
              <a:off x="5558934" y="2443255"/>
              <a:ext cx="3897674" cy="570682"/>
            </a:xfrm>
            <a:prstGeom prst="roundRect">
              <a:avLst>
                <a:gd name="adj" fmla="val 16670"/>
              </a:avLst>
            </a:prstGeom>
            <a:grpFill/>
          </p:spPr>
          <p:style>
            <a:lnRef idx="0">
              <a:schemeClr val="lt1">
                <a:hueOff val="0"/>
                <a:satOff val="0"/>
                <a:lumOff val="0"/>
                <a:alphaOff val="0"/>
              </a:schemeClr>
            </a:lnRef>
            <a:fillRef idx="3">
              <a:schemeClr val="accent6">
                <a:shade val="80000"/>
                <a:hueOff val="249884"/>
                <a:satOff val="-10040"/>
                <a:lumOff val="21488"/>
                <a:alphaOff val="0"/>
              </a:schemeClr>
            </a:fillRef>
            <a:effectRef idx="3">
              <a:schemeClr val="accent6">
                <a:shade val="80000"/>
                <a:hueOff val="249884"/>
                <a:satOff val="-10040"/>
                <a:lumOff val="21488"/>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9" name="Rounded Rectangle 8">
              <a:extLst>
                <a:ext uri="{FF2B5EF4-FFF2-40B4-BE49-F238E27FC236}">
                  <a16:creationId xmlns:a16="http://schemas.microsoft.com/office/drawing/2014/main" id="{E442E329-A42C-35F1-E327-1760D4A392A0}"/>
                </a:ext>
              </a:extLst>
            </p:cNvPr>
            <p:cNvSpPr txBox="1"/>
            <p:nvPr/>
          </p:nvSpPr>
          <p:spPr>
            <a:xfrm>
              <a:off x="5586797" y="2471118"/>
              <a:ext cx="3841948" cy="5149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8232" tIns="78232" rIns="78232" bIns="78232"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Youth Advisory Board (YAB) in partnership with CSET</a:t>
              </a:r>
            </a:p>
          </p:txBody>
        </p:sp>
      </p:grpSp>
      <p:grpSp>
        <p:nvGrpSpPr>
          <p:cNvPr id="20" name="Group 19">
            <a:extLst>
              <a:ext uri="{FF2B5EF4-FFF2-40B4-BE49-F238E27FC236}">
                <a16:creationId xmlns:a16="http://schemas.microsoft.com/office/drawing/2014/main" id="{97175ACB-95A0-E1E7-E264-36009A791778}"/>
              </a:ext>
            </a:extLst>
          </p:cNvPr>
          <p:cNvGrpSpPr/>
          <p:nvPr/>
        </p:nvGrpSpPr>
        <p:grpSpPr>
          <a:xfrm>
            <a:off x="6458066" y="4307885"/>
            <a:ext cx="3897674" cy="570682"/>
            <a:chOff x="5558934" y="3082419"/>
            <a:chExt cx="3897674" cy="570682"/>
          </a:xfrm>
          <a:solidFill>
            <a:schemeClr val="accent2">
              <a:lumMod val="75000"/>
            </a:schemeClr>
          </a:solidFill>
        </p:grpSpPr>
        <p:sp>
          <p:nvSpPr>
            <p:cNvPr id="21" name="Rounded Rectangle 20">
              <a:extLst>
                <a:ext uri="{FF2B5EF4-FFF2-40B4-BE49-F238E27FC236}">
                  <a16:creationId xmlns:a16="http://schemas.microsoft.com/office/drawing/2014/main" id="{D3315581-E40A-BB0A-6ED6-A1260D8477AA}"/>
                </a:ext>
              </a:extLst>
            </p:cNvPr>
            <p:cNvSpPr/>
            <p:nvPr/>
          </p:nvSpPr>
          <p:spPr>
            <a:xfrm>
              <a:off x="5558934" y="3082419"/>
              <a:ext cx="3897674" cy="570682"/>
            </a:xfrm>
            <a:prstGeom prst="roundRect">
              <a:avLst>
                <a:gd name="adj" fmla="val 16670"/>
              </a:avLst>
            </a:prstGeom>
            <a:grpFill/>
          </p:spPr>
          <p:style>
            <a:lnRef idx="0">
              <a:schemeClr val="lt1">
                <a:hueOff val="0"/>
                <a:satOff val="0"/>
                <a:lumOff val="0"/>
                <a:alphaOff val="0"/>
              </a:schemeClr>
            </a:lnRef>
            <a:fillRef idx="3">
              <a:schemeClr val="accent6">
                <a:shade val="80000"/>
                <a:hueOff val="285582"/>
                <a:satOff val="-11475"/>
                <a:lumOff val="24558"/>
                <a:alphaOff val="0"/>
              </a:schemeClr>
            </a:fillRef>
            <a:effectRef idx="3">
              <a:schemeClr val="accent6">
                <a:shade val="80000"/>
                <a:hueOff val="285582"/>
                <a:satOff val="-11475"/>
                <a:lumOff val="24558"/>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2" name="Rounded Rectangle 10">
              <a:extLst>
                <a:ext uri="{FF2B5EF4-FFF2-40B4-BE49-F238E27FC236}">
                  <a16:creationId xmlns:a16="http://schemas.microsoft.com/office/drawing/2014/main" id="{77DC499F-DDAB-5279-6B45-AC1C1802F45C}"/>
                </a:ext>
              </a:extLst>
            </p:cNvPr>
            <p:cNvSpPr txBox="1"/>
            <p:nvPr/>
          </p:nvSpPr>
          <p:spPr>
            <a:xfrm>
              <a:off x="5586797" y="3110282"/>
              <a:ext cx="3841948" cy="5149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8232" tIns="78232" rIns="78232" bIns="78232"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Affirm sexual orientation and gender identity (SOGI) inclusivity</a:t>
              </a:r>
            </a:p>
          </p:txBody>
        </p:sp>
      </p:grpSp>
      <p:grpSp>
        <p:nvGrpSpPr>
          <p:cNvPr id="23" name="Group 22">
            <a:extLst>
              <a:ext uri="{FF2B5EF4-FFF2-40B4-BE49-F238E27FC236}">
                <a16:creationId xmlns:a16="http://schemas.microsoft.com/office/drawing/2014/main" id="{C365DE72-B070-98A0-4E7F-0190E2BB75F8}"/>
              </a:ext>
            </a:extLst>
          </p:cNvPr>
          <p:cNvGrpSpPr/>
          <p:nvPr/>
        </p:nvGrpSpPr>
        <p:grpSpPr>
          <a:xfrm>
            <a:off x="6446245" y="4956762"/>
            <a:ext cx="3897674" cy="570682"/>
            <a:chOff x="5558934" y="3721583"/>
            <a:chExt cx="3897674" cy="570682"/>
          </a:xfrm>
          <a:solidFill>
            <a:schemeClr val="accent2">
              <a:lumMod val="75000"/>
            </a:schemeClr>
          </a:solidFill>
        </p:grpSpPr>
        <p:sp>
          <p:nvSpPr>
            <p:cNvPr id="24" name="Rounded Rectangle 23">
              <a:extLst>
                <a:ext uri="{FF2B5EF4-FFF2-40B4-BE49-F238E27FC236}">
                  <a16:creationId xmlns:a16="http://schemas.microsoft.com/office/drawing/2014/main" id="{BC744443-0C74-3D31-53A2-BB850A5FE340}"/>
                </a:ext>
              </a:extLst>
            </p:cNvPr>
            <p:cNvSpPr/>
            <p:nvPr/>
          </p:nvSpPr>
          <p:spPr>
            <a:xfrm>
              <a:off x="5558934" y="3721583"/>
              <a:ext cx="3897674" cy="570682"/>
            </a:xfrm>
            <a:prstGeom prst="roundRect">
              <a:avLst>
                <a:gd name="adj" fmla="val 16670"/>
              </a:avLst>
            </a:prstGeom>
            <a:grpFill/>
          </p:spPr>
          <p:style>
            <a:lnRef idx="0">
              <a:schemeClr val="lt1">
                <a:hueOff val="0"/>
                <a:satOff val="0"/>
                <a:lumOff val="0"/>
                <a:alphaOff val="0"/>
              </a:schemeClr>
            </a:lnRef>
            <a:fillRef idx="3">
              <a:schemeClr val="accent6">
                <a:shade val="80000"/>
                <a:hueOff val="321280"/>
                <a:satOff val="-12909"/>
                <a:lumOff val="27628"/>
                <a:alphaOff val="0"/>
              </a:schemeClr>
            </a:fillRef>
            <a:effectRef idx="3">
              <a:schemeClr val="accent6">
                <a:shade val="80000"/>
                <a:hueOff val="321280"/>
                <a:satOff val="-12909"/>
                <a:lumOff val="27628"/>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5" name="Rounded Rectangle 12">
              <a:extLst>
                <a:ext uri="{FF2B5EF4-FFF2-40B4-BE49-F238E27FC236}">
                  <a16:creationId xmlns:a16="http://schemas.microsoft.com/office/drawing/2014/main" id="{9E711213-C6D2-D66B-70E7-28DBFC5CD358}"/>
                </a:ext>
              </a:extLst>
            </p:cNvPr>
            <p:cNvSpPr txBox="1"/>
            <p:nvPr/>
          </p:nvSpPr>
          <p:spPr>
            <a:xfrm>
              <a:off x="5586797" y="3749446"/>
              <a:ext cx="3841948" cy="5149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8232" tIns="78232" rIns="78232" bIns="78232"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Enter accurate </a:t>
              </a:r>
              <a:r>
                <a:rPr kumimoji="0" lang="en-US" sz="1600" b="0" i="0" u="sng" strike="noStrike" kern="1200" cap="none" spc="0" normalizeH="0" baseline="0" noProof="0" dirty="0">
                  <a:ln>
                    <a:noFill/>
                  </a:ln>
                  <a:solidFill>
                    <a:prstClr val="white"/>
                  </a:solidFill>
                  <a:effectLst/>
                  <a:uLnTx/>
                  <a:uFillTx/>
                  <a:latin typeface="Segoe UI"/>
                  <a:ea typeface="+mn-ea"/>
                  <a:cs typeface="+mn-cs"/>
                </a:rPr>
                <a:t>and</a:t>
              </a:r>
              <a:r>
                <a:rPr kumimoji="0" lang="en-US" sz="1600" b="0" i="0" u="none" strike="noStrike" kern="1200" cap="none" spc="0" normalizeH="0" baseline="0" noProof="0" dirty="0">
                  <a:ln>
                    <a:noFill/>
                  </a:ln>
                  <a:solidFill>
                    <a:prstClr val="white"/>
                  </a:solidFill>
                  <a:effectLst/>
                  <a:uLnTx/>
                  <a:uFillTx/>
                  <a:latin typeface="Segoe UI"/>
                  <a:ea typeface="+mn-ea"/>
                  <a:cs typeface="+mn-cs"/>
                </a:rPr>
                <a:t> complete HMIS data</a:t>
              </a:r>
            </a:p>
          </p:txBody>
        </p:sp>
      </p:grpSp>
      <p:grpSp>
        <p:nvGrpSpPr>
          <p:cNvPr id="26" name="Group 25">
            <a:extLst>
              <a:ext uri="{FF2B5EF4-FFF2-40B4-BE49-F238E27FC236}">
                <a16:creationId xmlns:a16="http://schemas.microsoft.com/office/drawing/2014/main" id="{71C90BEE-5BB4-52B6-D040-2ED84BA9E211}"/>
              </a:ext>
            </a:extLst>
          </p:cNvPr>
          <p:cNvGrpSpPr/>
          <p:nvPr/>
        </p:nvGrpSpPr>
        <p:grpSpPr>
          <a:xfrm>
            <a:off x="2043369" y="2304147"/>
            <a:ext cx="3897674" cy="581793"/>
            <a:chOff x="606077" y="1164927"/>
            <a:chExt cx="3897674" cy="581793"/>
          </a:xfrm>
          <a:solidFill>
            <a:schemeClr val="accent2">
              <a:lumMod val="75000"/>
            </a:schemeClr>
          </a:solidFill>
        </p:grpSpPr>
        <p:sp>
          <p:nvSpPr>
            <p:cNvPr id="27" name="Rounded Rectangle 26">
              <a:extLst>
                <a:ext uri="{FF2B5EF4-FFF2-40B4-BE49-F238E27FC236}">
                  <a16:creationId xmlns:a16="http://schemas.microsoft.com/office/drawing/2014/main" id="{2264FD93-61E6-4E01-9EF5-7B7FF005C761}"/>
                </a:ext>
              </a:extLst>
            </p:cNvPr>
            <p:cNvSpPr/>
            <p:nvPr/>
          </p:nvSpPr>
          <p:spPr>
            <a:xfrm>
              <a:off x="606077" y="1164927"/>
              <a:ext cx="3897674" cy="581793"/>
            </a:xfrm>
            <a:prstGeom prst="roundRect">
              <a:avLst>
                <a:gd name="adj" fmla="val 16670"/>
              </a:avLst>
            </a:prstGeom>
            <a:grpFill/>
          </p:spPr>
          <p:style>
            <a:lnRef idx="0">
              <a:schemeClr val="lt1">
                <a:hueOff val="0"/>
                <a:satOff val="0"/>
                <a:lumOff val="0"/>
                <a:alphaOff val="0"/>
              </a:schemeClr>
            </a:lnRef>
            <a:fillRef idx="3">
              <a:schemeClr val="accent6">
                <a:shade val="80000"/>
                <a:hueOff val="0"/>
                <a:satOff val="0"/>
                <a:lumOff val="0"/>
                <a:alphaOff val="0"/>
              </a:schemeClr>
            </a:fillRef>
            <a:effectRef idx="3">
              <a:schemeClr val="accent6">
                <a:shade val="8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8" name="Rounded Rectangle 4">
              <a:extLst>
                <a:ext uri="{FF2B5EF4-FFF2-40B4-BE49-F238E27FC236}">
                  <a16:creationId xmlns:a16="http://schemas.microsoft.com/office/drawing/2014/main" id="{A7B71691-F3BD-C4A6-4AB6-6852148B367E}"/>
                </a:ext>
              </a:extLst>
            </p:cNvPr>
            <p:cNvSpPr txBox="1"/>
            <p:nvPr/>
          </p:nvSpPr>
          <p:spPr>
            <a:xfrm>
              <a:off x="634483" y="1193333"/>
              <a:ext cx="3840862" cy="52498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Racial Equity Dashboard </a:t>
              </a:r>
            </a:p>
          </p:txBody>
        </p:sp>
      </p:grpSp>
      <p:grpSp>
        <p:nvGrpSpPr>
          <p:cNvPr id="29" name="Group 28">
            <a:extLst>
              <a:ext uri="{FF2B5EF4-FFF2-40B4-BE49-F238E27FC236}">
                <a16:creationId xmlns:a16="http://schemas.microsoft.com/office/drawing/2014/main" id="{85E0708C-F430-A74B-4AF3-915780418FB8}"/>
              </a:ext>
            </a:extLst>
          </p:cNvPr>
          <p:cNvGrpSpPr/>
          <p:nvPr/>
        </p:nvGrpSpPr>
        <p:grpSpPr>
          <a:xfrm>
            <a:off x="2018653" y="2994498"/>
            <a:ext cx="3897674" cy="570682"/>
            <a:chOff x="606077" y="1815203"/>
            <a:chExt cx="3897674" cy="570682"/>
          </a:xfrm>
          <a:solidFill>
            <a:schemeClr val="accent2">
              <a:lumMod val="75000"/>
            </a:schemeClr>
          </a:solidFill>
        </p:grpSpPr>
        <p:sp>
          <p:nvSpPr>
            <p:cNvPr id="30" name="Rounded Rectangle 29">
              <a:extLst>
                <a:ext uri="{FF2B5EF4-FFF2-40B4-BE49-F238E27FC236}">
                  <a16:creationId xmlns:a16="http://schemas.microsoft.com/office/drawing/2014/main" id="{46FA92DE-31E5-B2F5-0675-8EEF6E998F66}"/>
                </a:ext>
              </a:extLst>
            </p:cNvPr>
            <p:cNvSpPr/>
            <p:nvPr/>
          </p:nvSpPr>
          <p:spPr>
            <a:xfrm>
              <a:off x="606077" y="1815203"/>
              <a:ext cx="3897674" cy="570682"/>
            </a:xfrm>
            <a:prstGeom prst="roundRect">
              <a:avLst>
                <a:gd name="adj" fmla="val 16670"/>
              </a:avLst>
            </a:prstGeom>
            <a:grpFill/>
          </p:spPr>
          <p:style>
            <a:lnRef idx="0">
              <a:schemeClr val="lt1">
                <a:hueOff val="0"/>
                <a:satOff val="0"/>
                <a:lumOff val="0"/>
                <a:alphaOff val="0"/>
              </a:schemeClr>
            </a:lnRef>
            <a:fillRef idx="3">
              <a:schemeClr val="accent6">
                <a:shade val="80000"/>
                <a:hueOff val="35698"/>
                <a:satOff val="-1434"/>
                <a:lumOff val="3070"/>
                <a:alphaOff val="0"/>
              </a:schemeClr>
            </a:fillRef>
            <a:effectRef idx="3">
              <a:schemeClr val="accent6">
                <a:shade val="80000"/>
                <a:hueOff val="35698"/>
                <a:satOff val="-1434"/>
                <a:lumOff val="307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1" name="Rounded Rectangle 6">
              <a:extLst>
                <a:ext uri="{FF2B5EF4-FFF2-40B4-BE49-F238E27FC236}">
                  <a16:creationId xmlns:a16="http://schemas.microsoft.com/office/drawing/2014/main" id="{C9D6E311-EAC2-AA4D-955D-44E5FEC61975}"/>
                </a:ext>
              </a:extLst>
            </p:cNvPr>
            <p:cNvSpPr txBox="1"/>
            <p:nvPr/>
          </p:nvSpPr>
          <p:spPr>
            <a:xfrm>
              <a:off x="624008" y="1843066"/>
              <a:ext cx="3869268" cy="5149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People with Lived Experience Committee</a:t>
              </a:r>
            </a:p>
          </p:txBody>
        </p:sp>
      </p:grpSp>
      <p:grpSp>
        <p:nvGrpSpPr>
          <p:cNvPr id="32" name="Group 31">
            <a:extLst>
              <a:ext uri="{FF2B5EF4-FFF2-40B4-BE49-F238E27FC236}">
                <a16:creationId xmlns:a16="http://schemas.microsoft.com/office/drawing/2014/main" id="{F05024FA-6BB4-0061-330F-173C7339374E}"/>
              </a:ext>
            </a:extLst>
          </p:cNvPr>
          <p:cNvGrpSpPr/>
          <p:nvPr/>
        </p:nvGrpSpPr>
        <p:grpSpPr>
          <a:xfrm>
            <a:off x="2013594" y="3657327"/>
            <a:ext cx="3897674" cy="570682"/>
            <a:chOff x="618434" y="2454366"/>
            <a:chExt cx="3897674" cy="570682"/>
          </a:xfrm>
          <a:solidFill>
            <a:schemeClr val="accent2">
              <a:lumMod val="75000"/>
            </a:schemeClr>
          </a:solidFill>
        </p:grpSpPr>
        <p:sp>
          <p:nvSpPr>
            <p:cNvPr id="33" name="Rounded Rectangle 32">
              <a:extLst>
                <a:ext uri="{FF2B5EF4-FFF2-40B4-BE49-F238E27FC236}">
                  <a16:creationId xmlns:a16="http://schemas.microsoft.com/office/drawing/2014/main" id="{F996F283-81E6-6964-80E9-3FF0BA220A87}"/>
                </a:ext>
              </a:extLst>
            </p:cNvPr>
            <p:cNvSpPr/>
            <p:nvPr/>
          </p:nvSpPr>
          <p:spPr>
            <a:xfrm>
              <a:off x="618434" y="2454366"/>
              <a:ext cx="3897674" cy="570682"/>
            </a:xfrm>
            <a:prstGeom prst="roundRect">
              <a:avLst>
                <a:gd name="adj" fmla="val 16670"/>
              </a:avLst>
            </a:prstGeom>
            <a:grpFill/>
          </p:spPr>
          <p:style>
            <a:lnRef idx="0">
              <a:schemeClr val="lt1">
                <a:hueOff val="0"/>
                <a:satOff val="0"/>
                <a:lumOff val="0"/>
                <a:alphaOff val="0"/>
              </a:schemeClr>
            </a:lnRef>
            <a:fillRef idx="3">
              <a:schemeClr val="accent6">
                <a:shade val="80000"/>
                <a:hueOff val="71396"/>
                <a:satOff val="-2869"/>
                <a:lumOff val="6140"/>
                <a:alphaOff val="0"/>
              </a:schemeClr>
            </a:fillRef>
            <a:effectRef idx="3">
              <a:schemeClr val="accent6">
                <a:shade val="80000"/>
                <a:hueOff val="71396"/>
                <a:satOff val="-2869"/>
                <a:lumOff val="614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4" name="Rounded Rectangle 8">
              <a:extLst>
                <a:ext uri="{FF2B5EF4-FFF2-40B4-BE49-F238E27FC236}">
                  <a16:creationId xmlns:a16="http://schemas.microsoft.com/office/drawing/2014/main" id="{83515B8B-B771-E153-C7C3-BEC15378C9C2}"/>
                </a:ext>
              </a:extLst>
            </p:cNvPr>
            <p:cNvSpPr txBox="1"/>
            <p:nvPr/>
          </p:nvSpPr>
          <p:spPr>
            <a:xfrm>
              <a:off x="633940" y="2482229"/>
              <a:ext cx="3841948" cy="5149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Young Adults (18-24)</a:t>
              </a:r>
            </a:p>
          </p:txBody>
        </p:sp>
      </p:grpSp>
      <p:grpSp>
        <p:nvGrpSpPr>
          <p:cNvPr id="35" name="Group 34">
            <a:extLst>
              <a:ext uri="{FF2B5EF4-FFF2-40B4-BE49-F238E27FC236}">
                <a16:creationId xmlns:a16="http://schemas.microsoft.com/office/drawing/2014/main" id="{5401C5F6-55B4-F56F-A297-6BB14CCE2ACB}"/>
              </a:ext>
            </a:extLst>
          </p:cNvPr>
          <p:cNvGrpSpPr/>
          <p:nvPr/>
        </p:nvGrpSpPr>
        <p:grpSpPr>
          <a:xfrm>
            <a:off x="2006298" y="4304594"/>
            <a:ext cx="3897674" cy="570682"/>
            <a:chOff x="606077" y="3093530"/>
            <a:chExt cx="3897674" cy="570682"/>
          </a:xfrm>
          <a:solidFill>
            <a:schemeClr val="accent2">
              <a:lumMod val="75000"/>
            </a:schemeClr>
          </a:solidFill>
        </p:grpSpPr>
        <p:sp>
          <p:nvSpPr>
            <p:cNvPr id="36" name="Rounded Rectangle 35">
              <a:extLst>
                <a:ext uri="{FF2B5EF4-FFF2-40B4-BE49-F238E27FC236}">
                  <a16:creationId xmlns:a16="http://schemas.microsoft.com/office/drawing/2014/main" id="{C64F5998-5F6B-39E9-8CB0-86C8E153FBD9}"/>
                </a:ext>
              </a:extLst>
            </p:cNvPr>
            <p:cNvSpPr/>
            <p:nvPr/>
          </p:nvSpPr>
          <p:spPr>
            <a:xfrm>
              <a:off x="606077" y="3093530"/>
              <a:ext cx="3897674" cy="570682"/>
            </a:xfrm>
            <a:prstGeom prst="roundRect">
              <a:avLst>
                <a:gd name="adj" fmla="val 16670"/>
              </a:avLst>
            </a:prstGeom>
            <a:grpFill/>
          </p:spPr>
          <p:style>
            <a:lnRef idx="0">
              <a:schemeClr val="lt1">
                <a:hueOff val="0"/>
                <a:satOff val="0"/>
                <a:lumOff val="0"/>
                <a:alphaOff val="0"/>
              </a:schemeClr>
            </a:lnRef>
            <a:fillRef idx="3">
              <a:schemeClr val="accent6">
                <a:shade val="80000"/>
                <a:hueOff val="107093"/>
                <a:satOff val="-4303"/>
                <a:lumOff val="9209"/>
                <a:alphaOff val="0"/>
              </a:schemeClr>
            </a:fillRef>
            <a:effectRef idx="3">
              <a:schemeClr val="accent6">
                <a:shade val="80000"/>
                <a:hueOff val="107093"/>
                <a:satOff val="-4303"/>
                <a:lumOff val="9209"/>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7" name="Rounded Rectangle 10">
              <a:extLst>
                <a:ext uri="{FF2B5EF4-FFF2-40B4-BE49-F238E27FC236}">
                  <a16:creationId xmlns:a16="http://schemas.microsoft.com/office/drawing/2014/main" id="{97C7DA65-5A3D-A120-81CA-6DA5273D452A}"/>
                </a:ext>
              </a:extLst>
            </p:cNvPr>
            <p:cNvSpPr txBox="1"/>
            <p:nvPr/>
          </p:nvSpPr>
          <p:spPr>
            <a:xfrm>
              <a:off x="633940" y="3121393"/>
              <a:ext cx="3841948" cy="5149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LGBTQIA+ Community</a:t>
              </a:r>
            </a:p>
          </p:txBody>
        </p:sp>
      </p:grpSp>
      <p:grpSp>
        <p:nvGrpSpPr>
          <p:cNvPr id="38" name="Group 37">
            <a:extLst>
              <a:ext uri="{FF2B5EF4-FFF2-40B4-BE49-F238E27FC236}">
                <a16:creationId xmlns:a16="http://schemas.microsoft.com/office/drawing/2014/main" id="{6A123144-1CF3-4DD0-8202-40D0D6E1CDCE}"/>
              </a:ext>
            </a:extLst>
          </p:cNvPr>
          <p:cNvGrpSpPr/>
          <p:nvPr/>
        </p:nvGrpSpPr>
        <p:grpSpPr>
          <a:xfrm>
            <a:off x="2019619" y="4952321"/>
            <a:ext cx="3897674" cy="570682"/>
            <a:chOff x="606077" y="3732694"/>
            <a:chExt cx="3897674" cy="570682"/>
          </a:xfrm>
          <a:solidFill>
            <a:schemeClr val="accent2">
              <a:lumMod val="75000"/>
            </a:schemeClr>
          </a:solidFill>
        </p:grpSpPr>
        <p:sp>
          <p:nvSpPr>
            <p:cNvPr id="39" name="Rounded Rectangle 38">
              <a:extLst>
                <a:ext uri="{FF2B5EF4-FFF2-40B4-BE49-F238E27FC236}">
                  <a16:creationId xmlns:a16="http://schemas.microsoft.com/office/drawing/2014/main" id="{EC4DC012-8CE9-C2EA-8462-3C9B6F9C3FA4}"/>
                </a:ext>
              </a:extLst>
            </p:cNvPr>
            <p:cNvSpPr/>
            <p:nvPr/>
          </p:nvSpPr>
          <p:spPr>
            <a:xfrm>
              <a:off x="606077" y="3732694"/>
              <a:ext cx="3897674" cy="570682"/>
            </a:xfrm>
            <a:prstGeom prst="roundRect">
              <a:avLst>
                <a:gd name="adj" fmla="val 16670"/>
              </a:avLst>
            </a:prstGeom>
            <a:grpFill/>
          </p:spPr>
          <p:style>
            <a:lnRef idx="0">
              <a:schemeClr val="lt1">
                <a:hueOff val="0"/>
                <a:satOff val="0"/>
                <a:lumOff val="0"/>
                <a:alphaOff val="0"/>
              </a:schemeClr>
            </a:lnRef>
            <a:fillRef idx="3">
              <a:schemeClr val="accent6">
                <a:shade val="80000"/>
                <a:hueOff val="142791"/>
                <a:satOff val="-5737"/>
                <a:lumOff val="12279"/>
                <a:alphaOff val="0"/>
              </a:schemeClr>
            </a:fillRef>
            <a:effectRef idx="3">
              <a:schemeClr val="accent6">
                <a:shade val="80000"/>
                <a:hueOff val="142791"/>
                <a:satOff val="-5737"/>
                <a:lumOff val="12279"/>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0" name="Rounded Rectangle 12">
              <a:extLst>
                <a:ext uri="{FF2B5EF4-FFF2-40B4-BE49-F238E27FC236}">
                  <a16:creationId xmlns:a16="http://schemas.microsoft.com/office/drawing/2014/main" id="{6FA9ECF0-A6F9-6738-D533-81B496FF0D8B}"/>
                </a:ext>
              </a:extLst>
            </p:cNvPr>
            <p:cNvSpPr txBox="1"/>
            <p:nvPr/>
          </p:nvSpPr>
          <p:spPr>
            <a:xfrm>
              <a:off x="633940" y="3760557"/>
              <a:ext cx="3841948" cy="5149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2024 HMIS Data Standards</a:t>
              </a:r>
            </a:p>
          </p:txBody>
        </p:sp>
      </p:grpSp>
      <p:grpSp>
        <p:nvGrpSpPr>
          <p:cNvPr id="41" name="Group 40">
            <a:extLst>
              <a:ext uri="{FF2B5EF4-FFF2-40B4-BE49-F238E27FC236}">
                <a16:creationId xmlns:a16="http://schemas.microsoft.com/office/drawing/2014/main" id="{392FEA92-4D09-A314-4EBB-66FB288575EF}"/>
              </a:ext>
            </a:extLst>
          </p:cNvPr>
          <p:cNvGrpSpPr/>
          <p:nvPr/>
        </p:nvGrpSpPr>
        <p:grpSpPr>
          <a:xfrm>
            <a:off x="2018653" y="5614690"/>
            <a:ext cx="3897674" cy="570682"/>
            <a:chOff x="606077" y="3732694"/>
            <a:chExt cx="3897674" cy="570682"/>
          </a:xfrm>
          <a:solidFill>
            <a:schemeClr val="accent2">
              <a:lumMod val="75000"/>
            </a:schemeClr>
          </a:solidFill>
        </p:grpSpPr>
        <p:sp>
          <p:nvSpPr>
            <p:cNvPr id="42" name="Rounded Rectangle 41">
              <a:extLst>
                <a:ext uri="{FF2B5EF4-FFF2-40B4-BE49-F238E27FC236}">
                  <a16:creationId xmlns:a16="http://schemas.microsoft.com/office/drawing/2014/main" id="{6B495927-1DF7-D3AB-2644-5E1FEA1DDF20}"/>
                </a:ext>
              </a:extLst>
            </p:cNvPr>
            <p:cNvSpPr/>
            <p:nvPr/>
          </p:nvSpPr>
          <p:spPr>
            <a:xfrm>
              <a:off x="606077" y="3732694"/>
              <a:ext cx="3897674" cy="570682"/>
            </a:xfrm>
            <a:prstGeom prst="roundRect">
              <a:avLst>
                <a:gd name="adj" fmla="val 16670"/>
              </a:avLst>
            </a:prstGeom>
            <a:grpFill/>
          </p:spPr>
          <p:style>
            <a:lnRef idx="0">
              <a:schemeClr val="lt1">
                <a:hueOff val="0"/>
                <a:satOff val="0"/>
                <a:lumOff val="0"/>
                <a:alphaOff val="0"/>
              </a:schemeClr>
            </a:lnRef>
            <a:fillRef idx="3">
              <a:schemeClr val="accent6">
                <a:shade val="80000"/>
                <a:hueOff val="142791"/>
                <a:satOff val="-5737"/>
                <a:lumOff val="12279"/>
                <a:alphaOff val="0"/>
              </a:schemeClr>
            </a:fillRef>
            <a:effectRef idx="3">
              <a:schemeClr val="accent6">
                <a:shade val="80000"/>
                <a:hueOff val="142791"/>
                <a:satOff val="-5737"/>
                <a:lumOff val="12279"/>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3" name="Rounded Rectangle 4">
              <a:extLst>
                <a:ext uri="{FF2B5EF4-FFF2-40B4-BE49-F238E27FC236}">
                  <a16:creationId xmlns:a16="http://schemas.microsoft.com/office/drawing/2014/main" id="{0A9EA373-2C1C-5716-883F-054686A27304}"/>
                </a:ext>
              </a:extLst>
            </p:cNvPr>
            <p:cNvSpPr txBox="1"/>
            <p:nvPr/>
          </p:nvSpPr>
          <p:spPr>
            <a:xfrm>
              <a:off x="633940" y="3760557"/>
              <a:ext cx="3841948" cy="5149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Regional and Programmatic Lexicon</a:t>
              </a:r>
            </a:p>
          </p:txBody>
        </p:sp>
      </p:grpSp>
      <p:grpSp>
        <p:nvGrpSpPr>
          <p:cNvPr id="44" name="Group 43">
            <a:extLst>
              <a:ext uri="{FF2B5EF4-FFF2-40B4-BE49-F238E27FC236}">
                <a16:creationId xmlns:a16="http://schemas.microsoft.com/office/drawing/2014/main" id="{7CBFD7E7-F191-74BD-8FD9-0B4EF0269D53}"/>
              </a:ext>
            </a:extLst>
          </p:cNvPr>
          <p:cNvGrpSpPr/>
          <p:nvPr/>
        </p:nvGrpSpPr>
        <p:grpSpPr>
          <a:xfrm>
            <a:off x="6448669" y="5599996"/>
            <a:ext cx="3897674" cy="570682"/>
            <a:chOff x="606077" y="3732694"/>
            <a:chExt cx="3897674" cy="570682"/>
          </a:xfrm>
          <a:solidFill>
            <a:schemeClr val="accent2">
              <a:lumMod val="75000"/>
            </a:schemeClr>
          </a:solidFill>
        </p:grpSpPr>
        <p:sp>
          <p:nvSpPr>
            <p:cNvPr id="45" name="Rounded Rectangle 44">
              <a:extLst>
                <a:ext uri="{FF2B5EF4-FFF2-40B4-BE49-F238E27FC236}">
                  <a16:creationId xmlns:a16="http://schemas.microsoft.com/office/drawing/2014/main" id="{F92C6199-9C2A-F16E-0AF1-A5B57F9C65EA}"/>
                </a:ext>
              </a:extLst>
            </p:cNvPr>
            <p:cNvSpPr/>
            <p:nvPr/>
          </p:nvSpPr>
          <p:spPr>
            <a:xfrm>
              <a:off x="606077" y="3732694"/>
              <a:ext cx="3897674" cy="570682"/>
            </a:xfrm>
            <a:prstGeom prst="roundRect">
              <a:avLst>
                <a:gd name="adj" fmla="val 16670"/>
              </a:avLst>
            </a:prstGeom>
            <a:grpFill/>
          </p:spPr>
          <p:style>
            <a:lnRef idx="0">
              <a:schemeClr val="lt1">
                <a:hueOff val="0"/>
                <a:satOff val="0"/>
                <a:lumOff val="0"/>
                <a:alphaOff val="0"/>
              </a:schemeClr>
            </a:lnRef>
            <a:fillRef idx="3">
              <a:schemeClr val="accent6">
                <a:shade val="80000"/>
                <a:hueOff val="142791"/>
                <a:satOff val="-5737"/>
                <a:lumOff val="12279"/>
                <a:alphaOff val="0"/>
              </a:schemeClr>
            </a:fillRef>
            <a:effectRef idx="3">
              <a:schemeClr val="accent6">
                <a:shade val="80000"/>
                <a:hueOff val="142791"/>
                <a:satOff val="-5737"/>
                <a:lumOff val="12279"/>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6" name="Rounded Rectangle 4">
              <a:extLst>
                <a:ext uri="{FF2B5EF4-FFF2-40B4-BE49-F238E27FC236}">
                  <a16:creationId xmlns:a16="http://schemas.microsoft.com/office/drawing/2014/main" id="{585B9049-CF01-821E-D6FD-E08EB5A684E2}"/>
                </a:ext>
              </a:extLst>
            </p:cNvPr>
            <p:cNvSpPr txBox="1"/>
            <p:nvPr/>
          </p:nvSpPr>
          <p:spPr>
            <a:xfrm>
              <a:off x="633940" y="3760557"/>
              <a:ext cx="3841948" cy="5149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Identity Centered; Client Informed; </a:t>
              </a:r>
            </a:p>
            <a:p>
              <a:pPr marL="0" marR="0" lvl="0" indent="0" algn="ctr" defTabSz="711200" rtl="0" eaLnBrk="1" fontAlgn="auto" latinLnBrk="0" hangingPunct="1">
                <a:lnSpc>
                  <a:spcPct val="50000"/>
                </a:lnSpc>
                <a:spcBef>
                  <a:spcPct val="0"/>
                </a:spcBef>
                <a:spcAft>
                  <a:spcPct val="3500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and Trauma-Informed</a:t>
              </a:r>
            </a:p>
          </p:txBody>
        </p:sp>
      </p:grpSp>
    </p:spTree>
    <p:extLst>
      <p:ext uri="{BB962C8B-B14F-4D97-AF65-F5344CB8AC3E}">
        <p14:creationId xmlns:p14="http://schemas.microsoft.com/office/powerpoint/2010/main" val="2970952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9139979-5B07-D356-871D-3FE6BE55EF3F}"/>
              </a:ext>
            </a:extLst>
          </p:cNvPr>
          <p:cNvSpPr>
            <a:spLocks noGrp="1"/>
          </p:cNvSpPr>
          <p:nvPr>
            <p:ph type="title"/>
          </p:nvPr>
        </p:nvSpPr>
        <p:spPr/>
        <p:txBody>
          <a:bodyPr/>
          <a:lstStyle/>
          <a:p>
            <a:r>
              <a:rPr lang="en-US" dirty="0"/>
              <a:t>KTHA Racial Equity Plans in Action</a:t>
            </a:r>
          </a:p>
        </p:txBody>
      </p:sp>
      <p:sp>
        <p:nvSpPr>
          <p:cNvPr id="6" name="TextBox 5">
            <a:extLst>
              <a:ext uri="{FF2B5EF4-FFF2-40B4-BE49-F238E27FC236}">
                <a16:creationId xmlns:a16="http://schemas.microsoft.com/office/drawing/2014/main" id="{0F61069C-09E6-F6D1-E18E-60F89460A8DF}"/>
              </a:ext>
            </a:extLst>
          </p:cNvPr>
          <p:cNvSpPr txBox="1"/>
          <p:nvPr/>
        </p:nvSpPr>
        <p:spPr>
          <a:xfrm>
            <a:off x="3471703" y="1490474"/>
            <a:ext cx="52485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Training Courses, Effective date: January 1, 2024</a:t>
            </a:r>
          </a:p>
        </p:txBody>
      </p:sp>
      <p:graphicFrame>
        <p:nvGraphicFramePr>
          <p:cNvPr id="7" name="Diagram 6">
            <a:extLst>
              <a:ext uri="{FF2B5EF4-FFF2-40B4-BE49-F238E27FC236}">
                <a16:creationId xmlns:a16="http://schemas.microsoft.com/office/drawing/2014/main" id="{B39047E4-BB92-94B9-000A-30FC5B591E1A}"/>
              </a:ext>
            </a:extLst>
          </p:cNvPr>
          <p:cNvGraphicFramePr/>
          <p:nvPr>
            <p:extLst>
              <p:ext uri="{D42A27DB-BD31-4B8C-83A1-F6EECF244321}">
                <p14:modId xmlns:p14="http://schemas.microsoft.com/office/powerpoint/2010/main" val="2720666077"/>
              </p:ext>
            </p:extLst>
          </p:nvPr>
        </p:nvGraphicFramePr>
        <p:xfrm>
          <a:off x="1347573" y="1890584"/>
          <a:ext cx="9496854" cy="43149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4345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Agenda</a:t>
            </a:r>
          </a:p>
        </p:txBody>
      </p:sp>
      <p:sp>
        <p:nvSpPr>
          <p:cNvPr id="24" name="Content Placeholder 23">
            <a:extLst>
              <a:ext uri="{FF2B5EF4-FFF2-40B4-BE49-F238E27FC236}">
                <a16:creationId xmlns:a16="http://schemas.microsoft.com/office/drawing/2014/main" id="{598C426F-4ED3-4A04-AA98-E76F485C7195}"/>
              </a:ext>
            </a:extLst>
          </p:cNvPr>
          <p:cNvSpPr>
            <a:spLocks noGrp="1"/>
          </p:cNvSpPr>
          <p:nvPr>
            <p:ph idx="1"/>
          </p:nvPr>
        </p:nvSpPr>
        <p:spPr/>
        <p:txBody>
          <a:bodyPr/>
          <a:lstStyle/>
          <a:p>
            <a:pPr marL="290513" indent="-290513">
              <a:lnSpc>
                <a:spcPct val="95000"/>
              </a:lnSpc>
            </a:pPr>
            <a:r>
              <a:rPr lang="en-US" dirty="0"/>
              <a:t>Welcome and Introductions</a:t>
            </a:r>
          </a:p>
          <a:p>
            <a:pPr marL="290513" indent="-290513">
              <a:lnSpc>
                <a:spcPct val="95000"/>
              </a:lnSpc>
            </a:pPr>
            <a:r>
              <a:rPr lang="en-US" dirty="0"/>
              <a:t>Perspectives from the Managed Care Plans (MCPs)</a:t>
            </a:r>
          </a:p>
          <a:p>
            <a:pPr marL="290513" indent="-290513">
              <a:lnSpc>
                <a:spcPct val="95000"/>
              </a:lnSpc>
            </a:pPr>
            <a:r>
              <a:rPr lang="en-US" dirty="0"/>
              <a:t>Perspectives from the Continuum of Care (CoC) </a:t>
            </a:r>
            <a:endParaRPr lang="en-US" sz="1600" dirty="0"/>
          </a:p>
          <a:p>
            <a:pPr marL="290513" indent="-290513">
              <a:lnSpc>
                <a:spcPct val="95000"/>
              </a:lnSpc>
            </a:pPr>
            <a:r>
              <a:rPr lang="en-US" dirty="0"/>
              <a:t>Facilitated Panel Discussion with Q&amp;A </a:t>
            </a:r>
          </a:p>
        </p:txBody>
      </p:sp>
      <p:sp>
        <p:nvSpPr>
          <p:cNvPr id="25" name="Slide Number Placeholder 24">
            <a:extLst>
              <a:ext uri="{FF2B5EF4-FFF2-40B4-BE49-F238E27FC236}">
                <a16:creationId xmlns:a16="http://schemas.microsoft.com/office/drawing/2014/main" id="{BF56BA41-C2F7-4B35-8868-E533A8CF0DB3}"/>
              </a:ext>
            </a:extLst>
          </p:cNvPr>
          <p:cNvSpPr>
            <a:spLocks noGrp="1"/>
          </p:cNvSpPr>
          <p:nvPr>
            <p:ph type="sldNum" sz="quarter" idx="12"/>
          </p:nvPr>
        </p:nvSpPr>
        <p:spPr/>
        <p:txBody>
          <a:bodyPr/>
          <a:lstStyle/>
          <a:p>
            <a:fld id="{DA520EEF-7E75-4E82-8A01-B57B62EF14E1}" type="slidenum">
              <a:rPr lang="en-US" smtClean="0"/>
              <a:t>2</a:t>
            </a:fld>
            <a:endParaRPr lang="en-US" dirty="0"/>
          </a:p>
        </p:txBody>
      </p:sp>
      <p:pic>
        <p:nvPicPr>
          <p:cNvPr id="6" name="Graphic 5">
            <a:extLst>
              <a:ext uri="{FF2B5EF4-FFF2-40B4-BE49-F238E27FC236}">
                <a16:creationId xmlns:a16="http://schemas.microsoft.com/office/drawing/2014/main" id="{A3C7279C-BF67-4E3D-9F6D-1223CAC32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rot="461978">
            <a:off x="9857742" y="741911"/>
            <a:ext cx="1345474" cy="1697916"/>
          </a:xfrm>
          <a:prstGeom prst="rect">
            <a:avLst/>
          </a:prstGeom>
        </p:spPr>
      </p:pic>
    </p:spTree>
    <p:extLst>
      <p:ext uri="{BB962C8B-B14F-4D97-AF65-F5344CB8AC3E}">
        <p14:creationId xmlns:p14="http://schemas.microsoft.com/office/powerpoint/2010/main" val="41540307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30FB8AA-BC44-19B1-F895-6B220D59D099}"/>
              </a:ext>
            </a:extLst>
          </p:cNvPr>
          <p:cNvSpPr>
            <a:spLocks noGrp="1"/>
          </p:cNvSpPr>
          <p:nvPr>
            <p:ph type="title"/>
          </p:nvPr>
        </p:nvSpPr>
        <p:spPr/>
        <p:txBody>
          <a:bodyPr/>
          <a:lstStyle/>
          <a:p>
            <a:r>
              <a:rPr lang="en-US" dirty="0"/>
              <a:t>KTHA Racial Equity Plans in Action</a:t>
            </a:r>
          </a:p>
        </p:txBody>
      </p:sp>
      <p:graphicFrame>
        <p:nvGraphicFramePr>
          <p:cNvPr id="5" name="Content Placeholder 4">
            <a:extLst>
              <a:ext uri="{FF2B5EF4-FFF2-40B4-BE49-F238E27FC236}">
                <a16:creationId xmlns:a16="http://schemas.microsoft.com/office/drawing/2014/main" id="{16313BF3-8A0E-9AF8-F69B-D5A5F8BBFF70}"/>
              </a:ext>
            </a:extLst>
          </p:cNvPr>
          <p:cNvGraphicFramePr>
            <a:graphicFrameLocks noGrp="1"/>
          </p:cNvGraphicFramePr>
          <p:nvPr>
            <p:ph sz="quarter" idx="10"/>
          </p:nvPr>
        </p:nvGraphicFramePr>
        <p:xfrm>
          <a:off x="539496" y="1555844"/>
          <a:ext cx="10324122" cy="4797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4768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9EF6E-6679-72C8-974A-50E205F9F2E5}"/>
              </a:ext>
            </a:extLst>
          </p:cNvPr>
          <p:cNvSpPr>
            <a:spLocks noGrp="1"/>
          </p:cNvSpPr>
          <p:nvPr>
            <p:ph type="title"/>
          </p:nvPr>
        </p:nvSpPr>
        <p:spPr/>
        <p:txBody>
          <a:bodyPr/>
          <a:lstStyle/>
          <a:p>
            <a:r>
              <a:rPr lang="en-US" dirty="0"/>
              <a:t>National Perspective on Equity </a:t>
            </a:r>
            <a:r>
              <a:rPr lang="en-US"/>
              <a:t>Centered Strategies </a:t>
            </a:r>
            <a:endParaRPr lang="en-US" dirty="0"/>
          </a:p>
        </p:txBody>
      </p:sp>
      <p:sp>
        <p:nvSpPr>
          <p:cNvPr id="3" name="Text Placeholder 2">
            <a:extLst>
              <a:ext uri="{FF2B5EF4-FFF2-40B4-BE49-F238E27FC236}">
                <a16:creationId xmlns:a16="http://schemas.microsoft.com/office/drawing/2014/main" id="{5FBC87A2-30A9-C325-BE10-240741737EAE}"/>
              </a:ext>
            </a:extLst>
          </p:cNvPr>
          <p:cNvSpPr>
            <a:spLocks noGrp="1"/>
          </p:cNvSpPr>
          <p:nvPr>
            <p:ph type="body" idx="1"/>
          </p:nvPr>
        </p:nvSpPr>
        <p:spPr>
          <a:xfrm>
            <a:off x="1737370" y="3830320"/>
            <a:ext cx="7708082" cy="1264326"/>
          </a:xfrm>
        </p:spPr>
        <p:txBody>
          <a:bodyPr/>
          <a:lstStyle/>
          <a:p>
            <a:r>
              <a:rPr lang="en-US" dirty="0"/>
              <a:t>Katie League, Behavioral Health Manager, </a:t>
            </a:r>
            <a:br>
              <a:rPr lang="en-US" dirty="0"/>
            </a:br>
            <a:r>
              <a:rPr lang="en-US" dirty="0"/>
              <a:t>National Health Care for the Homeless Council</a:t>
            </a:r>
          </a:p>
        </p:txBody>
      </p:sp>
      <p:sp>
        <p:nvSpPr>
          <p:cNvPr id="4" name="Slide Number Placeholder 3">
            <a:extLst>
              <a:ext uri="{FF2B5EF4-FFF2-40B4-BE49-F238E27FC236}">
                <a16:creationId xmlns:a16="http://schemas.microsoft.com/office/drawing/2014/main" id="{C9C29F51-CCFC-8AD7-33DF-30E84B098AF1}"/>
              </a:ext>
            </a:extLst>
          </p:cNvPr>
          <p:cNvSpPr>
            <a:spLocks noGrp="1"/>
          </p:cNvSpPr>
          <p:nvPr>
            <p:ph type="sldNum" sz="quarter" idx="12"/>
          </p:nvPr>
        </p:nvSpPr>
        <p:spPr/>
        <p:txBody>
          <a:bodyPr/>
          <a:lstStyle/>
          <a:p>
            <a:fld id="{DA520EEF-7E75-4E82-8A01-B57B62EF14E1}" type="slidenum">
              <a:rPr lang="en-US" smtClean="0"/>
              <a:pPr/>
              <a:t>21</a:t>
            </a:fld>
            <a:endParaRPr lang="en-US" dirty="0"/>
          </a:p>
        </p:txBody>
      </p:sp>
    </p:spTree>
    <p:extLst>
      <p:ext uri="{BB962C8B-B14F-4D97-AF65-F5344CB8AC3E}">
        <p14:creationId xmlns:p14="http://schemas.microsoft.com/office/powerpoint/2010/main" val="301631376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921098-F045-4698-B76A-DBE72FA73AB8}"/>
              </a:ext>
            </a:extLst>
          </p:cNvPr>
          <p:cNvSpPr>
            <a:spLocks noGrp="1"/>
          </p:cNvSpPr>
          <p:nvPr>
            <p:ph type="title"/>
          </p:nvPr>
        </p:nvSpPr>
        <p:spPr/>
        <p:txBody>
          <a:bodyPr>
            <a:normAutofit/>
          </a:bodyPr>
          <a:lstStyle/>
          <a:p>
            <a:r>
              <a:rPr lang="en-US"/>
              <a:t>Questions?</a:t>
            </a:r>
            <a:endParaRPr lang="en-US" dirty="0"/>
          </a:p>
        </p:txBody>
      </p:sp>
      <p:sp>
        <p:nvSpPr>
          <p:cNvPr id="30" name="Text Placeholder 29">
            <a:extLst>
              <a:ext uri="{FF2B5EF4-FFF2-40B4-BE49-F238E27FC236}">
                <a16:creationId xmlns:a16="http://schemas.microsoft.com/office/drawing/2014/main" id="{82280138-ADAE-4F7B-BCCC-DD7A68E098AB}"/>
              </a:ext>
            </a:extLst>
          </p:cNvPr>
          <p:cNvSpPr>
            <a:spLocks noGrp="1"/>
          </p:cNvSpPr>
          <p:nvPr>
            <p:ph type="body" idx="1"/>
          </p:nvPr>
        </p:nvSpPr>
        <p:spPr/>
        <p:txBody>
          <a:bodyPr/>
          <a:lstStyle/>
          <a:p>
            <a:endParaRPr lang="en-US"/>
          </a:p>
        </p:txBody>
      </p:sp>
      <p:sp>
        <p:nvSpPr>
          <p:cNvPr id="34" name="Slide Number Placeholder 33">
            <a:extLst>
              <a:ext uri="{FF2B5EF4-FFF2-40B4-BE49-F238E27FC236}">
                <a16:creationId xmlns:a16="http://schemas.microsoft.com/office/drawing/2014/main" id="{979A56F8-68B5-4C28-87F2-9FB6C7D6C627}"/>
              </a:ext>
            </a:extLst>
          </p:cNvPr>
          <p:cNvSpPr>
            <a:spLocks noGrp="1"/>
          </p:cNvSpPr>
          <p:nvPr>
            <p:ph type="sldNum" sz="quarter" idx="12"/>
          </p:nvPr>
        </p:nvSpPr>
        <p:spPr/>
        <p:txBody>
          <a:bodyPr/>
          <a:lstStyle/>
          <a:p>
            <a:fld id="{DA520EEF-7E75-4E82-8A01-B57B62EF14E1}" type="slidenum">
              <a:rPr lang="en-US" smtClean="0"/>
              <a:pPr/>
              <a:t>22</a:t>
            </a:fld>
            <a:endParaRPr lang="en-US" dirty="0"/>
          </a:p>
        </p:txBody>
      </p:sp>
      <p:grpSp>
        <p:nvGrpSpPr>
          <p:cNvPr id="2" name="Graphic 138">
            <a:extLst>
              <a:ext uri="{FF2B5EF4-FFF2-40B4-BE49-F238E27FC236}">
                <a16:creationId xmlns:a16="http://schemas.microsoft.com/office/drawing/2014/main" id="{21C4554C-108A-4344-B7E6-76FA19BF5B26}"/>
              </a:ext>
            </a:extLst>
          </p:cNvPr>
          <p:cNvGrpSpPr/>
          <p:nvPr/>
        </p:nvGrpSpPr>
        <p:grpSpPr>
          <a:xfrm>
            <a:off x="513171" y="2775585"/>
            <a:ext cx="1077684" cy="997219"/>
            <a:chOff x="513171" y="2775585"/>
            <a:chExt cx="1077684" cy="997218"/>
          </a:xfrm>
        </p:grpSpPr>
        <p:sp>
          <p:nvSpPr>
            <p:cNvPr id="3" name="Freeform: Shape 2">
              <a:extLst>
                <a:ext uri="{FF2B5EF4-FFF2-40B4-BE49-F238E27FC236}">
                  <a16:creationId xmlns:a16="http://schemas.microsoft.com/office/drawing/2014/main" id="{A640C0EF-3153-4531-87F3-F6569909597C}"/>
                </a:ext>
              </a:extLst>
            </p:cNvPr>
            <p:cNvSpPr/>
            <p:nvPr/>
          </p:nvSpPr>
          <p:spPr>
            <a:xfrm>
              <a:off x="553404" y="2775585"/>
              <a:ext cx="997216" cy="997218"/>
            </a:xfrm>
            <a:custGeom>
              <a:avLst/>
              <a:gdLst>
                <a:gd name="connsiteX0" fmla="*/ 997217 w 997216"/>
                <a:gd name="connsiteY0" fmla="*/ 498609 h 997218"/>
                <a:gd name="connsiteX1" fmla="*/ 498608 w 997216"/>
                <a:gd name="connsiteY1" fmla="*/ 997219 h 997218"/>
                <a:gd name="connsiteX2" fmla="*/ 0 w 997216"/>
                <a:gd name="connsiteY2" fmla="*/ 498609 h 997218"/>
                <a:gd name="connsiteX3" fmla="*/ 498608 w 997216"/>
                <a:gd name="connsiteY3" fmla="*/ 0 h 997218"/>
                <a:gd name="connsiteX4" fmla="*/ 997217 w 997216"/>
                <a:gd name="connsiteY4" fmla="*/ 498609 h 99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216" h="997218">
                  <a:moveTo>
                    <a:pt x="997217" y="498609"/>
                  </a:moveTo>
                  <a:cubicBezTo>
                    <a:pt x="997217" y="773060"/>
                    <a:pt x="773059" y="997219"/>
                    <a:pt x="498608" y="997219"/>
                  </a:cubicBezTo>
                  <a:cubicBezTo>
                    <a:pt x="224158" y="997219"/>
                    <a:pt x="0" y="773060"/>
                    <a:pt x="0" y="498609"/>
                  </a:cubicBezTo>
                  <a:cubicBezTo>
                    <a:pt x="0" y="224159"/>
                    <a:pt x="224158" y="0"/>
                    <a:pt x="498608" y="0"/>
                  </a:cubicBezTo>
                  <a:cubicBezTo>
                    <a:pt x="773059" y="0"/>
                    <a:pt x="997217" y="224159"/>
                    <a:pt x="997217" y="498609"/>
                  </a:cubicBezTo>
                </a:path>
              </a:pathLst>
            </a:custGeom>
            <a:solidFill>
              <a:schemeClr val="bg1"/>
            </a:solidFill>
            <a:ln w="14351" cap="flat">
              <a:noFill/>
              <a:prstDash val="solid"/>
              <a:miter/>
            </a:ln>
          </p:spPr>
          <p:txBody>
            <a:bodyPr rtlCol="0" anchor="ctr"/>
            <a:lstStyle/>
            <a:p>
              <a:endParaRPr lang="en-US"/>
            </a:p>
          </p:txBody>
        </p:sp>
        <p:grpSp>
          <p:nvGrpSpPr>
            <p:cNvPr id="6" name="Graphic 138">
              <a:extLst>
                <a:ext uri="{FF2B5EF4-FFF2-40B4-BE49-F238E27FC236}">
                  <a16:creationId xmlns:a16="http://schemas.microsoft.com/office/drawing/2014/main" id="{21C4554C-108A-4344-B7E6-76FA19BF5B26}"/>
                </a:ext>
              </a:extLst>
            </p:cNvPr>
            <p:cNvGrpSpPr/>
            <p:nvPr/>
          </p:nvGrpSpPr>
          <p:grpSpPr>
            <a:xfrm>
              <a:off x="513171" y="2821566"/>
              <a:ext cx="1077684" cy="849216"/>
              <a:chOff x="513171" y="2821566"/>
              <a:chExt cx="1077684" cy="849216"/>
            </a:xfrm>
          </p:grpSpPr>
          <p:grpSp>
            <p:nvGrpSpPr>
              <p:cNvPr id="7" name="Graphic 138">
                <a:extLst>
                  <a:ext uri="{FF2B5EF4-FFF2-40B4-BE49-F238E27FC236}">
                    <a16:creationId xmlns:a16="http://schemas.microsoft.com/office/drawing/2014/main" id="{21C4554C-108A-4344-B7E6-76FA19BF5B26}"/>
                  </a:ext>
                </a:extLst>
              </p:cNvPr>
              <p:cNvGrpSpPr/>
              <p:nvPr/>
            </p:nvGrpSpPr>
            <p:grpSpPr>
              <a:xfrm>
                <a:off x="1457222" y="3093143"/>
                <a:ext cx="133632" cy="389403"/>
                <a:chOff x="1457222" y="3093143"/>
                <a:chExt cx="133632" cy="389403"/>
              </a:xfrm>
            </p:grpSpPr>
            <p:sp>
              <p:nvSpPr>
                <p:cNvPr id="8" name="Freeform: Shape 7">
                  <a:extLst>
                    <a:ext uri="{FF2B5EF4-FFF2-40B4-BE49-F238E27FC236}">
                      <a16:creationId xmlns:a16="http://schemas.microsoft.com/office/drawing/2014/main" id="{18D4B711-8207-4265-ADE2-4793396984F9}"/>
                    </a:ext>
                  </a:extLst>
                </p:cNvPr>
                <p:cNvSpPr/>
                <p:nvPr/>
              </p:nvSpPr>
              <p:spPr>
                <a:xfrm>
                  <a:off x="1457222" y="3180794"/>
                  <a:ext cx="133632" cy="301752"/>
                </a:xfrm>
                <a:custGeom>
                  <a:avLst/>
                  <a:gdLst>
                    <a:gd name="connsiteX0" fmla="*/ 100584 w 133632"/>
                    <a:gd name="connsiteY0" fmla="*/ 0 h 301752"/>
                    <a:gd name="connsiteX1" fmla="*/ 33049 w 133632"/>
                    <a:gd name="connsiteY1" fmla="*/ 0 h 301752"/>
                    <a:gd name="connsiteX2" fmla="*/ 11495 w 133632"/>
                    <a:gd name="connsiteY2" fmla="*/ 20117 h 301752"/>
                    <a:gd name="connsiteX3" fmla="*/ 0 w 133632"/>
                    <a:gd name="connsiteY3" fmla="*/ 103458 h 301752"/>
                    <a:gd name="connsiteX4" fmla="*/ 21554 w 133632"/>
                    <a:gd name="connsiteY4" fmla="*/ 125012 h 301752"/>
                    <a:gd name="connsiteX5" fmla="*/ 28738 w 133632"/>
                    <a:gd name="connsiteY5" fmla="*/ 125012 h 301752"/>
                    <a:gd name="connsiteX6" fmla="*/ 45981 w 133632"/>
                    <a:gd name="connsiteY6" fmla="*/ 290257 h 301752"/>
                    <a:gd name="connsiteX7" fmla="*/ 58913 w 133632"/>
                    <a:gd name="connsiteY7" fmla="*/ 301752 h 301752"/>
                    <a:gd name="connsiteX8" fmla="*/ 76156 w 133632"/>
                    <a:gd name="connsiteY8" fmla="*/ 301752 h 301752"/>
                    <a:gd name="connsiteX9" fmla="*/ 89089 w 133632"/>
                    <a:gd name="connsiteY9" fmla="*/ 290257 h 301752"/>
                    <a:gd name="connsiteX10" fmla="*/ 104895 w 133632"/>
                    <a:gd name="connsiteY10" fmla="*/ 125012 h 301752"/>
                    <a:gd name="connsiteX11" fmla="*/ 112079 w 133632"/>
                    <a:gd name="connsiteY11" fmla="*/ 125012 h 301752"/>
                    <a:gd name="connsiteX12" fmla="*/ 133633 w 133632"/>
                    <a:gd name="connsiteY12" fmla="*/ 103458 h 301752"/>
                    <a:gd name="connsiteX13" fmla="*/ 122138 w 133632"/>
                    <a:gd name="connsiteY13" fmla="*/ 20117 h 301752"/>
                    <a:gd name="connsiteX14" fmla="*/ 100584 w 133632"/>
                    <a:gd name="connsiteY14" fmla="*/ 0 h 3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632" h="301752">
                      <a:moveTo>
                        <a:pt x="100584" y="0"/>
                      </a:moveTo>
                      <a:lnTo>
                        <a:pt x="33049" y="0"/>
                      </a:lnTo>
                      <a:cubicBezTo>
                        <a:pt x="21554" y="0"/>
                        <a:pt x="11495" y="8621"/>
                        <a:pt x="11495" y="20117"/>
                      </a:cubicBezTo>
                      <a:lnTo>
                        <a:pt x="0" y="103458"/>
                      </a:lnTo>
                      <a:cubicBezTo>
                        <a:pt x="0" y="114953"/>
                        <a:pt x="10058" y="125012"/>
                        <a:pt x="21554" y="125012"/>
                      </a:cubicBezTo>
                      <a:lnTo>
                        <a:pt x="28738" y="125012"/>
                      </a:lnTo>
                      <a:lnTo>
                        <a:pt x="45981" y="290257"/>
                      </a:lnTo>
                      <a:cubicBezTo>
                        <a:pt x="45981" y="297441"/>
                        <a:pt x="51729" y="301752"/>
                        <a:pt x="58913" y="301752"/>
                      </a:cubicBezTo>
                      <a:lnTo>
                        <a:pt x="76156" y="301752"/>
                      </a:lnTo>
                      <a:cubicBezTo>
                        <a:pt x="83341" y="301752"/>
                        <a:pt x="89089" y="297441"/>
                        <a:pt x="89089" y="290257"/>
                      </a:cubicBezTo>
                      <a:lnTo>
                        <a:pt x="104895" y="125012"/>
                      </a:lnTo>
                      <a:lnTo>
                        <a:pt x="112079" y="125012"/>
                      </a:lnTo>
                      <a:cubicBezTo>
                        <a:pt x="123575" y="125012"/>
                        <a:pt x="133633" y="114953"/>
                        <a:pt x="133633" y="103458"/>
                      </a:cubicBezTo>
                      <a:lnTo>
                        <a:pt x="122138" y="20117"/>
                      </a:lnTo>
                      <a:cubicBezTo>
                        <a:pt x="122138" y="8621"/>
                        <a:pt x="112079" y="0"/>
                        <a:pt x="100584" y="0"/>
                      </a:cubicBezTo>
                      <a:close/>
                    </a:path>
                  </a:pathLst>
                </a:custGeom>
                <a:solidFill>
                  <a:srgbClr val="FFBF00"/>
                </a:solidFill>
                <a:ln w="1435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CE297C0A-172A-4730-877A-F503AC37B123}"/>
                    </a:ext>
                  </a:extLst>
                </p:cNvPr>
                <p:cNvSpPr/>
                <p:nvPr/>
              </p:nvSpPr>
              <p:spPr>
                <a:xfrm>
                  <a:off x="1487397" y="3093143"/>
                  <a:ext cx="71845" cy="71845"/>
                </a:xfrm>
                <a:custGeom>
                  <a:avLst/>
                  <a:gdLst>
                    <a:gd name="connsiteX0" fmla="*/ 71846 w 71845"/>
                    <a:gd name="connsiteY0" fmla="*/ 35923 h 71845"/>
                    <a:gd name="connsiteX1" fmla="*/ 35923 w 71845"/>
                    <a:gd name="connsiteY1" fmla="*/ 71846 h 71845"/>
                    <a:gd name="connsiteX2" fmla="*/ 0 w 71845"/>
                    <a:gd name="connsiteY2" fmla="*/ 35923 h 71845"/>
                    <a:gd name="connsiteX3" fmla="*/ 35923 w 71845"/>
                    <a:gd name="connsiteY3" fmla="*/ 0 h 71845"/>
                    <a:gd name="connsiteX4" fmla="*/ 71846 w 71845"/>
                    <a:gd name="connsiteY4" fmla="*/ 35923 h 71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45" h="71845">
                      <a:moveTo>
                        <a:pt x="71846" y="35923"/>
                      </a:moveTo>
                      <a:cubicBezTo>
                        <a:pt x="71846" y="55763"/>
                        <a:pt x="55762" y="71846"/>
                        <a:pt x="35923" y="71846"/>
                      </a:cubicBezTo>
                      <a:cubicBezTo>
                        <a:pt x="16083" y="71846"/>
                        <a:pt x="0" y="55763"/>
                        <a:pt x="0" y="35923"/>
                      </a:cubicBezTo>
                      <a:cubicBezTo>
                        <a:pt x="0" y="16083"/>
                        <a:pt x="16083" y="0"/>
                        <a:pt x="35923" y="0"/>
                      </a:cubicBezTo>
                      <a:cubicBezTo>
                        <a:pt x="55762" y="0"/>
                        <a:pt x="71846" y="16083"/>
                        <a:pt x="71846" y="35923"/>
                      </a:cubicBezTo>
                      <a:close/>
                    </a:path>
                  </a:pathLst>
                </a:custGeom>
                <a:solidFill>
                  <a:srgbClr val="0067B4"/>
                </a:solidFill>
                <a:ln w="14351" cap="flat">
                  <a:noFill/>
                  <a:prstDash val="solid"/>
                  <a:miter/>
                </a:ln>
              </p:spPr>
              <p:txBody>
                <a:bodyPr rtlCol="0" anchor="ctr"/>
                <a:lstStyle/>
                <a:p>
                  <a:endParaRPr lang="en-US"/>
                </a:p>
              </p:txBody>
            </p:sp>
          </p:grpSp>
          <p:grpSp>
            <p:nvGrpSpPr>
              <p:cNvPr id="10" name="Graphic 138">
                <a:extLst>
                  <a:ext uri="{FF2B5EF4-FFF2-40B4-BE49-F238E27FC236}">
                    <a16:creationId xmlns:a16="http://schemas.microsoft.com/office/drawing/2014/main" id="{21C4554C-108A-4344-B7E6-76FA19BF5B26}"/>
                  </a:ext>
                </a:extLst>
              </p:cNvPr>
              <p:cNvGrpSpPr/>
              <p:nvPr/>
            </p:nvGrpSpPr>
            <p:grpSpPr>
              <a:xfrm>
                <a:off x="513171" y="3093143"/>
                <a:ext cx="136506" cy="387966"/>
                <a:chOff x="513171" y="3093143"/>
                <a:chExt cx="136506" cy="387966"/>
              </a:xfrm>
            </p:grpSpPr>
            <p:sp>
              <p:nvSpPr>
                <p:cNvPr id="11" name="Freeform: Shape 10">
                  <a:extLst>
                    <a:ext uri="{FF2B5EF4-FFF2-40B4-BE49-F238E27FC236}">
                      <a16:creationId xmlns:a16="http://schemas.microsoft.com/office/drawing/2014/main" id="{D8F908C0-06EA-4099-A154-BCB10C11A959}"/>
                    </a:ext>
                  </a:extLst>
                </p:cNvPr>
                <p:cNvSpPr/>
                <p:nvPr/>
              </p:nvSpPr>
              <p:spPr>
                <a:xfrm>
                  <a:off x="513171" y="3180794"/>
                  <a:ext cx="136506" cy="300315"/>
                </a:xfrm>
                <a:custGeom>
                  <a:avLst/>
                  <a:gdLst>
                    <a:gd name="connsiteX0" fmla="*/ 100584 w 136506"/>
                    <a:gd name="connsiteY0" fmla="*/ 0 h 300315"/>
                    <a:gd name="connsiteX1" fmla="*/ 33049 w 136506"/>
                    <a:gd name="connsiteY1" fmla="*/ 0 h 300315"/>
                    <a:gd name="connsiteX2" fmla="*/ 11495 w 136506"/>
                    <a:gd name="connsiteY2" fmla="*/ 20117 h 300315"/>
                    <a:gd name="connsiteX3" fmla="*/ 0 w 136506"/>
                    <a:gd name="connsiteY3" fmla="*/ 102021 h 300315"/>
                    <a:gd name="connsiteX4" fmla="*/ 21554 w 136506"/>
                    <a:gd name="connsiteY4" fmla="*/ 123575 h 300315"/>
                    <a:gd name="connsiteX5" fmla="*/ 28738 w 136506"/>
                    <a:gd name="connsiteY5" fmla="*/ 123575 h 300315"/>
                    <a:gd name="connsiteX6" fmla="*/ 45981 w 136506"/>
                    <a:gd name="connsiteY6" fmla="*/ 288820 h 300315"/>
                    <a:gd name="connsiteX7" fmla="*/ 58913 w 136506"/>
                    <a:gd name="connsiteY7" fmla="*/ 300315 h 300315"/>
                    <a:gd name="connsiteX8" fmla="*/ 77593 w 136506"/>
                    <a:gd name="connsiteY8" fmla="*/ 300315 h 300315"/>
                    <a:gd name="connsiteX9" fmla="*/ 90525 w 136506"/>
                    <a:gd name="connsiteY9" fmla="*/ 288820 h 300315"/>
                    <a:gd name="connsiteX10" fmla="*/ 107768 w 136506"/>
                    <a:gd name="connsiteY10" fmla="*/ 123575 h 300315"/>
                    <a:gd name="connsiteX11" fmla="*/ 114953 w 136506"/>
                    <a:gd name="connsiteY11" fmla="*/ 123575 h 300315"/>
                    <a:gd name="connsiteX12" fmla="*/ 136507 w 136506"/>
                    <a:gd name="connsiteY12" fmla="*/ 102021 h 300315"/>
                    <a:gd name="connsiteX13" fmla="*/ 125011 w 136506"/>
                    <a:gd name="connsiteY13" fmla="*/ 18680 h 300315"/>
                    <a:gd name="connsiteX14" fmla="*/ 100584 w 136506"/>
                    <a:gd name="connsiteY14" fmla="*/ 0 h 30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506" h="300315">
                      <a:moveTo>
                        <a:pt x="100584" y="0"/>
                      </a:moveTo>
                      <a:lnTo>
                        <a:pt x="33049" y="0"/>
                      </a:lnTo>
                      <a:cubicBezTo>
                        <a:pt x="21554" y="0"/>
                        <a:pt x="11495" y="8621"/>
                        <a:pt x="11495" y="20117"/>
                      </a:cubicBezTo>
                      <a:lnTo>
                        <a:pt x="0" y="102021"/>
                      </a:lnTo>
                      <a:cubicBezTo>
                        <a:pt x="0" y="113516"/>
                        <a:pt x="10058" y="123575"/>
                        <a:pt x="21554" y="123575"/>
                      </a:cubicBezTo>
                      <a:lnTo>
                        <a:pt x="28738" y="123575"/>
                      </a:lnTo>
                      <a:lnTo>
                        <a:pt x="45981" y="288820"/>
                      </a:lnTo>
                      <a:cubicBezTo>
                        <a:pt x="45981" y="296004"/>
                        <a:pt x="51729" y="300315"/>
                        <a:pt x="58913" y="300315"/>
                      </a:cubicBezTo>
                      <a:lnTo>
                        <a:pt x="77593" y="300315"/>
                      </a:lnTo>
                      <a:cubicBezTo>
                        <a:pt x="84778" y="300315"/>
                        <a:pt x="90525" y="296004"/>
                        <a:pt x="90525" y="288820"/>
                      </a:cubicBezTo>
                      <a:lnTo>
                        <a:pt x="107768" y="123575"/>
                      </a:lnTo>
                      <a:lnTo>
                        <a:pt x="114953" y="123575"/>
                      </a:lnTo>
                      <a:cubicBezTo>
                        <a:pt x="126448" y="123575"/>
                        <a:pt x="136507" y="113516"/>
                        <a:pt x="136507" y="102021"/>
                      </a:cubicBezTo>
                      <a:lnTo>
                        <a:pt x="125011" y="18680"/>
                      </a:lnTo>
                      <a:cubicBezTo>
                        <a:pt x="122138" y="8621"/>
                        <a:pt x="112079" y="0"/>
                        <a:pt x="100584" y="0"/>
                      </a:cubicBezTo>
                      <a:close/>
                    </a:path>
                  </a:pathLst>
                </a:custGeom>
                <a:solidFill>
                  <a:srgbClr val="0067B4"/>
                </a:solidFill>
                <a:ln w="1435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ED7FEAF3-7189-48BC-8704-FAB590FE9EE7}"/>
                    </a:ext>
                  </a:extLst>
                </p:cNvPr>
                <p:cNvSpPr/>
                <p:nvPr/>
              </p:nvSpPr>
              <p:spPr>
                <a:xfrm>
                  <a:off x="544783" y="3093143"/>
                  <a:ext cx="71845" cy="71845"/>
                </a:xfrm>
                <a:custGeom>
                  <a:avLst/>
                  <a:gdLst>
                    <a:gd name="connsiteX0" fmla="*/ 71846 w 71845"/>
                    <a:gd name="connsiteY0" fmla="*/ 35923 h 71845"/>
                    <a:gd name="connsiteX1" fmla="*/ 35923 w 71845"/>
                    <a:gd name="connsiteY1" fmla="*/ 71846 h 71845"/>
                    <a:gd name="connsiteX2" fmla="*/ 0 w 71845"/>
                    <a:gd name="connsiteY2" fmla="*/ 35923 h 71845"/>
                    <a:gd name="connsiteX3" fmla="*/ 35923 w 71845"/>
                    <a:gd name="connsiteY3" fmla="*/ 0 h 71845"/>
                    <a:gd name="connsiteX4" fmla="*/ 71846 w 71845"/>
                    <a:gd name="connsiteY4" fmla="*/ 35923 h 71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45" h="71845">
                      <a:moveTo>
                        <a:pt x="71846" y="35923"/>
                      </a:moveTo>
                      <a:cubicBezTo>
                        <a:pt x="71846" y="55763"/>
                        <a:pt x="55762" y="71846"/>
                        <a:pt x="35923" y="71846"/>
                      </a:cubicBezTo>
                      <a:cubicBezTo>
                        <a:pt x="16083" y="71846"/>
                        <a:pt x="0" y="55763"/>
                        <a:pt x="0" y="35923"/>
                      </a:cubicBezTo>
                      <a:cubicBezTo>
                        <a:pt x="0" y="16083"/>
                        <a:pt x="16083" y="0"/>
                        <a:pt x="35923" y="0"/>
                      </a:cubicBezTo>
                      <a:cubicBezTo>
                        <a:pt x="55762" y="0"/>
                        <a:pt x="71846" y="16083"/>
                        <a:pt x="71846" y="35923"/>
                      </a:cubicBezTo>
                      <a:close/>
                    </a:path>
                  </a:pathLst>
                </a:custGeom>
                <a:solidFill>
                  <a:schemeClr val="accent3"/>
                </a:solidFill>
                <a:ln w="14351" cap="flat">
                  <a:noFill/>
                  <a:prstDash val="solid"/>
                  <a:miter/>
                </a:ln>
              </p:spPr>
              <p:txBody>
                <a:bodyPr rtlCol="0" anchor="ctr"/>
                <a:lstStyle/>
                <a:p>
                  <a:endParaRPr lang="en-US"/>
                </a:p>
              </p:txBody>
            </p:sp>
          </p:grpSp>
          <p:grpSp>
            <p:nvGrpSpPr>
              <p:cNvPr id="13" name="Graphic 138">
                <a:extLst>
                  <a:ext uri="{FF2B5EF4-FFF2-40B4-BE49-F238E27FC236}">
                    <a16:creationId xmlns:a16="http://schemas.microsoft.com/office/drawing/2014/main" id="{21C4554C-108A-4344-B7E6-76FA19BF5B26}"/>
                  </a:ext>
                </a:extLst>
              </p:cNvPr>
              <p:cNvGrpSpPr/>
              <p:nvPr/>
            </p:nvGrpSpPr>
            <p:grpSpPr>
              <a:xfrm>
                <a:off x="854341" y="2821566"/>
                <a:ext cx="323321" cy="849216"/>
                <a:chOff x="854341" y="2821566"/>
                <a:chExt cx="323321" cy="849216"/>
              </a:xfrm>
            </p:grpSpPr>
            <p:grpSp>
              <p:nvGrpSpPr>
                <p:cNvPr id="14" name="Graphic 138">
                  <a:extLst>
                    <a:ext uri="{FF2B5EF4-FFF2-40B4-BE49-F238E27FC236}">
                      <a16:creationId xmlns:a16="http://schemas.microsoft.com/office/drawing/2014/main" id="{21C4554C-108A-4344-B7E6-76FA19BF5B26}"/>
                    </a:ext>
                  </a:extLst>
                </p:cNvPr>
                <p:cNvGrpSpPr/>
                <p:nvPr/>
              </p:nvGrpSpPr>
              <p:grpSpPr>
                <a:xfrm>
                  <a:off x="854341" y="2821566"/>
                  <a:ext cx="312624" cy="849216"/>
                  <a:chOff x="854341" y="2821566"/>
                  <a:chExt cx="312624" cy="849216"/>
                </a:xfrm>
              </p:grpSpPr>
              <p:grpSp>
                <p:nvGrpSpPr>
                  <p:cNvPr id="15" name="Graphic 138">
                    <a:extLst>
                      <a:ext uri="{FF2B5EF4-FFF2-40B4-BE49-F238E27FC236}">
                        <a16:creationId xmlns:a16="http://schemas.microsoft.com/office/drawing/2014/main" id="{21C4554C-108A-4344-B7E6-76FA19BF5B26}"/>
                      </a:ext>
                    </a:extLst>
                  </p:cNvPr>
                  <p:cNvGrpSpPr/>
                  <p:nvPr/>
                </p:nvGrpSpPr>
                <p:grpSpPr>
                  <a:xfrm>
                    <a:off x="854341" y="2972442"/>
                    <a:ext cx="312624" cy="698340"/>
                    <a:chOff x="854341" y="2972442"/>
                    <a:chExt cx="312624" cy="698340"/>
                  </a:xfrm>
                </p:grpSpPr>
                <p:sp>
                  <p:nvSpPr>
                    <p:cNvPr id="16" name="Freeform: Shape 15">
                      <a:extLst>
                        <a:ext uri="{FF2B5EF4-FFF2-40B4-BE49-F238E27FC236}">
                          <a16:creationId xmlns:a16="http://schemas.microsoft.com/office/drawing/2014/main" id="{A6F95BC7-2C92-4DAC-BE8A-963251ACC48C}"/>
                        </a:ext>
                      </a:extLst>
                    </p:cNvPr>
                    <p:cNvSpPr/>
                    <p:nvPr/>
                  </p:nvSpPr>
                  <p:spPr>
                    <a:xfrm>
                      <a:off x="854341" y="3023356"/>
                      <a:ext cx="312624" cy="647425"/>
                    </a:xfrm>
                    <a:custGeom>
                      <a:avLst/>
                      <a:gdLst>
                        <a:gd name="connsiteX0" fmla="*/ 105709 w 312624"/>
                        <a:gd name="connsiteY0" fmla="*/ 252274 h 647425"/>
                        <a:gd name="connsiteX1" fmla="*/ 110020 w 312624"/>
                        <a:gd name="connsiteY1" fmla="*/ 258022 h 647425"/>
                        <a:gd name="connsiteX2" fmla="*/ 121515 w 312624"/>
                        <a:gd name="connsiteY2" fmla="*/ 329868 h 647425"/>
                        <a:gd name="connsiteX3" fmla="*/ 151690 w 312624"/>
                        <a:gd name="connsiteY3" fmla="*/ 625872 h 647425"/>
                        <a:gd name="connsiteX4" fmla="*/ 174681 w 312624"/>
                        <a:gd name="connsiteY4" fmla="*/ 647426 h 647425"/>
                        <a:gd name="connsiteX5" fmla="*/ 209167 w 312624"/>
                        <a:gd name="connsiteY5" fmla="*/ 647426 h 647425"/>
                        <a:gd name="connsiteX6" fmla="*/ 232157 w 312624"/>
                        <a:gd name="connsiteY6" fmla="*/ 625872 h 647425"/>
                        <a:gd name="connsiteX7" fmla="*/ 262332 w 312624"/>
                        <a:gd name="connsiteY7" fmla="*/ 329868 h 647425"/>
                        <a:gd name="connsiteX8" fmla="*/ 273828 w 312624"/>
                        <a:gd name="connsiteY8" fmla="*/ 329868 h 647425"/>
                        <a:gd name="connsiteX9" fmla="*/ 312624 w 312624"/>
                        <a:gd name="connsiteY9" fmla="*/ 289634 h 647425"/>
                        <a:gd name="connsiteX10" fmla="*/ 291071 w 312624"/>
                        <a:gd name="connsiteY10" fmla="*/ 140195 h 647425"/>
                        <a:gd name="connsiteX11" fmla="*/ 252274 w 312624"/>
                        <a:gd name="connsiteY11" fmla="*/ 102835 h 647425"/>
                        <a:gd name="connsiteX12" fmla="*/ 131573 w 312624"/>
                        <a:gd name="connsiteY12" fmla="*/ 102835 h 647425"/>
                        <a:gd name="connsiteX13" fmla="*/ 111457 w 312624"/>
                        <a:gd name="connsiteY13" fmla="*/ 108583 h 647425"/>
                        <a:gd name="connsiteX14" fmla="*/ 65475 w 312624"/>
                        <a:gd name="connsiteY14" fmla="*/ 18057 h 647425"/>
                        <a:gd name="connsiteX15" fmla="*/ 20931 w 312624"/>
                        <a:gd name="connsiteY15" fmla="*/ 3688 h 647425"/>
                        <a:gd name="connsiteX16" fmla="*/ 18057 w 312624"/>
                        <a:gd name="connsiteY16" fmla="*/ 5125 h 647425"/>
                        <a:gd name="connsiteX17" fmla="*/ 3688 w 312624"/>
                        <a:gd name="connsiteY17" fmla="*/ 49670 h 647425"/>
                        <a:gd name="connsiteX18" fmla="*/ 105709 w 312624"/>
                        <a:gd name="connsiteY18" fmla="*/ 252274 h 64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2624" h="647425">
                          <a:moveTo>
                            <a:pt x="105709" y="252274"/>
                          </a:moveTo>
                          <a:cubicBezTo>
                            <a:pt x="107146" y="253711"/>
                            <a:pt x="108583" y="256585"/>
                            <a:pt x="110020" y="258022"/>
                          </a:cubicBezTo>
                          <a:lnTo>
                            <a:pt x="121515" y="329868"/>
                          </a:lnTo>
                          <a:lnTo>
                            <a:pt x="151690" y="625872"/>
                          </a:lnTo>
                          <a:cubicBezTo>
                            <a:pt x="151690" y="638804"/>
                            <a:pt x="161749" y="647426"/>
                            <a:pt x="174681" y="647426"/>
                          </a:cubicBezTo>
                          <a:lnTo>
                            <a:pt x="209167" y="647426"/>
                          </a:lnTo>
                          <a:cubicBezTo>
                            <a:pt x="222099" y="647426"/>
                            <a:pt x="232157" y="638804"/>
                            <a:pt x="232157" y="625872"/>
                          </a:cubicBezTo>
                          <a:lnTo>
                            <a:pt x="262332" y="329868"/>
                          </a:lnTo>
                          <a:lnTo>
                            <a:pt x="273828" y="329868"/>
                          </a:lnTo>
                          <a:cubicBezTo>
                            <a:pt x="295381" y="329868"/>
                            <a:pt x="312624" y="311188"/>
                            <a:pt x="312624" y="289634"/>
                          </a:cubicBezTo>
                          <a:lnTo>
                            <a:pt x="291071" y="140195"/>
                          </a:lnTo>
                          <a:cubicBezTo>
                            <a:pt x="291071" y="118641"/>
                            <a:pt x="273828" y="102835"/>
                            <a:pt x="252274" y="102835"/>
                          </a:cubicBezTo>
                          <a:lnTo>
                            <a:pt x="131573" y="102835"/>
                          </a:lnTo>
                          <a:cubicBezTo>
                            <a:pt x="124389" y="102835"/>
                            <a:pt x="117204" y="104272"/>
                            <a:pt x="111457" y="108583"/>
                          </a:cubicBezTo>
                          <a:lnTo>
                            <a:pt x="65475" y="18057"/>
                          </a:lnTo>
                          <a:cubicBezTo>
                            <a:pt x="56854" y="2251"/>
                            <a:pt x="38174" y="-4933"/>
                            <a:pt x="20931" y="3688"/>
                          </a:cubicBezTo>
                          <a:lnTo>
                            <a:pt x="18057" y="5125"/>
                          </a:lnTo>
                          <a:cubicBezTo>
                            <a:pt x="2251" y="13747"/>
                            <a:pt x="-4933" y="32427"/>
                            <a:pt x="3688" y="49670"/>
                          </a:cubicBezTo>
                          <a:lnTo>
                            <a:pt x="105709" y="252274"/>
                          </a:lnTo>
                          <a:close/>
                        </a:path>
                      </a:pathLst>
                    </a:custGeom>
                    <a:solidFill>
                      <a:srgbClr val="0067B4"/>
                    </a:solidFill>
                    <a:ln w="14351"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45BC8C3-BBAB-40D0-8906-B94B48D5CD3F}"/>
                        </a:ext>
                      </a:extLst>
                    </p:cNvPr>
                    <p:cNvSpPr/>
                    <p:nvPr/>
                  </p:nvSpPr>
                  <p:spPr>
                    <a:xfrm>
                      <a:off x="980167" y="2972442"/>
                      <a:ext cx="129322" cy="129322"/>
                    </a:xfrm>
                    <a:custGeom>
                      <a:avLst/>
                      <a:gdLst>
                        <a:gd name="connsiteX0" fmla="*/ 129322 w 129322"/>
                        <a:gd name="connsiteY0" fmla="*/ 64661 h 129322"/>
                        <a:gd name="connsiteX1" fmla="*/ 64661 w 129322"/>
                        <a:gd name="connsiteY1" fmla="*/ 129322 h 129322"/>
                        <a:gd name="connsiteX2" fmla="*/ 0 w 129322"/>
                        <a:gd name="connsiteY2" fmla="*/ 64661 h 129322"/>
                        <a:gd name="connsiteX3" fmla="*/ 64661 w 129322"/>
                        <a:gd name="connsiteY3" fmla="*/ 0 h 129322"/>
                        <a:gd name="connsiteX4" fmla="*/ 129322 w 129322"/>
                        <a:gd name="connsiteY4" fmla="*/ 64661 h 129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322" h="129322">
                          <a:moveTo>
                            <a:pt x="129322" y="64661"/>
                          </a:moveTo>
                          <a:cubicBezTo>
                            <a:pt x="129322" y="100373"/>
                            <a:pt x="100372" y="129322"/>
                            <a:pt x="64661" y="129322"/>
                          </a:cubicBezTo>
                          <a:cubicBezTo>
                            <a:pt x="28950" y="129322"/>
                            <a:pt x="0" y="100373"/>
                            <a:pt x="0" y="64661"/>
                          </a:cubicBezTo>
                          <a:cubicBezTo>
                            <a:pt x="0" y="28950"/>
                            <a:pt x="28950" y="0"/>
                            <a:pt x="64661" y="0"/>
                          </a:cubicBezTo>
                          <a:cubicBezTo>
                            <a:pt x="100372" y="0"/>
                            <a:pt x="129322" y="28950"/>
                            <a:pt x="129322" y="64661"/>
                          </a:cubicBezTo>
                          <a:close/>
                        </a:path>
                      </a:pathLst>
                    </a:custGeom>
                    <a:solidFill>
                      <a:srgbClr val="534741"/>
                    </a:solidFill>
                    <a:ln w="14351" cap="flat">
                      <a:noFill/>
                      <a:prstDash val="solid"/>
                      <a:miter/>
                    </a:ln>
                  </p:spPr>
                  <p:txBody>
                    <a:bodyPr rtlCol="0" anchor="ctr"/>
                    <a:lstStyle/>
                    <a:p>
                      <a:endParaRPr lang="en-US"/>
                    </a:p>
                  </p:txBody>
                </p:sp>
              </p:grpSp>
              <p:sp>
                <p:nvSpPr>
                  <p:cNvPr id="18" name="Freeform: Shape 17">
                    <a:extLst>
                      <a:ext uri="{FF2B5EF4-FFF2-40B4-BE49-F238E27FC236}">
                        <a16:creationId xmlns:a16="http://schemas.microsoft.com/office/drawing/2014/main" id="{CB518C49-AA80-4E13-8421-314A76CE5546}"/>
                      </a:ext>
                    </a:extLst>
                  </p:cNvPr>
                  <p:cNvSpPr/>
                  <p:nvPr/>
                </p:nvSpPr>
                <p:spPr>
                  <a:xfrm>
                    <a:off x="1033148" y="2821566"/>
                    <a:ext cx="26049" cy="103457"/>
                  </a:xfrm>
                  <a:custGeom>
                    <a:avLst/>
                    <a:gdLst>
                      <a:gd name="connsiteX0" fmla="*/ 13117 w 26049"/>
                      <a:gd name="connsiteY0" fmla="*/ 103458 h 103457"/>
                      <a:gd name="connsiteX1" fmla="*/ 26049 w 26049"/>
                      <a:gd name="connsiteY1" fmla="*/ 90526 h 103457"/>
                      <a:gd name="connsiteX2" fmla="*/ 26049 w 26049"/>
                      <a:gd name="connsiteY2" fmla="*/ 12932 h 103457"/>
                      <a:gd name="connsiteX3" fmla="*/ 13117 w 26049"/>
                      <a:gd name="connsiteY3" fmla="*/ 0 h 103457"/>
                      <a:gd name="connsiteX4" fmla="*/ 185 w 26049"/>
                      <a:gd name="connsiteY4" fmla="*/ 12932 h 103457"/>
                      <a:gd name="connsiteX5" fmla="*/ 185 w 26049"/>
                      <a:gd name="connsiteY5" fmla="*/ 91963 h 103457"/>
                      <a:gd name="connsiteX6" fmla="*/ 13117 w 26049"/>
                      <a:gd name="connsiteY6" fmla="*/ 103458 h 10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49" h="103457">
                        <a:moveTo>
                          <a:pt x="13117" y="103458"/>
                        </a:moveTo>
                        <a:cubicBezTo>
                          <a:pt x="20302" y="103458"/>
                          <a:pt x="26049" y="97710"/>
                          <a:pt x="26049" y="90526"/>
                        </a:cubicBezTo>
                        <a:lnTo>
                          <a:pt x="26049" y="12932"/>
                        </a:lnTo>
                        <a:cubicBezTo>
                          <a:pt x="26049" y="5748"/>
                          <a:pt x="20302" y="0"/>
                          <a:pt x="13117" y="0"/>
                        </a:cubicBezTo>
                        <a:cubicBezTo>
                          <a:pt x="5933" y="0"/>
                          <a:pt x="185" y="5748"/>
                          <a:pt x="185" y="12932"/>
                        </a:cubicBezTo>
                        <a:lnTo>
                          <a:pt x="185" y="91963"/>
                        </a:lnTo>
                        <a:cubicBezTo>
                          <a:pt x="-1252" y="97710"/>
                          <a:pt x="5933" y="103458"/>
                          <a:pt x="13117" y="103458"/>
                        </a:cubicBezTo>
                        <a:close/>
                      </a:path>
                    </a:pathLst>
                  </a:custGeom>
                  <a:solidFill>
                    <a:srgbClr val="FFBF00"/>
                  </a:solidFill>
                  <a:ln w="1435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3A59BB83-C3FF-4BF7-A010-9213D9DFEC93}"/>
                      </a:ext>
                    </a:extLst>
                  </p:cNvPr>
                  <p:cNvSpPr/>
                  <p:nvPr/>
                </p:nvSpPr>
                <p:spPr>
                  <a:xfrm>
                    <a:off x="916304" y="2862598"/>
                    <a:ext cx="64501" cy="92601"/>
                  </a:xfrm>
                  <a:custGeom>
                    <a:avLst/>
                    <a:gdLst>
                      <a:gd name="connsiteX0" fmla="*/ 39435 w 64501"/>
                      <a:gd name="connsiteY0" fmla="*/ 85417 h 92601"/>
                      <a:gd name="connsiteX1" fmla="*/ 50931 w 64501"/>
                      <a:gd name="connsiteY1" fmla="*/ 92601 h 92601"/>
                      <a:gd name="connsiteX2" fmla="*/ 58115 w 64501"/>
                      <a:gd name="connsiteY2" fmla="*/ 91164 h 92601"/>
                      <a:gd name="connsiteX3" fmla="*/ 62426 w 64501"/>
                      <a:gd name="connsiteY3" fmla="*/ 73921 h 92601"/>
                      <a:gd name="connsiteX4" fmla="*/ 23629 w 64501"/>
                      <a:gd name="connsiteY4" fmla="*/ 6386 h 92601"/>
                      <a:gd name="connsiteX5" fmla="*/ 6386 w 64501"/>
                      <a:gd name="connsiteY5" fmla="*/ 2076 h 92601"/>
                      <a:gd name="connsiteX6" fmla="*/ 2076 w 64501"/>
                      <a:gd name="connsiteY6" fmla="*/ 19319 h 92601"/>
                      <a:gd name="connsiteX7" fmla="*/ 39435 w 64501"/>
                      <a:gd name="connsiteY7" fmla="*/ 85417 h 9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01" h="92601">
                        <a:moveTo>
                          <a:pt x="39435" y="85417"/>
                        </a:moveTo>
                        <a:cubicBezTo>
                          <a:pt x="42309" y="89727"/>
                          <a:pt x="46620" y="92601"/>
                          <a:pt x="50931" y="92601"/>
                        </a:cubicBezTo>
                        <a:cubicBezTo>
                          <a:pt x="53804" y="92601"/>
                          <a:pt x="55241" y="92601"/>
                          <a:pt x="58115" y="91164"/>
                        </a:cubicBezTo>
                        <a:cubicBezTo>
                          <a:pt x="63863" y="86853"/>
                          <a:pt x="66737" y="79669"/>
                          <a:pt x="62426" y="73921"/>
                        </a:cubicBezTo>
                        <a:lnTo>
                          <a:pt x="23629" y="6386"/>
                        </a:lnTo>
                        <a:cubicBezTo>
                          <a:pt x="19318" y="639"/>
                          <a:pt x="12134" y="-2235"/>
                          <a:pt x="6386" y="2076"/>
                        </a:cubicBezTo>
                        <a:cubicBezTo>
                          <a:pt x="639" y="6386"/>
                          <a:pt x="-2235" y="13571"/>
                          <a:pt x="2076" y="19319"/>
                        </a:cubicBezTo>
                        <a:lnTo>
                          <a:pt x="39435" y="85417"/>
                        </a:lnTo>
                        <a:close/>
                      </a:path>
                    </a:pathLst>
                  </a:custGeom>
                  <a:solidFill>
                    <a:srgbClr val="FFBF00"/>
                  </a:solidFill>
                  <a:ln w="14351"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9A9DFBB0-3F01-4318-B82F-C16C1C123B5A}"/>
                    </a:ext>
                  </a:extLst>
                </p:cNvPr>
                <p:cNvSpPr/>
                <p:nvPr/>
              </p:nvSpPr>
              <p:spPr>
                <a:xfrm>
                  <a:off x="1111690" y="2859724"/>
                  <a:ext cx="65972" cy="94038"/>
                </a:xfrm>
                <a:custGeom>
                  <a:avLst/>
                  <a:gdLst>
                    <a:gd name="connsiteX0" fmla="*/ 6420 w 65972"/>
                    <a:gd name="connsiteY0" fmla="*/ 92601 h 94038"/>
                    <a:gd name="connsiteX1" fmla="*/ 13605 w 65972"/>
                    <a:gd name="connsiteY1" fmla="*/ 94038 h 94038"/>
                    <a:gd name="connsiteX2" fmla="*/ 25100 w 65972"/>
                    <a:gd name="connsiteY2" fmla="*/ 86853 h 94038"/>
                    <a:gd name="connsiteX3" fmla="*/ 63897 w 65972"/>
                    <a:gd name="connsiteY3" fmla="*/ 19319 h 94038"/>
                    <a:gd name="connsiteX4" fmla="*/ 59586 w 65972"/>
                    <a:gd name="connsiteY4" fmla="*/ 2076 h 94038"/>
                    <a:gd name="connsiteX5" fmla="*/ 42343 w 65972"/>
                    <a:gd name="connsiteY5" fmla="*/ 6386 h 94038"/>
                    <a:gd name="connsiteX6" fmla="*/ 3547 w 65972"/>
                    <a:gd name="connsiteY6" fmla="*/ 73921 h 94038"/>
                    <a:gd name="connsiteX7" fmla="*/ 6420 w 65972"/>
                    <a:gd name="connsiteY7" fmla="*/ 92601 h 94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972" h="94038">
                      <a:moveTo>
                        <a:pt x="6420" y="92601"/>
                      </a:moveTo>
                      <a:cubicBezTo>
                        <a:pt x="7857" y="94038"/>
                        <a:pt x="10731" y="94038"/>
                        <a:pt x="13605" y="94038"/>
                      </a:cubicBezTo>
                      <a:cubicBezTo>
                        <a:pt x="17916" y="94038"/>
                        <a:pt x="22226" y="91164"/>
                        <a:pt x="25100" y="86853"/>
                      </a:cubicBezTo>
                      <a:lnTo>
                        <a:pt x="63897" y="19319"/>
                      </a:lnTo>
                      <a:cubicBezTo>
                        <a:pt x="68208" y="13571"/>
                        <a:pt x="65334" y="4949"/>
                        <a:pt x="59586" y="2076"/>
                      </a:cubicBezTo>
                      <a:cubicBezTo>
                        <a:pt x="53839" y="-2235"/>
                        <a:pt x="45217" y="639"/>
                        <a:pt x="42343" y="6386"/>
                      </a:cubicBezTo>
                      <a:lnTo>
                        <a:pt x="3547" y="73921"/>
                      </a:lnTo>
                      <a:cubicBezTo>
                        <a:pt x="-2201" y="81106"/>
                        <a:pt x="-764" y="89727"/>
                        <a:pt x="6420" y="92601"/>
                      </a:cubicBezTo>
                      <a:close/>
                    </a:path>
                  </a:pathLst>
                </a:custGeom>
                <a:solidFill>
                  <a:srgbClr val="FFBF00"/>
                </a:solidFill>
                <a:ln w="1435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DC1CB7E-5C7B-4998-BF65-9AC0C6D297E3}"/>
                    </a:ext>
                  </a:extLst>
                </p:cNvPr>
                <p:cNvSpPr/>
                <p:nvPr/>
              </p:nvSpPr>
              <p:spPr>
                <a:xfrm>
                  <a:off x="913430" y="2859724"/>
                  <a:ext cx="65972" cy="94038"/>
                </a:xfrm>
                <a:custGeom>
                  <a:avLst/>
                  <a:gdLst>
                    <a:gd name="connsiteX0" fmla="*/ 59552 w 65972"/>
                    <a:gd name="connsiteY0" fmla="*/ 92601 h 94038"/>
                    <a:gd name="connsiteX1" fmla="*/ 52367 w 65972"/>
                    <a:gd name="connsiteY1" fmla="*/ 94038 h 94038"/>
                    <a:gd name="connsiteX2" fmla="*/ 40872 w 65972"/>
                    <a:gd name="connsiteY2" fmla="*/ 86853 h 94038"/>
                    <a:gd name="connsiteX3" fmla="*/ 2076 w 65972"/>
                    <a:gd name="connsiteY3" fmla="*/ 19319 h 94038"/>
                    <a:gd name="connsiteX4" fmla="*/ 6386 w 65972"/>
                    <a:gd name="connsiteY4" fmla="*/ 2076 h 94038"/>
                    <a:gd name="connsiteX5" fmla="*/ 23629 w 65972"/>
                    <a:gd name="connsiteY5" fmla="*/ 6386 h 94038"/>
                    <a:gd name="connsiteX6" fmla="*/ 62426 w 65972"/>
                    <a:gd name="connsiteY6" fmla="*/ 73921 h 94038"/>
                    <a:gd name="connsiteX7" fmla="*/ 59552 w 65972"/>
                    <a:gd name="connsiteY7" fmla="*/ 92601 h 94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972" h="94038">
                      <a:moveTo>
                        <a:pt x="59552" y="92601"/>
                      </a:moveTo>
                      <a:cubicBezTo>
                        <a:pt x="58115" y="94038"/>
                        <a:pt x="55241" y="94038"/>
                        <a:pt x="52367" y="94038"/>
                      </a:cubicBezTo>
                      <a:cubicBezTo>
                        <a:pt x="48057" y="94038"/>
                        <a:pt x="43746" y="91164"/>
                        <a:pt x="40872" y="86853"/>
                      </a:cubicBezTo>
                      <a:lnTo>
                        <a:pt x="2076" y="19319"/>
                      </a:lnTo>
                      <a:cubicBezTo>
                        <a:pt x="-2235" y="13571"/>
                        <a:pt x="639" y="4949"/>
                        <a:pt x="6386" y="2076"/>
                      </a:cubicBezTo>
                      <a:cubicBezTo>
                        <a:pt x="12134" y="-2235"/>
                        <a:pt x="20755" y="639"/>
                        <a:pt x="23629" y="6386"/>
                      </a:cubicBezTo>
                      <a:lnTo>
                        <a:pt x="62426" y="73921"/>
                      </a:lnTo>
                      <a:cubicBezTo>
                        <a:pt x="68173" y="81106"/>
                        <a:pt x="66737" y="89727"/>
                        <a:pt x="59552" y="92601"/>
                      </a:cubicBezTo>
                      <a:close/>
                    </a:path>
                  </a:pathLst>
                </a:custGeom>
                <a:solidFill>
                  <a:srgbClr val="FFBF00"/>
                </a:solidFill>
                <a:ln w="14351" cap="flat">
                  <a:noFill/>
                  <a:prstDash val="solid"/>
                  <a:miter/>
                </a:ln>
              </p:spPr>
              <p:txBody>
                <a:bodyPr rtlCol="0" anchor="ctr"/>
                <a:lstStyle/>
                <a:p>
                  <a:endParaRPr lang="en-US"/>
                </a:p>
              </p:txBody>
            </p:sp>
          </p:grpSp>
          <p:grpSp>
            <p:nvGrpSpPr>
              <p:cNvPr id="22" name="Graphic 138">
                <a:extLst>
                  <a:ext uri="{FF2B5EF4-FFF2-40B4-BE49-F238E27FC236}">
                    <a16:creationId xmlns:a16="http://schemas.microsoft.com/office/drawing/2014/main" id="{21C4554C-108A-4344-B7E6-76FA19BF5B26}"/>
                  </a:ext>
                </a:extLst>
              </p:cNvPr>
              <p:cNvGrpSpPr/>
              <p:nvPr/>
            </p:nvGrpSpPr>
            <p:grpSpPr>
              <a:xfrm>
                <a:off x="1241685" y="3032792"/>
                <a:ext cx="188235" cy="544590"/>
                <a:chOff x="1241685" y="3032792"/>
                <a:chExt cx="188235" cy="544590"/>
              </a:xfrm>
            </p:grpSpPr>
            <p:sp>
              <p:nvSpPr>
                <p:cNvPr id="23" name="Freeform: Shape 22">
                  <a:extLst>
                    <a:ext uri="{FF2B5EF4-FFF2-40B4-BE49-F238E27FC236}">
                      <a16:creationId xmlns:a16="http://schemas.microsoft.com/office/drawing/2014/main" id="{1BF49F4F-1777-4EB7-8B15-5FD7373D7E6A}"/>
                    </a:ext>
                  </a:extLst>
                </p:cNvPr>
                <p:cNvSpPr/>
                <p:nvPr/>
              </p:nvSpPr>
              <p:spPr>
                <a:xfrm>
                  <a:off x="1241685" y="3153493"/>
                  <a:ext cx="188235" cy="423889"/>
                </a:xfrm>
                <a:custGeom>
                  <a:avLst/>
                  <a:gdLst>
                    <a:gd name="connsiteX0" fmla="*/ 140817 w 188235"/>
                    <a:gd name="connsiteY0" fmla="*/ 0 h 423889"/>
                    <a:gd name="connsiteX1" fmla="*/ 47418 w 188235"/>
                    <a:gd name="connsiteY1" fmla="*/ 0 h 423889"/>
                    <a:gd name="connsiteX2" fmla="*/ 17243 w 188235"/>
                    <a:gd name="connsiteY2" fmla="*/ 28738 h 423889"/>
                    <a:gd name="connsiteX3" fmla="*/ 0 w 188235"/>
                    <a:gd name="connsiteY3" fmla="*/ 145128 h 423889"/>
                    <a:gd name="connsiteX4" fmla="*/ 30175 w 188235"/>
                    <a:gd name="connsiteY4" fmla="*/ 175304 h 423889"/>
                    <a:gd name="connsiteX5" fmla="*/ 40234 w 188235"/>
                    <a:gd name="connsiteY5" fmla="*/ 175304 h 423889"/>
                    <a:gd name="connsiteX6" fmla="*/ 61787 w 188235"/>
                    <a:gd name="connsiteY6" fmla="*/ 406647 h 423889"/>
                    <a:gd name="connsiteX7" fmla="*/ 80467 w 188235"/>
                    <a:gd name="connsiteY7" fmla="*/ 423890 h 423889"/>
                    <a:gd name="connsiteX8" fmla="*/ 106331 w 188235"/>
                    <a:gd name="connsiteY8" fmla="*/ 423890 h 423889"/>
                    <a:gd name="connsiteX9" fmla="*/ 125011 w 188235"/>
                    <a:gd name="connsiteY9" fmla="*/ 406647 h 423889"/>
                    <a:gd name="connsiteX10" fmla="*/ 148002 w 188235"/>
                    <a:gd name="connsiteY10" fmla="*/ 175304 h 423889"/>
                    <a:gd name="connsiteX11" fmla="*/ 158060 w 188235"/>
                    <a:gd name="connsiteY11" fmla="*/ 175304 h 423889"/>
                    <a:gd name="connsiteX12" fmla="*/ 188235 w 188235"/>
                    <a:gd name="connsiteY12" fmla="*/ 145128 h 423889"/>
                    <a:gd name="connsiteX13" fmla="*/ 170993 w 188235"/>
                    <a:gd name="connsiteY13" fmla="*/ 28738 h 423889"/>
                    <a:gd name="connsiteX14" fmla="*/ 140817 w 188235"/>
                    <a:gd name="connsiteY14" fmla="*/ 0 h 42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235" h="423889">
                      <a:moveTo>
                        <a:pt x="140817" y="0"/>
                      </a:moveTo>
                      <a:lnTo>
                        <a:pt x="47418" y="0"/>
                      </a:lnTo>
                      <a:cubicBezTo>
                        <a:pt x="30175" y="0"/>
                        <a:pt x="17243" y="11495"/>
                        <a:pt x="17243" y="28738"/>
                      </a:cubicBezTo>
                      <a:lnTo>
                        <a:pt x="0" y="145128"/>
                      </a:lnTo>
                      <a:cubicBezTo>
                        <a:pt x="0" y="162371"/>
                        <a:pt x="12932" y="175304"/>
                        <a:pt x="30175" y="175304"/>
                      </a:cubicBezTo>
                      <a:lnTo>
                        <a:pt x="40234" y="175304"/>
                      </a:lnTo>
                      <a:lnTo>
                        <a:pt x="61787" y="406647"/>
                      </a:lnTo>
                      <a:cubicBezTo>
                        <a:pt x="61787" y="416705"/>
                        <a:pt x="70409" y="423890"/>
                        <a:pt x="80467" y="423890"/>
                      </a:cubicBezTo>
                      <a:lnTo>
                        <a:pt x="106331" y="423890"/>
                      </a:lnTo>
                      <a:cubicBezTo>
                        <a:pt x="116390" y="423890"/>
                        <a:pt x="125011" y="416705"/>
                        <a:pt x="125011" y="406647"/>
                      </a:cubicBezTo>
                      <a:lnTo>
                        <a:pt x="148002" y="175304"/>
                      </a:lnTo>
                      <a:lnTo>
                        <a:pt x="158060" y="175304"/>
                      </a:lnTo>
                      <a:cubicBezTo>
                        <a:pt x="175303" y="175304"/>
                        <a:pt x="188235" y="160934"/>
                        <a:pt x="188235" y="145128"/>
                      </a:cubicBezTo>
                      <a:lnTo>
                        <a:pt x="170993" y="28738"/>
                      </a:lnTo>
                      <a:cubicBezTo>
                        <a:pt x="170993" y="12932"/>
                        <a:pt x="156623" y="0"/>
                        <a:pt x="140817" y="0"/>
                      </a:cubicBezTo>
                      <a:close/>
                    </a:path>
                  </a:pathLst>
                </a:custGeom>
                <a:solidFill>
                  <a:schemeClr val="accent4"/>
                </a:solidFill>
                <a:ln w="1435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8209F0D7-7F8F-40DA-B11E-2509C88C12AF}"/>
                    </a:ext>
                  </a:extLst>
                </p:cNvPr>
                <p:cNvSpPr/>
                <p:nvPr/>
              </p:nvSpPr>
              <p:spPr>
                <a:xfrm>
                  <a:off x="1284792" y="3032792"/>
                  <a:ext cx="100583" cy="100584"/>
                </a:xfrm>
                <a:custGeom>
                  <a:avLst/>
                  <a:gdLst>
                    <a:gd name="connsiteX0" fmla="*/ 100584 w 100583"/>
                    <a:gd name="connsiteY0" fmla="*/ 50292 h 100584"/>
                    <a:gd name="connsiteX1" fmla="*/ 50292 w 100583"/>
                    <a:gd name="connsiteY1" fmla="*/ 100584 h 100584"/>
                    <a:gd name="connsiteX2" fmla="*/ 0 w 100583"/>
                    <a:gd name="connsiteY2" fmla="*/ 50292 h 100584"/>
                    <a:gd name="connsiteX3" fmla="*/ 50292 w 100583"/>
                    <a:gd name="connsiteY3" fmla="*/ 0 h 100584"/>
                    <a:gd name="connsiteX4" fmla="*/ 100584 w 100583"/>
                    <a:gd name="connsiteY4" fmla="*/ 50292 h 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3" h="100584">
                      <a:moveTo>
                        <a:pt x="100584" y="50292"/>
                      </a:moveTo>
                      <a:cubicBezTo>
                        <a:pt x="100584" y="78068"/>
                        <a:pt x="78067" y="100584"/>
                        <a:pt x="50292" y="100584"/>
                      </a:cubicBezTo>
                      <a:cubicBezTo>
                        <a:pt x="22516" y="100584"/>
                        <a:pt x="0" y="78068"/>
                        <a:pt x="0" y="50292"/>
                      </a:cubicBezTo>
                      <a:cubicBezTo>
                        <a:pt x="0" y="22516"/>
                        <a:pt x="22516" y="0"/>
                        <a:pt x="50292" y="0"/>
                      </a:cubicBezTo>
                      <a:cubicBezTo>
                        <a:pt x="78067" y="0"/>
                        <a:pt x="100584" y="22516"/>
                        <a:pt x="100584" y="50292"/>
                      </a:cubicBezTo>
                      <a:close/>
                    </a:path>
                  </a:pathLst>
                </a:custGeom>
                <a:solidFill>
                  <a:srgbClr val="998675"/>
                </a:solidFill>
                <a:ln w="14351" cap="flat">
                  <a:noFill/>
                  <a:prstDash val="solid"/>
                  <a:miter/>
                </a:ln>
              </p:spPr>
              <p:txBody>
                <a:bodyPr rtlCol="0" anchor="ctr"/>
                <a:lstStyle/>
                <a:p>
                  <a:endParaRPr lang="en-US"/>
                </a:p>
              </p:txBody>
            </p:sp>
          </p:grpSp>
          <p:grpSp>
            <p:nvGrpSpPr>
              <p:cNvPr id="25" name="Graphic 138">
                <a:extLst>
                  <a:ext uri="{FF2B5EF4-FFF2-40B4-BE49-F238E27FC236}">
                    <a16:creationId xmlns:a16="http://schemas.microsoft.com/office/drawing/2014/main" id="{21C4554C-108A-4344-B7E6-76FA19BF5B26}"/>
                  </a:ext>
                </a:extLst>
              </p:cNvPr>
              <p:cNvGrpSpPr/>
              <p:nvPr/>
            </p:nvGrpSpPr>
            <p:grpSpPr>
              <a:xfrm>
                <a:off x="675542" y="3032792"/>
                <a:ext cx="188235" cy="544590"/>
                <a:chOff x="675542" y="3032792"/>
                <a:chExt cx="188235" cy="544590"/>
              </a:xfrm>
            </p:grpSpPr>
            <p:sp>
              <p:nvSpPr>
                <p:cNvPr id="26" name="Freeform: Shape 25">
                  <a:extLst>
                    <a:ext uri="{FF2B5EF4-FFF2-40B4-BE49-F238E27FC236}">
                      <a16:creationId xmlns:a16="http://schemas.microsoft.com/office/drawing/2014/main" id="{1DC889FD-12B3-409A-BC9B-B0D8B17BC571}"/>
                    </a:ext>
                  </a:extLst>
                </p:cNvPr>
                <p:cNvSpPr/>
                <p:nvPr/>
              </p:nvSpPr>
              <p:spPr>
                <a:xfrm>
                  <a:off x="675542" y="3153493"/>
                  <a:ext cx="188235" cy="423889"/>
                </a:xfrm>
                <a:custGeom>
                  <a:avLst/>
                  <a:gdLst>
                    <a:gd name="connsiteX0" fmla="*/ 140817 w 188235"/>
                    <a:gd name="connsiteY0" fmla="*/ 0 h 423889"/>
                    <a:gd name="connsiteX1" fmla="*/ 47418 w 188235"/>
                    <a:gd name="connsiteY1" fmla="*/ 0 h 423889"/>
                    <a:gd name="connsiteX2" fmla="*/ 17243 w 188235"/>
                    <a:gd name="connsiteY2" fmla="*/ 28738 h 423889"/>
                    <a:gd name="connsiteX3" fmla="*/ 0 w 188235"/>
                    <a:gd name="connsiteY3" fmla="*/ 145128 h 423889"/>
                    <a:gd name="connsiteX4" fmla="*/ 30175 w 188235"/>
                    <a:gd name="connsiteY4" fmla="*/ 175304 h 423889"/>
                    <a:gd name="connsiteX5" fmla="*/ 38797 w 188235"/>
                    <a:gd name="connsiteY5" fmla="*/ 175304 h 423889"/>
                    <a:gd name="connsiteX6" fmla="*/ 61787 w 188235"/>
                    <a:gd name="connsiteY6" fmla="*/ 406647 h 423889"/>
                    <a:gd name="connsiteX7" fmla="*/ 80467 w 188235"/>
                    <a:gd name="connsiteY7" fmla="*/ 423890 h 423889"/>
                    <a:gd name="connsiteX8" fmla="*/ 106332 w 188235"/>
                    <a:gd name="connsiteY8" fmla="*/ 423890 h 423889"/>
                    <a:gd name="connsiteX9" fmla="*/ 125011 w 188235"/>
                    <a:gd name="connsiteY9" fmla="*/ 406647 h 423889"/>
                    <a:gd name="connsiteX10" fmla="*/ 148002 w 188235"/>
                    <a:gd name="connsiteY10" fmla="*/ 175304 h 423889"/>
                    <a:gd name="connsiteX11" fmla="*/ 158060 w 188235"/>
                    <a:gd name="connsiteY11" fmla="*/ 175304 h 423889"/>
                    <a:gd name="connsiteX12" fmla="*/ 188235 w 188235"/>
                    <a:gd name="connsiteY12" fmla="*/ 145128 h 423889"/>
                    <a:gd name="connsiteX13" fmla="*/ 170993 w 188235"/>
                    <a:gd name="connsiteY13" fmla="*/ 28738 h 423889"/>
                    <a:gd name="connsiteX14" fmla="*/ 140817 w 188235"/>
                    <a:gd name="connsiteY14" fmla="*/ 0 h 42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235" h="423889">
                      <a:moveTo>
                        <a:pt x="140817" y="0"/>
                      </a:moveTo>
                      <a:lnTo>
                        <a:pt x="47418" y="0"/>
                      </a:lnTo>
                      <a:cubicBezTo>
                        <a:pt x="30175" y="0"/>
                        <a:pt x="17243" y="11495"/>
                        <a:pt x="17243" y="28738"/>
                      </a:cubicBezTo>
                      <a:lnTo>
                        <a:pt x="0" y="145128"/>
                      </a:lnTo>
                      <a:cubicBezTo>
                        <a:pt x="0" y="162371"/>
                        <a:pt x="12932" y="175304"/>
                        <a:pt x="30175" y="175304"/>
                      </a:cubicBezTo>
                      <a:lnTo>
                        <a:pt x="38797" y="175304"/>
                      </a:lnTo>
                      <a:lnTo>
                        <a:pt x="61787" y="406647"/>
                      </a:lnTo>
                      <a:cubicBezTo>
                        <a:pt x="61787" y="416705"/>
                        <a:pt x="70409" y="423890"/>
                        <a:pt x="80467" y="423890"/>
                      </a:cubicBezTo>
                      <a:lnTo>
                        <a:pt x="106332" y="423890"/>
                      </a:lnTo>
                      <a:cubicBezTo>
                        <a:pt x="116390" y="423890"/>
                        <a:pt x="125011" y="416705"/>
                        <a:pt x="125011" y="406647"/>
                      </a:cubicBezTo>
                      <a:lnTo>
                        <a:pt x="148002" y="175304"/>
                      </a:lnTo>
                      <a:lnTo>
                        <a:pt x="158060" y="175304"/>
                      </a:lnTo>
                      <a:cubicBezTo>
                        <a:pt x="175303" y="175304"/>
                        <a:pt x="188235" y="160934"/>
                        <a:pt x="188235" y="145128"/>
                      </a:cubicBezTo>
                      <a:lnTo>
                        <a:pt x="170993" y="28738"/>
                      </a:lnTo>
                      <a:cubicBezTo>
                        <a:pt x="170993" y="12932"/>
                        <a:pt x="156623" y="0"/>
                        <a:pt x="140817" y="0"/>
                      </a:cubicBezTo>
                      <a:close/>
                    </a:path>
                  </a:pathLst>
                </a:custGeom>
                <a:solidFill>
                  <a:srgbClr val="1BC2EF"/>
                </a:solidFill>
                <a:ln w="14351"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9B8190F8-69A5-4481-B99E-8E4FC7EAF248}"/>
                    </a:ext>
                  </a:extLst>
                </p:cNvPr>
                <p:cNvSpPr/>
                <p:nvPr/>
              </p:nvSpPr>
              <p:spPr>
                <a:xfrm>
                  <a:off x="718649" y="3032792"/>
                  <a:ext cx="100583" cy="100584"/>
                </a:xfrm>
                <a:custGeom>
                  <a:avLst/>
                  <a:gdLst>
                    <a:gd name="connsiteX0" fmla="*/ 100584 w 100583"/>
                    <a:gd name="connsiteY0" fmla="*/ 50292 h 100584"/>
                    <a:gd name="connsiteX1" fmla="*/ 50292 w 100583"/>
                    <a:gd name="connsiteY1" fmla="*/ 100584 h 100584"/>
                    <a:gd name="connsiteX2" fmla="*/ 0 w 100583"/>
                    <a:gd name="connsiteY2" fmla="*/ 50292 h 100584"/>
                    <a:gd name="connsiteX3" fmla="*/ 50292 w 100583"/>
                    <a:gd name="connsiteY3" fmla="*/ 0 h 100584"/>
                    <a:gd name="connsiteX4" fmla="*/ 100584 w 100583"/>
                    <a:gd name="connsiteY4" fmla="*/ 50292 h 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3" h="100584">
                      <a:moveTo>
                        <a:pt x="100584" y="50292"/>
                      </a:moveTo>
                      <a:cubicBezTo>
                        <a:pt x="100584" y="78068"/>
                        <a:pt x="78067" y="100584"/>
                        <a:pt x="50292" y="100584"/>
                      </a:cubicBezTo>
                      <a:cubicBezTo>
                        <a:pt x="22516" y="100584"/>
                        <a:pt x="0" y="78068"/>
                        <a:pt x="0" y="50292"/>
                      </a:cubicBezTo>
                      <a:cubicBezTo>
                        <a:pt x="0" y="22516"/>
                        <a:pt x="22516" y="0"/>
                        <a:pt x="50292" y="0"/>
                      </a:cubicBezTo>
                      <a:cubicBezTo>
                        <a:pt x="78067" y="0"/>
                        <a:pt x="100584" y="22516"/>
                        <a:pt x="100584" y="50292"/>
                      </a:cubicBezTo>
                      <a:close/>
                    </a:path>
                  </a:pathLst>
                </a:custGeom>
                <a:solidFill>
                  <a:srgbClr val="FFBF00"/>
                </a:solidFill>
                <a:ln w="14351"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122306441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Visit CHCS.org to…</a:t>
            </a:r>
            <a:endParaRPr lang="en-US" dirty="0"/>
          </a:p>
        </p:txBody>
      </p:sp>
      <p:sp>
        <p:nvSpPr>
          <p:cNvPr id="11" name="Content Placeholder 10">
            <a:extLst>
              <a:ext uri="{FF2B5EF4-FFF2-40B4-BE49-F238E27FC236}">
                <a16:creationId xmlns:a16="http://schemas.microsoft.com/office/drawing/2014/main" id="{38242F06-5413-43B6-AFE8-C0C84471BBCA}"/>
              </a:ext>
            </a:extLst>
          </p:cNvPr>
          <p:cNvSpPr>
            <a:spLocks noGrp="1"/>
          </p:cNvSpPr>
          <p:nvPr>
            <p:ph idx="1"/>
          </p:nvPr>
        </p:nvSpPr>
        <p:spPr/>
        <p:txBody>
          <a:bodyPr>
            <a:noAutofit/>
          </a:bodyPr>
          <a:lstStyle/>
          <a:p>
            <a:pPr>
              <a:spcBef>
                <a:spcPts val="1200"/>
              </a:spcBef>
              <a:spcAft>
                <a:spcPts val="1200"/>
              </a:spcAft>
            </a:pPr>
            <a:r>
              <a:rPr lang="en-US" b="1" dirty="0"/>
              <a:t>Download practical resources</a:t>
            </a:r>
            <a:r>
              <a:rPr lang="en-US" dirty="0"/>
              <a:t> to improve </a:t>
            </a:r>
            <a:br>
              <a:rPr lang="en-US" dirty="0"/>
            </a:br>
            <a:r>
              <a:rPr lang="en-US" dirty="0"/>
              <a:t>health care for people served by Medicaid.</a:t>
            </a:r>
          </a:p>
          <a:p>
            <a:pPr>
              <a:spcBef>
                <a:spcPts val="1200"/>
              </a:spcBef>
              <a:spcAft>
                <a:spcPts val="1200"/>
              </a:spcAft>
            </a:pPr>
            <a:r>
              <a:rPr lang="en-US" b="1" dirty="0"/>
              <a:t>Learn about cutting-edge efforts </a:t>
            </a:r>
            <a:r>
              <a:rPr lang="en-US" sz="2900" dirty="0"/>
              <a:t>from </a:t>
            </a:r>
            <a:br>
              <a:rPr lang="en-US" sz="2900" dirty="0"/>
            </a:br>
            <a:r>
              <a:rPr lang="en-US" sz="2900" dirty="0"/>
              <a:t>peers across the nation </a:t>
            </a:r>
            <a:r>
              <a:rPr lang="en-US" dirty="0"/>
              <a:t>to enhance policy, </a:t>
            </a:r>
            <a:br>
              <a:rPr lang="en-US" dirty="0"/>
            </a:br>
            <a:r>
              <a:rPr lang="en-US" dirty="0"/>
              <a:t>financing, and care delivery.</a:t>
            </a:r>
          </a:p>
          <a:p>
            <a:pPr>
              <a:spcBef>
                <a:spcPts val="1200"/>
              </a:spcBef>
              <a:spcAft>
                <a:spcPts val="1200"/>
              </a:spcAft>
            </a:pPr>
            <a:r>
              <a:rPr lang="en-US" b="1" dirty="0"/>
              <a:t>Subscribe to CHCS e-mail updates</a:t>
            </a:r>
            <a:r>
              <a:rPr lang="en-US" dirty="0"/>
              <a:t>, to learn </a:t>
            </a:r>
            <a:br>
              <a:rPr lang="en-US" dirty="0"/>
            </a:br>
            <a:r>
              <a:rPr lang="en-US" dirty="0"/>
              <a:t>about new resources, webinars, and more.</a:t>
            </a:r>
          </a:p>
          <a:p>
            <a:pPr>
              <a:spcBef>
                <a:spcPts val="1200"/>
              </a:spcBef>
              <a:spcAft>
                <a:spcPts val="1200"/>
              </a:spcAft>
            </a:pPr>
            <a:r>
              <a:rPr lang="en-US" b="1" dirty="0"/>
              <a:t>Follow us on </a:t>
            </a:r>
            <a:r>
              <a:rPr lang="en-US" b="1"/>
              <a:t>LinkedIn or Twitter </a:t>
            </a:r>
            <a:r>
              <a:rPr lang="en-US" dirty="0"/>
              <a:t>@CHCShealth.</a:t>
            </a:r>
          </a:p>
        </p:txBody>
      </p:sp>
      <p:sp>
        <p:nvSpPr>
          <p:cNvPr id="25" name="Slide Number Placeholder 24">
            <a:extLst>
              <a:ext uri="{FF2B5EF4-FFF2-40B4-BE49-F238E27FC236}">
                <a16:creationId xmlns:a16="http://schemas.microsoft.com/office/drawing/2014/main" id="{677BB307-80D8-400E-9726-8F702780276A}"/>
              </a:ext>
            </a:extLst>
          </p:cNvPr>
          <p:cNvSpPr>
            <a:spLocks noGrp="1"/>
          </p:cNvSpPr>
          <p:nvPr>
            <p:ph type="sldNum" sz="quarter" idx="12"/>
          </p:nvPr>
        </p:nvSpPr>
        <p:spPr/>
        <p:txBody>
          <a:bodyPr/>
          <a:lstStyle/>
          <a:p>
            <a:fld id="{DA520EEF-7E75-4E82-8A01-B57B62EF14E1}" type="slidenum">
              <a:rPr lang="en-US" smtClean="0"/>
              <a:t>23</a:t>
            </a:fld>
            <a:endParaRPr lang="en-US" dirty="0"/>
          </a:p>
        </p:txBody>
      </p:sp>
      <p:pic>
        <p:nvPicPr>
          <p:cNvPr id="4" name="Picture 3" descr="Graphical user interface, website&#10;&#10;Description automatically generated">
            <a:extLst>
              <a:ext uri="{FF2B5EF4-FFF2-40B4-BE49-F238E27FC236}">
                <a16:creationId xmlns:a16="http://schemas.microsoft.com/office/drawing/2014/main" id="{088C7158-0CDA-408E-A099-A6F5C924A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2963" y="1150867"/>
            <a:ext cx="4072266" cy="4709160"/>
          </a:xfrm>
          <a:prstGeom prst="rect">
            <a:avLst/>
          </a:prstGeom>
        </p:spPr>
      </p:pic>
    </p:spTree>
    <p:extLst>
      <p:ext uri="{BB962C8B-B14F-4D97-AF65-F5344CB8AC3E}">
        <p14:creationId xmlns:p14="http://schemas.microsoft.com/office/powerpoint/2010/main" val="42560024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806AE-6BDD-4C75-AA50-C30B8B22EB19}"/>
              </a:ext>
            </a:extLst>
          </p:cNvPr>
          <p:cNvSpPr>
            <a:spLocks noGrp="1"/>
          </p:cNvSpPr>
          <p:nvPr>
            <p:ph type="title"/>
          </p:nvPr>
        </p:nvSpPr>
        <p:spPr>
          <a:xfrm>
            <a:off x="304800" y="365128"/>
            <a:ext cx="10972800" cy="1154959"/>
          </a:xfrm>
        </p:spPr>
        <p:txBody>
          <a:bodyPr>
            <a:normAutofit/>
          </a:bodyPr>
          <a:lstStyle/>
          <a:p>
            <a:r>
              <a:rPr lang="en-US" dirty="0"/>
              <a:t>Center for Health Care Strategies </a:t>
            </a:r>
          </a:p>
        </p:txBody>
      </p:sp>
      <p:sp>
        <p:nvSpPr>
          <p:cNvPr id="4" name="Content Placeholder 3">
            <a:extLst>
              <a:ext uri="{FF2B5EF4-FFF2-40B4-BE49-F238E27FC236}">
                <a16:creationId xmlns:a16="http://schemas.microsoft.com/office/drawing/2014/main" id="{5BDBC630-35AC-486F-9E50-2470E220A645}"/>
              </a:ext>
            </a:extLst>
          </p:cNvPr>
          <p:cNvSpPr>
            <a:spLocks noGrp="1"/>
          </p:cNvSpPr>
          <p:nvPr>
            <p:ph idx="1"/>
          </p:nvPr>
        </p:nvSpPr>
        <p:spPr>
          <a:xfrm>
            <a:off x="304800" y="1662113"/>
            <a:ext cx="8031332" cy="4197350"/>
          </a:xfrm>
        </p:spPr>
        <p:txBody>
          <a:bodyPr>
            <a:noAutofit/>
          </a:bodyPr>
          <a:lstStyle/>
          <a:p>
            <a:pPr marL="0" indent="0">
              <a:buNone/>
            </a:pPr>
            <a:r>
              <a:rPr lang="en-US" b="1" dirty="0"/>
              <a:t>Dedicated to strengthening the U.S. health care system to ensure better, more equitable outcomes, particularly for people served by Medicaid.</a:t>
            </a:r>
          </a:p>
          <a:p>
            <a:pPr marL="0" indent="0">
              <a:buNone/>
            </a:pPr>
            <a:r>
              <a:rPr lang="en-US" sz="2400" dirty="0"/>
              <a:t>Together with our partners, our work advances:</a:t>
            </a:r>
          </a:p>
          <a:p>
            <a:pPr marL="684213" lvl="1" indent="0">
              <a:spcAft>
                <a:spcPts val="1200"/>
              </a:spcAft>
              <a:buNone/>
            </a:pPr>
            <a:r>
              <a:rPr lang="en-US" sz="2000" b="1" dirty="0"/>
              <a:t>Effective models for prevention and care delivery </a:t>
            </a:r>
            <a:r>
              <a:rPr lang="en-US" sz="2000" dirty="0"/>
              <a:t>that harness the field’s best thinking and practices to meet critical needs.</a:t>
            </a:r>
          </a:p>
          <a:p>
            <a:pPr marL="684213" lvl="1" indent="0">
              <a:spcAft>
                <a:spcPts val="1200"/>
              </a:spcAft>
              <a:buNone/>
            </a:pPr>
            <a:r>
              <a:rPr lang="en-US" sz="2000" b="1" dirty="0"/>
              <a:t>Efficient solutions for policies and programs </a:t>
            </a:r>
            <a:r>
              <a:rPr lang="en-US" sz="2000" dirty="0"/>
              <a:t>that extend the finite resources available to improve the delivery of vital services and ensure that payment is tied to value. </a:t>
            </a:r>
          </a:p>
          <a:p>
            <a:pPr marL="684213" lvl="1" indent="0">
              <a:spcAft>
                <a:spcPts val="1200"/>
              </a:spcAft>
              <a:buNone/>
            </a:pPr>
            <a:r>
              <a:rPr lang="en-US" sz="2000" b="1" dirty="0"/>
              <a:t>Equitable outcomes for people </a:t>
            </a:r>
            <a:r>
              <a:rPr lang="en-US" sz="2000" dirty="0"/>
              <a:t>that improve the overall well-being of populations facing the greatest needs and health disparities. </a:t>
            </a:r>
          </a:p>
          <a:p>
            <a:endParaRPr lang="en-US" dirty="0"/>
          </a:p>
        </p:txBody>
      </p:sp>
      <p:sp>
        <p:nvSpPr>
          <p:cNvPr id="3" name="Slide Number Placeholder 2">
            <a:extLst>
              <a:ext uri="{FF2B5EF4-FFF2-40B4-BE49-F238E27FC236}">
                <a16:creationId xmlns:a16="http://schemas.microsoft.com/office/drawing/2014/main" id="{4CF901B5-C111-4FE9-AE79-742A63028C78}"/>
              </a:ext>
            </a:extLst>
          </p:cNvPr>
          <p:cNvSpPr>
            <a:spLocks noGrp="1"/>
          </p:cNvSpPr>
          <p:nvPr>
            <p:ph type="sldNum" sz="quarter" idx="12"/>
          </p:nvPr>
        </p:nvSpPr>
        <p:spPr>
          <a:xfrm>
            <a:off x="304800" y="6345954"/>
            <a:ext cx="687421" cy="287704"/>
          </a:xfrm>
        </p:spPr>
        <p:txBody>
          <a:bodyPr/>
          <a:lstStyle/>
          <a:p>
            <a:fld id="{DA520EEF-7E75-4E82-8A01-B57B62EF14E1}" type="slidenum">
              <a:rPr lang="en-US" smtClean="0"/>
              <a:pPr/>
              <a:t>3</a:t>
            </a:fld>
            <a:endParaRPr lang="en-US" dirty="0"/>
          </a:p>
        </p:txBody>
      </p:sp>
      <p:pic>
        <p:nvPicPr>
          <p:cNvPr id="10" name="Graphic 9">
            <a:extLst>
              <a:ext uri="{FF2B5EF4-FFF2-40B4-BE49-F238E27FC236}">
                <a16:creationId xmlns:a16="http://schemas.microsoft.com/office/drawing/2014/main" id="{1ABC5C90-6FD6-4FE2-B05E-AE366FBF31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9584" y="3560066"/>
            <a:ext cx="548640" cy="401443"/>
          </a:xfrm>
          <a:prstGeom prst="rect">
            <a:avLst/>
          </a:prstGeom>
        </p:spPr>
      </p:pic>
      <p:pic>
        <p:nvPicPr>
          <p:cNvPr id="12" name="Graphic 11">
            <a:extLst>
              <a:ext uri="{FF2B5EF4-FFF2-40B4-BE49-F238E27FC236}">
                <a16:creationId xmlns:a16="http://schemas.microsoft.com/office/drawing/2014/main" id="{01093CA1-3777-493C-A32D-63131F60588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9584" y="4439766"/>
            <a:ext cx="548640" cy="548640"/>
          </a:xfrm>
          <a:prstGeom prst="rect">
            <a:avLst/>
          </a:prstGeom>
        </p:spPr>
      </p:pic>
      <p:pic>
        <p:nvPicPr>
          <p:cNvPr id="14" name="Graphic 13">
            <a:extLst>
              <a:ext uri="{FF2B5EF4-FFF2-40B4-BE49-F238E27FC236}">
                <a16:creationId xmlns:a16="http://schemas.microsoft.com/office/drawing/2014/main" id="{58C0F249-392D-41B1-B92E-3AFBD232B6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9584" y="5333370"/>
            <a:ext cx="548640" cy="526092"/>
          </a:xfrm>
          <a:prstGeom prst="rect">
            <a:avLst/>
          </a:prstGeom>
        </p:spPr>
      </p:pic>
      <p:pic>
        <p:nvPicPr>
          <p:cNvPr id="64" name="Picture 63">
            <a:extLst>
              <a:ext uri="{FF2B5EF4-FFF2-40B4-BE49-F238E27FC236}">
                <a16:creationId xmlns:a16="http://schemas.microsoft.com/office/drawing/2014/main" id="{8BAFD059-3079-49B1-968B-BF8B7D77BDEB}"/>
              </a:ext>
            </a:extLst>
          </p:cNvPr>
          <p:cNvPicPr>
            <a:picLocks noChangeAspect="1"/>
          </p:cNvPicPr>
          <p:nvPr/>
        </p:nvPicPr>
        <p:blipFill rotWithShape="1">
          <a:blip r:embed="rId9"/>
          <a:srcRect r="7776"/>
          <a:stretch/>
        </p:blipFill>
        <p:spPr>
          <a:xfrm>
            <a:off x="8627370" y="942975"/>
            <a:ext cx="3564630" cy="3950550"/>
          </a:xfrm>
          <a:prstGeom prst="rect">
            <a:avLst/>
          </a:prstGeom>
        </p:spPr>
      </p:pic>
    </p:spTree>
    <p:extLst>
      <p:ext uri="{BB962C8B-B14F-4D97-AF65-F5344CB8AC3E}">
        <p14:creationId xmlns:p14="http://schemas.microsoft.com/office/powerpoint/2010/main" val="225253501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806AE-6BDD-4C75-AA50-C30B8B22EB19}"/>
              </a:ext>
            </a:extLst>
          </p:cNvPr>
          <p:cNvSpPr>
            <a:spLocks noGrp="1"/>
          </p:cNvSpPr>
          <p:nvPr>
            <p:ph type="title"/>
          </p:nvPr>
        </p:nvSpPr>
        <p:spPr>
          <a:xfrm>
            <a:off x="304800" y="365125"/>
            <a:ext cx="10972800" cy="633412"/>
          </a:xfrm>
        </p:spPr>
        <p:txBody>
          <a:bodyPr>
            <a:normAutofit/>
          </a:bodyPr>
          <a:lstStyle/>
          <a:p>
            <a:r>
              <a:rPr lang="en-US" dirty="0"/>
              <a:t>CHCS Approach to Work </a:t>
            </a:r>
          </a:p>
        </p:txBody>
      </p:sp>
      <p:sp>
        <p:nvSpPr>
          <p:cNvPr id="4" name="Content Placeholder 3">
            <a:extLst>
              <a:ext uri="{FF2B5EF4-FFF2-40B4-BE49-F238E27FC236}">
                <a16:creationId xmlns:a16="http://schemas.microsoft.com/office/drawing/2014/main" id="{5BDBC630-35AC-486F-9E50-2470E220A645}"/>
              </a:ext>
            </a:extLst>
          </p:cNvPr>
          <p:cNvSpPr>
            <a:spLocks noGrp="1"/>
          </p:cNvSpPr>
          <p:nvPr>
            <p:ph idx="1"/>
          </p:nvPr>
        </p:nvSpPr>
        <p:spPr>
          <a:xfrm>
            <a:off x="304800" y="1193801"/>
            <a:ext cx="9185429" cy="4665662"/>
          </a:xfrm>
        </p:spPr>
        <p:txBody>
          <a:bodyPr>
            <a:noAutofit/>
          </a:bodyPr>
          <a:lstStyle/>
          <a:p>
            <a:pPr marL="0" indent="0">
              <a:buNone/>
            </a:pPr>
            <a:r>
              <a:rPr lang="en-US" b="1" dirty="0"/>
              <a:t>We partner with Medicaid stakeholders — including state and federal agencies, managed care plans, providers, community-based organizations and consumers — to promote innovations in health care delivery where they are needed most. </a:t>
            </a:r>
          </a:p>
          <a:p>
            <a:pPr marL="0" indent="0">
              <a:buNone/>
            </a:pPr>
            <a:r>
              <a:rPr lang="en-US" sz="2400" dirty="0"/>
              <a:t>Through our work, we:</a:t>
            </a:r>
          </a:p>
          <a:p>
            <a:pPr marL="798513" lvl="1" indent="0">
              <a:spcBef>
                <a:spcPts val="1200"/>
              </a:spcBef>
              <a:spcAft>
                <a:spcPts val="1200"/>
              </a:spcAft>
              <a:buNone/>
            </a:pPr>
            <a:r>
              <a:rPr lang="en-US" sz="2000" dirty="0"/>
              <a:t>Identify and advance best practices</a:t>
            </a:r>
          </a:p>
          <a:p>
            <a:pPr marL="798513" lvl="1" indent="0">
              <a:spcBef>
                <a:spcPts val="1200"/>
              </a:spcBef>
              <a:spcAft>
                <a:spcPts val="1200"/>
              </a:spcAft>
              <a:buNone/>
            </a:pPr>
            <a:r>
              <a:rPr lang="en-US" sz="2000" dirty="0"/>
              <a:t>Drive policy improvements with evidence and insights</a:t>
            </a:r>
          </a:p>
          <a:p>
            <a:pPr marL="798513" lvl="1" indent="0">
              <a:spcBef>
                <a:spcPts val="1200"/>
              </a:spcBef>
              <a:spcAft>
                <a:spcPts val="1200"/>
              </a:spcAft>
              <a:buNone/>
            </a:pPr>
            <a:r>
              <a:rPr lang="en-US" sz="2000" dirty="0"/>
              <a:t>Develop the capacity and expertise of health care leaders</a:t>
            </a:r>
          </a:p>
          <a:p>
            <a:pPr marL="798513" lvl="1" indent="0">
              <a:spcBef>
                <a:spcPts val="1200"/>
              </a:spcBef>
              <a:spcAft>
                <a:spcPts val="1200"/>
              </a:spcAft>
              <a:buNone/>
            </a:pPr>
            <a:r>
              <a:rPr lang="en-US" sz="2000" dirty="0"/>
              <a:t>Provide practical training, technical assistance, and tools</a:t>
            </a:r>
          </a:p>
          <a:p>
            <a:pPr marL="798513" lvl="1" indent="0">
              <a:spcBef>
                <a:spcPts val="1200"/>
              </a:spcBef>
              <a:spcAft>
                <a:spcPts val="1200"/>
              </a:spcAft>
              <a:buNone/>
            </a:pPr>
            <a:r>
              <a:rPr lang="en-US" sz="2000" dirty="0"/>
              <a:t>Spread success by connecting peers and experts across sectors</a:t>
            </a:r>
          </a:p>
          <a:p>
            <a:endParaRPr lang="en-US" dirty="0"/>
          </a:p>
        </p:txBody>
      </p:sp>
      <p:sp>
        <p:nvSpPr>
          <p:cNvPr id="3" name="Slide Number Placeholder 2">
            <a:extLst>
              <a:ext uri="{FF2B5EF4-FFF2-40B4-BE49-F238E27FC236}">
                <a16:creationId xmlns:a16="http://schemas.microsoft.com/office/drawing/2014/main" id="{4CF901B5-C111-4FE9-AE79-742A63028C78}"/>
              </a:ext>
            </a:extLst>
          </p:cNvPr>
          <p:cNvSpPr>
            <a:spLocks noGrp="1"/>
          </p:cNvSpPr>
          <p:nvPr>
            <p:ph type="sldNum" sz="quarter" idx="12"/>
          </p:nvPr>
        </p:nvSpPr>
        <p:spPr>
          <a:xfrm>
            <a:off x="304800" y="6345954"/>
            <a:ext cx="687421" cy="287704"/>
          </a:xfrm>
        </p:spPr>
        <p:txBody>
          <a:bodyPr/>
          <a:lstStyle/>
          <a:p>
            <a:fld id="{DA520EEF-7E75-4E82-8A01-B57B62EF14E1}" type="slidenum">
              <a:rPr lang="en-US" smtClean="0"/>
              <a:pPr/>
              <a:t>4</a:t>
            </a:fld>
            <a:endParaRPr lang="en-US" dirty="0"/>
          </a:p>
        </p:txBody>
      </p:sp>
      <p:pic>
        <p:nvPicPr>
          <p:cNvPr id="41" name="Graphic 40">
            <a:extLst>
              <a:ext uri="{FF2B5EF4-FFF2-40B4-BE49-F238E27FC236}">
                <a16:creationId xmlns:a16="http://schemas.microsoft.com/office/drawing/2014/main" id="{A7A8E9D3-BEF7-44FE-A5F0-AD0EB701C9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2981" y="5184748"/>
            <a:ext cx="457200" cy="457200"/>
          </a:xfrm>
          <a:prstGeom prst="rect">
            <a:avLst/>
          </a:prstGeom>
        </p:spPr>
      </p:pic>
      <p:pic>
        <p:nvPicPr>
          <p:cNvPr id="42" name="Graphic 41">
            <a:extLst>
              <a:ext uri="{FF2B5EF4-FFF2-40B4-BE49-F238E27FC236}">
                <a16:creationId xmlns:a16="http://schemas.microsoft.com/office/drawing/2014/main" id="{7F33CCE6-36DD-406F-A833-245EDA089D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2981" y="4532284"/>
            <a:ext cx="457200" cy="457200"/>
          </a:xfrm>
          <a:prstGeom prst="rect">
            <a:avLst/>
          </a:prstGeom>
        </p:spPr>
      </p:pic>
      <p:pic>
        <p:nvPicPr>
          <p:cNvPr id="43" name="Graphic 42">
            <a:extLst>
              <a:ext uri="{FF2B5EF4-FFF2-40B4-BE49-F238E27FC236}">
                <a16:creationId xmlns:a16="http://schemas.microsoft.com/office/drawing/2014/main" id="{8BFB1602-40C5-423E-B630-53D21BE4CB30}"/>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7978" r="8267"/>
          <a:stretch/>
        </p:blipFill>
        <p:spPr>
          <a:xfrm>
            <a:off x="612981" y="4023327"/>
            <a:ext cx="457200" cy="353202"/>
          </a:xfrm>
          <a:prstGeom prst="rect">
            <a:avLst/>
          </a:prstGeom>
        </p:spPr>
      </p:pic>
      <p:pic>
        <p:nvPicPr>
          <p:cNvPr id="44" name="Graphic 43">
            <a:extLst>
              <a:ext uri="{FF2B5EF4-FFF2-40B4-BE49-F238E27FC236}">
                <a16:creationId xmlns:a16="http://schemas.microsoft.com/office/drawing/2014/main" id="{69FAA1C8-CAB2-4FC8-B8AD-285565EB9A0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12981" y="5768979"/>
            <a:ext cx="457200" cy="449873"/>
          </a:xfrm>
          <a:prstGeom prst="rect">
            <a:avLst/>
          </a:prstGeom>
        </p:spPr>
      </p:pic>
      <p:pic>
        <p:nvPicPr>
          <p:cNvPr id="6" name="Graphic 5">
            <a:extLst>
              <a:ext uri="{FF2B5EF4-FFF2-40B4-BE49-F238E27FC236}">
                <a16:creationId xmlns:a16="http://schemas.microsoft.com/office/drawing/2014/main" id="{EC1FA604-ED87-4685-8020-A507BF8197B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12982" y="3432166"/>
            <a:ext cx="457199" cy="449873"/>
          </a:xfrm>
          <a:prstGeom prst="rect">
            <a:avLst/>
          </a:prstGeom>
        </p:spPr>
      </p:pic>
    </p:spTree>
    <p:extLst>
      <p:ext uri="{BB962C8B-B14F-4D97-AF65-F5344CB8AC3E}">
        <p14:creationId xmlns:p14="http://schemas.microsoft.com/office/powerpoint/2010/main" val="225496729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D695D-FD95-D3F2-83CF-AC0C2178C9CE}"/>
              </a:ext>
            </a:extLst>
          </p:cNvPr>
          <p:cNvSpPr>
            <a:spLocks noGrp="1"/>
          </p:cNvSpPr>
          <p:nvPr>
            <p:ph type="title"/>
          </p:nvPr>
        </p:nvSpPr>
        <p:spPr>
          <a:xfrm>
            <a:off x="304800" y="365128"/>
            <a:ext cx="8883805" cy="1154959"/>
          </a:xfrm>
        </p:spPr>
        <p:txBody>
          <a:bodyPr/>
          <a:lstStyle/>
          <a:p>
            <a:r>
              <a:rPr lang="en-US" dirty="0"/>
              <a:t>Partnerships for Action: California Health Care &amp; Homelessness Learning Collaborative</a:t>
            </a:r>
          </a:p>
        </p:txBody>
      </p:sp>
      <p:sp>
        <p:nvSpPr>
          <p:cNvPr id="3" name="Content Placeholder 2">
            <a:extLst>
              <a:ext uri="{FF2B5EF4-FFF2-40B4-BE49-F238E27FC236}">
                <a16:creationId xmlns:a16="http://schemas.microsoft.com/office/drawing/2014/main" id="{814EFC15-748E-C9FC-0585-A2EEF72D4782}"/>
              </a:ext>
            </a:extLst>
          </p:cNvPr>
          <p:cNvSpPr>
            <a:spLocks noGrp="1"/>
          </p:cNvSpPr>
          <p:nvPr>
            <p:ph idx="1"/>
          </p:nvPr>
        </p:nvSpPr>
        <p:spPr>
          <a:xfrm>
            <a:off x="304800" y="1739712"/>
            <a:ext cx="10656849" cy="4198374"/>
          </a:xfrm>
        </p:spPr>
        <p:txBody>
          <a:bodyPr/>
          <a:lstStyle/>
          <a:p>
            <a:r>
              <a:rPr lang="en-US" sz="2600" b="1" dirty="0"/>
              <a:t>Goal: </a:t>
            </a:r>
            <a:r>
              <a:rPr lang="en-US" sz="2600" dirty="0"/>
              <a:t>Improve care delivery and health and housing outcomes for Californians experiencing homelessness by supporting health care and homeless services organizations partnerships</a:t>
            </a:r>
          </a:p>
          <a:p>
            <a:r>
              <a:rPr lang="en-US" sz="2600" dirty="0"/>
              <a:t>Made possible by the California Health Care Foundation</a:t>
            </a:r>
          </a:p>
          <a:p>
            <a:r>
              <a:rPr lang="en-US" sz="2600" b="1" dirty="0"/>
              <a:t>Eight cross-sector teams</a:t>
            </a:r>
            <a:r>
              <a:rPr lang="en-US" sz="2600" dirty="0"/>
              <a:t>, competitively selected for participation, are piloting collaborative projects and cross-sector partnerships that innovate care delivery for people experiencing homelessness in their communities </a:t>
            </a:r>
          </a:p>
          <a:p>
            <a:r>
              <a:rPr lang="en-US" sz="2600" b="1" dirty="0"/>
              <a:t>Project period: </a:t>
            </a:r>
            <a:r>
              <a:rPr lang="en-US" sz="2600" dirty="0"/>
              <a:t>July 2022 – July 2024 </a:t>
            </a:r>
          </a:p>
          <a:p>
            <a:endParaRPr lang="en-US" dirty="0"/>
          </a:p>
        </p:txBody>
      </p:sp>
      <p:sp>
        <p:nvSpPr>
          <p:cNvPr id="4" name="Slide Number Placeholder 3">
            <a:extLst>
              <a:ext uri="{FF2B5EF4-FFF2-40B4-BE49-F238E27FC236}">
                <a16:creationId xmlns:a16="http://schemas.microsoft.com/office/drawing/2014/main" id="{4EF2BF1B-EC4E-B9F7-9238-82DD325363FB}"/>
              </a:ext>
            </a:extLst>
          </p:cNvPr>
          <p:cNvSpPr>
            <a:spLocks noGrp="1"/>
          </p:cNvSpPr>
          <p:nvPr>
            <p:ph type="sldNum" sz="quarter" idx="12"/>
          </p:nvPr>
        </p:nvSpPr>
        <p:spPr/>
        <p:txBody>
          <a:bodyPr/>
          <a:lstStyle/>
          <a:p>
            <a:fld id="{DA520EEF-7E75-4E82-8A01-B57B62EF14E1}" type="slidenum">
              <a:rPr lang="en-US" smtClean="0"/>
              <a:t>5</a:t>
            </a:fld>
            <a:endParaRPr lang="en-US" dirty="0"/>
          </a:p>
        </p:txBody>
      </p:sp>
    </p:spTree>
    <p:extLst>
      <p:ext uri="{BB962C8B-B14F-4D97-AF65-F5344CB8AC3E}">
        <p14:creationId xmlns:p14="http://schemas.microsoft.com/office/powerpoint/2010/main" val="90839040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F5A19CD-49EC-2104-860B-07FF8797D1A3}"/>
              </a:ext>
            </a:extLst>
          </p:cNvPr>
          <p:cNvSpPr/>
          <p:nvPr/>
        </p:nvSpPr>
        <p:spPr>
          <a:xfrm>
            <a:off x="756546" y="1960364"/>
            <a:ext cx="3984044" cy="113869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 name="Title 1"/>
          <p:cNvSpPr>
            <a:spLocks noGrp="1"/>
          </p:cNvSpPr>
          <p:nvPr>
            <p:ph type="title"/>
          </p:nvPr>
        </p:nvSpPr>
        <p:spPr>
          <a:xfrm>
            <a:off x="304800" y="415232"/>
            <a:ext cx="10972800" cy="1027917"/>
          </a:xfrm>
        </p:spPr>
        <p:txBody>
          <a:bodyPr/>
          <a:lstStyle/>
          <a:p>
            <a:r>
              <a:rPr lang="en-US" dirty="0"/>
              <a:t>Meet Today’s Presenters</a:t>
            </a:r>
          </a:p>
        </p:txBody>
      </p:sp>
      <p:sp>
        <p:nvSpPr>
          <p:cNvPr id="129" name="Slide Number Placeholder 128">
            <a:extLst>
              <a:ext uri="{FF2B5EF4-FFF2-40B4-BE49-F238E27FC236}">
                <a16:creationId xmlns:a16="http://schemas.microsoft.com/office/drawing/2014/main" id="{C2537CE1-8562-4159-A677-F871722EF666}"/>
              </a:ext>
            </a:extLst>
          </p:cNvPr>
          <p:cNvSpPr>
            <a:spLocks noGrp="1"/>
          </p:cNvSpPr>
          <p:nvPr>
            <p:ph type="sldNum" sz="quarter" idx="11"/>
          </p:nvPr>
        </p:nvSpPr>
        <p:spPr>
          <a:xfrm>
            <a:off x="304805" y="6345953"/>
            <a:ext cx="3188111" cy="293843"/>
          </a:xfrm>
        </p:spPr>
        <p:txBody>
          <a:bodyPr/>
          <a:lstStyle/>
          <a:p>
            <a:fld id="{DA520EEF-7E75-4E82-8A01-B57B62EF14E1}" type="slidenum">
              <a:rPr lang="en-US" smtClean="0"/>
              <a:pPr/>
              <a:t>6</a:t>
            </a:fld>
            <a:endParaRPr lang="en-US" dirty="0"/>
          </a:p>
        </p:txBody>
      </p:sp>
      <p:sp>
        <p:nvSpPr>
          <p:cNvPr id="25" name="Text Placeholder 24">
            <a:extLst>
              <a:ext uri="{FF2B5EF4-FFF2-40B4-BE49-F238E27FC236}">
                <a16:creationId xmlns:a16="http://schemas.microsoft.com/office/drawing/2014/main" id="{7EA6AD85-DB4B-47E8-8B3D-8ADD8AFE9FF2}"/>
              </a:ext>
            </a:extLst>
          </p:cNvPr>
          <p:cNvSpPr>
            <a:spLocks noGrp="1"/>
          </p:cNvSpPr>
          <p:nvPr>
            <p:ph type="body" sz="quarter" idx="19"/>
          </p:nvPr>
        </p:nvSpPr>
        <p:spPr>
          <a:xfrm>
            <a:off x="903955" y="2122641"/>
            <a:ext cx="3635920" cy="832024"/>
          </a:xfrm>
        </p:spPr>
        <p:txBody>
          <a:bodyPr>
            <a:normAutofit/>
          </a:bodyPr>
          <a:lstStyle/>
          <a:p>
            <a:pPr>
              <a:spcAft>
                <a:spcPts val="300"/>
              </a:spcAft>
            </a:pPr>
            <a:r>
              <a:rPr lang="en-US" sz="1800" b="1" i="0" dirty="0">
                <a:solidFill>
                  <a:srgbClr val="24211F"/>
                </a:solidFill>
                <a:effectLst/>
              </a:rPr>
              <a:t>Nai Kasick</a:t>
            </a:r>
            <a:endParaRPr lang="en-US" sz="1800" dirty="0">
              <a:solidFill>
                <a:srgbClr val="24211F"/>
              </a:solidFill>
            </a:endParaRPr>
          </a:p>
          <a:p>
            <a:r>
              <a:rPr lang="en-US" b="0" i="0" dirty="0">
                <a:solidFill>
                  <a:srgbClr val="24211F"/>
                </a:solidFill>
                <a:effectLst/>
              </a:rPr>
              <a:t>Vice President, Medi-Cal Lead</a:t>
            </a:r>
          </a:p>
          <a:p>
            <a:r>
              <a:rPr lang="en-US" b="0" i="0" dirty="0">
                <a:solidFill>
                  <a:srgbClr val="24211F"/>
                </a:solidFill>
                <a:effectLst/>
              </a:rPr>
              <a:t>HealthNet</a:t>
            </a:r>
            <a:endParaRPr lang="en-US" dirty="0"/>
          </a:p>
        </p:txBody>
      </p:sp>
      <p:sp>
        <p:nvSpPr>
          <p:cNvPr id="16" name="Rectangle 15">
            <a:extLst>
              <a:ext uri="{FF2B5EF4-FFF2-40B4-BE49-F238E27FC236}">
                <a16:creationId xmlns:a16="http://schemas.microsoft.com/office/drawing/2014/main" id="{EEE7FF5A-923C-5934-FD24-A97775860815}"/>
              </a:ext>
            </a:extLst>
          </p:cNvPr>
          <p:cNvSpPr/>
          <p:nvPr/>
        </p:nvSpPr>
        <p:spPr>
          <a:xfrm>
            <a:off x="756545" y="3490077"/>
            <a:ext cx="3984045" cy="113869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6" name="Text Placeholder 25">
            <a:extLst>
              <a:ext uri="{FF2B5EF4-FFF2-40B4-BE49-F238E27FC236}">
                <a16:creationId xmlns:a16="http://schemas.microsoft.com/office/drawing/2014/main" id="{BC8AF077-2108-4D21-9924-A08ED622858D}"/>
              </a:ext>
            </a:extLst>
          </p:cNvPr>
          <p:cNvSpPr>
            <a:spLocks noGrp="1"/>
          </p:cNvSpPr>
          <p:nvPr>
            <p:ph type="body" sz="quarter" idx="20"/>
          </p:nvPr>
        </p:nvSpPr>
        <p:spPr>
          <a:xfrm>
            <a:off x="903955" y="3646144"/>
            <a:ext cx="2863584" cy="1193789"/>
          </a:xfrm>
        </p:spPr>
        <p:txBody>
          <a:bodyPr>
            <a:normAutofit/>
          </a:bodyPr>
          <a:lstStyle/>
          <a:p>
            <a:pPr>
              <a:spcAft>
                <a:spcPts val="300"/>
              </a:spcAft>
            </a:pPr>
            <a:r>
              <a:rPr lang="en-US" sz="1800" b="1" i="0" dirty="0">
                <a:solidFill>
                  <a:srgbClr val="24211F"/>
                </a:solidFill>
                <a:effectLst/>
              </a:rPr>
              <a:t>Leticia Hinojosa</a:t>
            </a:r>
          </a:p>
          <a:p>
            <a:r>
              <a:rPr lang="en-US" b="0" i="0" dirty="0">
                <a:solidFill>
                  <a:srgbClr val="24211F"/>
                </a:solidFill>
                <a:effectLst/>
              </a:rPr>
              <a:t>Co-Director</a:t>
            </a:r>
          </a:p>
          <a:p>
            <a:r>
              <a:rPr lang="en-US" dirty="0">
                <a:solidFill>
                  <a:srgbClr val="24211F"/>
                </a:solidFill>
              </a:rPr>
              <a:t>Kings Tulare Homeless Alliance</a:t>
            </a:r>
            <a:endParaRPr lang="en-US" dirty="0"/>
          </a:p>
        </p:txBody>
      </p:sp>
      <p:sp>
        <p:nvSpPr>
          <p:cNvPr id="36" name="Rectangle 35">
            <a:extLst>
              <a:ext uri="{FF2B5EF4-FFF2-40B4-BE49-F238E27FC236}">
                <a16:creationId xmlns:a16="http://schemas.microsoft.com/office/drawing/2014/main" id="{A65F6D42-4AF9-1C9B-0C40-217947FCD389}"/>
              </a:ext>
            </a:extLst>
          </p:cNvPr>
          <p:cNvSpPr/>
          <p:nvPr/>
        </p:nvSpPr>
        <p:spPr>
          <a:xfrm>
            <a:off x="5441127" y="1960364"/>
            <a:ext cx="4006017" cy="113869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 Placeholder 27">
            <a:extLst>
              <a:ext uri="{FF2B5EF4-FFF2-40B4-BE49-F238E27FC236}">
                <a16:creationId xmlns:a16="http://schemas.microsoft.com/office/drawing/2014/main" id="{3132569B-C7E2-4AA2-90A0-15BC2991393D}"/>
              </a:ext>
            </a:extLst>
          </p:cNvPr>
          <p:cNvSpPr>
            <a:spLocks noGrp="1"/>
          </p:cNvSpPr>
          <p:nvPr>
            <p:ph type="body" sz="quarter" idx="22"/>
          </p:nvPr>
        </p:nvSpPr>
        <p:spPr>
          <a:xfrm>
            <a:off x="5591351" y="2027919"/>
            <a:ext cx="2911080" cy="1043777"/>
          </a:xfrm>
        </p:spPr>
        <p:txBody>
          <a:bodyPr>
            <a:normAutofit/>
          </a:bodyPr>
          <a:lstStyle/>
          <a:p>
            <a:r>
              <a:rPr lang="en-US" sz="1800" b="1" i="0" dirty="0">
                <a:solidFill>
                  <a:srgbClr val="24211F"/>
                </a:solidFill>
                <a:effectLst/>
                <a:latin typeface="+mj-lt"/>
              </a:rPr>
              <a:t>Miguel Perez</a:t>
            </a:r>
          </a:p>
          <a:p>
            <a:r>
              <a:rPr lang="en-US" sz="1600" b="0" i="0" dirty="0">
                <a:solidFill>
                  <a:srgbClr val="24211F"/>
                </a:solidFill>
                <a:effectLst/>
              </a:rPr>
              <a:t>Program Manager- Regional Housing Strategy</a:t>
            </a:r>
          </a:p>
          <a:p>
            <a:r>
              <a:rPr lang="en-US" sz="1600" b="0" i="0" dirty="0">
                <a:solidFill>
                  <a:srgbClr val="24211F"/>
                </a:solidFill>
                <a:effectLst/>
              </a:rPr>
              <a:t>Anthem Blue Cross</a:t>
            </a:r>
            <a:endParaRPr lang="en-US" sz="1500" dirty="0"/>
          </a:p>
        </p:txBody>
      </p:sp>
      <p:sp>
        <p:nvSpPr>
          <p:cNvPr id="40" name="Rectangle 39">
            <a:extLst>
              <a:ext uri="{FF2B5EF4-FFF2-40B4-BE49-F238E27FC236}">
                <a16:creationId xmlns:a16="http://schemas.microsoft.com/office/drawing/2014/main" id="{8CFBCCF7-1475-C09C-1B65-82946C8852CA}"/>
              </a:ext>
            </a:extLst>
          </p:cNvPr>
          <p:cNvSpPr/>
          <p:nvPr/>
        </p:nvSpPr>
        <p:spPr>
          <a:xfrm>
            <a:off x="5441126" y="3490077"/>
            <a:ext cx="4006018" cy="113869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26">
            <a:extLst>
              <a:ext uri="{FF2B5EF4-FFF2-40B4-BE49-F238E27FC236}">
                <a16:creationId xmlns:a16="http://schemas.microsoft.com/office/drawing/2014/main" id="{B4D3E535-C336-4EC3-B8AF-5B2FA6E3DB7E}"/>
              </a:ext>
            </a:extLst>
          </p:cNvPr>
          <p:cNvSpPr>
            <a:spLocks noGrp="1"/>
          </p:cNvSpPr>
          <p:nvPr>
            <p:ph type="body" sz="quarter" idx="21"/>
          </p:nvPr>
        </p:nvSpPr>
        <p:spPr>
          <a:xfrm>
            <a:off x="5591351" y="3646144"/>
            <a:ext cx="3412428" cy="850610"/>
          </a:xfrm>
        </p:spPr>
        <p:txBody>
          <a:bodyPr>
            <a:normAutofit/>
          </a:bodyPr>
          <a:lstStyle/>
          <a:p>
            <a:pPr>
              <a:spcAft>
                <a:spcPts val="300"/>
              </a:spcAft>
            </a:pPr>
            <a:r>
              <a:rPr lang="en-US" sz="1800" b="1" i="0" dirty="0">
                <a:solidFill>
                  <a:srgbClr val="24211F"/>
                </a:solidFill>
                <a:effectLst/>
              </a:rPr>
              <a:t>Melissa McCarthy</a:t>
            </a:r>
          </a:p>
          <a:p>
            <a:r>
              <a:rPr lang="en-US" b="0" i="0" dirty="0">
                <a:solidFill>
                  <a:srgbClr val="24211F"/>
                </a:solidFill>
                <a:effectLst/>
              </a:rPr>
              <a:t>Racial Equity Coordinator</a:t>
            </a:r>
          </a:p>
          <a:p>
            <a:r>
              <a:rPr lang="en-US" dirty="0">
                <a:solidFill>
                  <a:srgbClr val="24211F"/>
                </a:solidFill>
              </a:rPr>
              <a:t>Kings Tulare Homeless Alliance</a:t>
            </a:r>
            <a:endParaRPr lang="en-US" sz="1200" dirty="0"/>
          </a:p>
        </p:txBody>
      </p:sp>
      <p:pic>
        <p:nvPicPr>
          <p:cNvPr id="3" name="Graphic 2">
            <a:extLst>
              <a:ext uri="{FF2B5EF4-FFF2-40B4-BE49-F238E27FC236}">
                <a16:creationId xmlns:a16="http://schemas.microsoft.com/office/drawing/2014/main" id="{6FD5060B-7A68-D883-5F17-F7D6CA2D48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37056" y="472646"/>
            <a:ext cx="1840901" cy="1685644"/>
          </a:xfrm>
          <a:prstGeom prst="rect">
            <a:avLst/>
          </a:prstGeom>
        </p:spPr>
      </p:pic>
      <p:sp>
        <p:nvSpPr>
          <p:cNvPr id="4" name="Rectangle 3">
            <a:extLst>
              <a:ext uri="{FF2B5EF4-FFF2-40B4-BE49-F238E27FC236}">
                <a16:creationId xmlns:a16="http://schemas.microsoft.com/office/drawing/2014/main" id="{BCB9F87C-F450-0EDE-6606-9144CCE365CB}"/>
              </a:ext>
            </a:extLst>
          </p:cNvPr>
          <p:cNvSpPr/>
          <p:nvPr/>
        </p:nvSpPr>
        <p:spPr>
          <a:xfrm>
            <a:off x="756545" y="5019789"/>
            <a:ext cx="4006018" cy="113869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600" dirty="0">
              <a:solidFill>
                <a:schemeClr val="tx1"/>
              </a:solidFill>
            </a:endParaRPr>
          </a:p>
        </p:txBody>
      </p:sp>
      <p:sp>
        <p:nvSpPr>
          <p:cNvPr id="5" name="Text Placeholder 24">
            <a:extLst>
              <a:ext uri="{FF2B5EF4-FFF2-40B4-BE49-F238E27FC236}">
                <a16:creationId xmlns:a16="http://schemas.microsoft.com/office/drawing/2014/main" id="{0AC83871-D799-4380-DE77-6D1569505DDD}"/>
              </a:ext>
            </a:extLst>
          </p:cNvPr>
          <p:cNvSpPr txBox="1">
            <a:spLocks/>
          </p:cNvSpPr>
          <p:nvPr/>
        </p:nvSpPr>
        <p:spPr>
          <a:xfrm>
            <a:off x="903955" y="5173125"/>
            <a:ext cx="3795728" cy="832024"/>
          </a:xfrm>
          <a:prstGeom prst="rect">
            <a:avLst/>
          </a:prstGeom>
        </p:spPr>
        <p:txBody>
          <a:bodyPr vert="horz" lIns="91440" tIns="45720" rIns="91440" bIns="45720" rtlCol="0">
            <a:normAutofit/>
          </a:bodyPr>
          <a:lstStyle>
            <a:lvl1pPr marL="0" indent="0" algn="l" defTabSz="914309" rtl="0" eaLnBrk="1" latinLnBrk="0" hangingPunct="1">
              <a:lnSpc>
                <a:spcPct val="90000"/>
              </a:lnSpc>
              <a:spcBef>
                <a:spcPts val="0"/>
              </a:spcBef>
              <a:spcAft>
                <a:spcPts val="0"/>
              </a:spcAft>
              <a:buClr>
                <a:schemeClr val="accent2"/>
              </a:buClr>
              <a:buFont typeface="Arial" panose="020B0604020202020204" pitchFamily="34" charset="0"/>
              <a:buNone/>
              <a:defRPr lang="en-US" sz="1600" b="0" kern="1200" spc="-50" baseline="0">
                <a:solidFill>
                  <a:schemeClr val="tx1"/>
                </a:solidFill>
                <a:latin typeface="+mn-lt"/>
                <a:ea typeface="+mn-ea"/>
                <a:cs typeface="+mn-cs"/>
              </a:defRPr>
            </a:lvl1pPr>
            <a:lvl2pPr marL="457155" indent="-225404" algn="l" defTabSz="914309" rtl="0" eaLnBrk="1" latinLnBrk="0" hangingPunct="1">
              <a:lnSpc>
                <a:spcPct val="90000"/>
              </a:lnSpc>
              <a:spcBef>
                <a:spcPts val="500"/>
              </a:spcBef>
              <a:buClr>
                <a:srgbClr val="0D96BA"/>
              </a:buClr>
              <a:buFont typeface="Source Sans Pro" panose="020B0503030403020204" pitchFamily="34" charset="0"/>
              <a:buChar char="→"/>
              <a:defRPr lang="en-US" sz="2400" kern="1200" spc="-50" baseline="0" dirty="0">
                <a:solidFill>
                  <a:schemeClr val="tx1"/>
                </a:solidFill>
                <a:latin typeface="+mn-lt"/>
                <a:ea typeface="+mn-ea"/>
                <a:cs typeface="+mn-cs"/>
              </a:defRPr>
            </a:lvl2pPr>
            <a:lvl3pPr marL="625411" indent="-166672" algn="l" defTabSz="914309" rtl="0" eaLnBrk="1" latinLnBrk="0" hangingPunct="1">
              <a:lnSpc>
                <a:spcPct val="90000"/>
              </a:lnSpc>
              <a:spcBef>
                <a:spcPts val="500"/>
              </a:spcBef>
              <a:buClr>
                <a:schemeClr val="accent2"/>
              </a:buClr>
              <a:buFont typeface="Arial" panose="020B0604020202020204" pitchFamily="34" charset="0"/>
              <a:buChar char="•"/>
              <a:defRPr lang="en-US" sz="2000" kern="1200" spc="-50" baseline="0" dirty="0">
                <a:solidFill>
                  <a:schemeClr val="tx1"/>
                </a:solidFill>
                <a:latin typeface="+mn-lt"/>
                <a:ea typeface="+mn-ea"/>
                <a:cs typeface="+mn-cs"/>
              </a:defRPr>
            </a:lvl3pPr>
            <a:lvl4pPr marL="914309" indent="-228578" algn="l" defTabSz="914309" rtl="0" eaLnBrk="1" latinLnBrk="0" hangingPunct="1">
              <a:lnSpc>
                <a:spcPct val="90000"/>
              </a:lnSpc>
              <a:spcBef>
                <a:spcPts val="500"/>
              </a:spcBef>
              <a:buClr>
                <a:srgbClr val="0D96BA"/>
              </a:buClr>
              <a:buFont typeface="Source Sans Pro" panose="020B0503030403020204" pitchFamily="34" charset="0"/>
              <a:buChar char="→"/>
              <a:defRPr lang="en-US" sz="1800" kern="1200" spc="-50" baseline="0" dirty="0">
                <a:solidFill>
                  <a:schemeClr val="tx1"/>
                </a:solidFill>
                <a:latin typeface="+mn-lt"/>
                <a:ea typeface="+mn-ea"/>
                <a:cs typeface="+mn-cs"/>
              </a:defRPr>
            </a:lvl4pPr>
            <a:lvl5pPr marL="1085744" indent="-173022" algn="l" defTabSz="914309" rtl="0" eaLnBrk="1" latinLnBrk="0" hangingPunct="1">
              <a:lnSpc>
                <a:spcPct val="90000"/>
              </a:lnSpc>
              <a:spcBef>
                <a:spcPts val="500"/>
              </a:spcBef>
              <a:buClr>
                <a:schemeClr val="accent2"/>
              </a:buClr>
              <a:buFont typeface="Arial" panose="020B0604020202020204" pitchFamily="34" charset="0"/>
              <a:buChar char="•"/>
              <a:defRPr lang="en-US" sz="1800" kern="1200" spc="-50" baseline="0" dirty="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300"/>
              </a:spcAft>
            </a:pPr>
            <a:r>
              <a:rPr lang="en-US" sz="1800" b="1" dirty="0">
                <a:solidFill>
                  <a:srgbClr val="24211F"/>
                </a:solidFill>
              </a:rPr>
              <a:t>Katie League</a:t>
            </a:r>
            <a:endParaRPr lang="en-US" sz="1800" dirty="0">
              <a:solidFill>
                <a:srgbClr val="24211F"/>
              </a:solidFill>
            </a:endParaRPr>
          </a:p>
          <a:p>
            <a:r>
              <a:rPr lang="en-US" dirty="0">
                <a:solidFill>
                  <a:srgbClr val="24211F"/>
                </a:solidFill>
              </a:rPr>
              <a:t>Behavioral Health Manager</a:t>
            </a:r>
          </a:p>
          <a:p>
            <a:r>
              <a:rPr lang="en-US" dirty="0">
                <a:solidFill>
                  <a:srgbClr val="24211F"/>
                </a:solidFill>
              </a:rPr>
              <a:t>National Health Care for the Homeless Council</a:t>
            </a:r>
            <a:endParaRPr lang="en-US" dirty="0"/>
          </a:p>
        </p:txBody>
      </p:sp>
    </p:spTree>
    <p:extLst>
      <p:ext uri="{BB962C8B-B14F-4D97-AF65-F5344CB8AC3E}">
        <p14:creationId xmlns:p14="http://schemas.microsoft.com/office/powerpoint/2010/main" val="276298851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A33145A3-EFFB-3B72-F77E-871A582D380E}"/>
              </a:ext>
            </a:extLst>
          </p:cNvPr>
          <p:cNvSpPr>
            <a:spLocks noGrp="1"/>
          </p:cNvSpPr>
          <p:nvPr>
            <p:ph type="title"/>
          </p:nvPr>
        </p:nvSpPr>
        <p:spPr>
          <a:xfrm>
            <a:off x="304800" y="365128"/>
            <a:ext cx="9663165" cy="1154959"/>
          </a:xfrm>
        </p:spPr>
        <p:txBody>
          <a:bodyPr>
            <a:normAutofit/>
          </a:bodyPr>
          <a:lstStyle/>
          <a:p>
            <a:r>
              <a:rPr lang="en-US" b="1" i="0" dirty="0">
                <a:effectLst/>
                <a:latin typeface="noto-sans"/>
              </a:rPr>
              <a:t>Integrating More Equitable Practices into Policies and Procedures</a:t>
            </a:r>
            <a:endParaRPr lang="en-US" dirty="0"/>
          </a:p>
        </p:txBody>
      </p:sp>
      <p:sp>
        <p:nvSpPr>
          <p:cNvPr id="17" name="Content Placeholder 16">
            <a:extLst>
              <a:ext uri="{FF2B5EF4-FFF2-40B4-BE49-F238E27FC236}">
                <a16:creationId xmlns:a16="http://schemas.microsoft.com/office/drawing/2014/main" id="{5DDE0AA1-BE5D-43A4-A05B-709112B63D57}"/>
              </a:ext>
            </a:extLst>
          </p:cNvPr>
          <p:cNvSpPr>
            <a:spLocks noGrp="1"/>
          </p:cNvSpPr>
          <p:nvPr>
            <p:ph idx="1"/>
          </p:nvPr>
        </p:nvSpPr>
        <p:spPr>
          <a:xfrm>
            <a:off x="304800" y="1691798"/>
            <a:ext cx="10406743" cy="4198374"/>
          </a:xfrm>
        </p:spPr>
        <p:txBody>
          <a:bodyPr/>
          <a:lstStyle/>
          <a:p>
            <a:pPr marL="573088" marR="0" lvl="0" indent="-401638">
              <a:spcBef>
                <a:spcPts val="0"/>
              </a:spcBef>
              <a:spcAft>
                <a:spcPts val="1200"/>
              </a:spcAft>
              <a:buClr>
                <a:schemeClr val="accent3">
                  <a:lumMod val="75000"/>
                </a:schemeClr>
              </a:buClr>
              <a:buFont typeface="+mj-lt"/>
              <a:buAutoNum type="arabicPeriod"/>
            </a:pPr>
            <a:r>
              <a:rPr lang="en-US" dirty="0">
                <a:effectLst/>
                <a:latin typeface="Calibri" panose="020F0502020204030204" pitchFamily="34" charset="0"/>
                <a:ea typeface="Times New Roman" panose="02020603050405020304" pitchFamily="18" charset="0"/>
              </a:rPr>
              <a:t>Setting the table by the California Department of Health Care Services to prioritize Health Equity </a:t>
            </a:r>
          </a:p>
          <a:p>
            <a:pPr marL="573088" marR="0" lvl="0" indent="-401638">
              <a:spcBef>
                <a:spcPts val="0"/>
              </a:spcBef>
              <a:spcAft>
                <a:spcPts val="1200"/>
              </a:spcAft>
              <a:buClr>
                <a:schemeClr val="accent3">
                  <a:lumMod val="75000"/>
                </a:schemeClr>
              </a:buClr>
              <a:buFont typeface="+mj-lt"/>
              <a:buAutoNum type="arabicPeriod"/>
            </a:pPr>
            <a:r>
              <a:rPr lang="en-US" dirty="0">
                <a:effectLst/>
                <a:latin typeface="Calibri" panose="020F0502020204030204" pitchFamily="34" charset="0"/>
                <a:ea typeface="Times New Roman" panose="02020603050405020304" pitchFamily="18" charset="0"/>
              </a:rPr>
              <a:t>Importance of establishing Health Equity leadership </a:t>
            </a:r>
            <a:endParaRPr lang="en-US" dirty="0">
              <a:solidFill>
                <a:srgbClr val="C00000"/>
              </a:solidFill>
              <a:latin typeface="Calibri" panose="020F0502020204030204" pitchFamily="34" charset="0"/>
              <a:ea typeface="Times New Roman" panose="02020603050405020304" pitchFamily="18" charset="0"/>
            </a:endParaRPr>
          </a:p>
          <a:p>
            <a:pPr marL="573088" marR="0" lvl="0" indent="-401638">
              <a:spcBef>
                <a:spcPts val="0"/>
              </a:spcBef>
              <a:spcAft>
                <a:spcPts val="1200"/>
              </a:spcAft>
              <a:buClr>
                <a:schemeClr val="accent3">
                  <a:lumMod val="75000"/>
                </a:schemeClr>
              </a:buClr>
              <a:buFont typeface="+mj-lt"/>
              <a:buAutoNum type="arabicPeriod"/>
            </a:pPr>
            <a:r>
              <a:rPr lang="en-US" dirty="0">
                <a:effectLst/>
                <a:latin typeface="Calibri" panose="020F0502020204030204" pitchFamily="34" charset="0"/>
                <a:ea typeface="Times New Roman" panose="02020603050405020304" pitchFamily="18" charset="0"/>
              </a:rPr>
              <a:t>Intersection of Health Equity Policy and Practice</a:t>
            </a:r>
            <a:endParaRPr lang="en-US" sz="4000" dirty="0"/>
          </a:p>
        </p:txBody>
      </p:sp>
      <p:sp>
        <p:nvSpPr>
          <p:cNvPr id="3" name="Slide Number Placeholder 2">
            <a:extLst>
              <a:ext uri="{FF2B5EF4-FFF2-40B4-BE49-F238E27FC236}">
                <a16:creationId xmlns:a16="http://schemas.microsoft.com/office/drawing/2014/main" id="{04838103-1272-5F78-91FB-D99E7CD33285}"/>
              </a:ext>
            </a:extLst>
          </p:cNvPr>
          <p:cNvSpPr>
            <a:spLocks noGrp="1"/>
          </p:cNvSpPr>
          <p:nvPr>
            <p:ph type="sldNum" sz="quarter" idx="12"/>
          </p:nvPr>
        </p:nvSpPr>
        <p:spPr/>
        <p:txBody>
          <a:bodyPr/>
          <a:lstStyle/>
          <a:p>
            <a:fld id="{DA520EEF-7E75-4E82-8A01-B57B62EF14E1}" type="slidenum">
              <a:rPr lang="en-US" smtClean="0"/>
              <a:pPr/>
              <a:t>7</a:t>
            </a:fld>
            <a:endParaRPr lang="en-US" dirty="0"/>
          </a:p>
        </p:txBody>
      </p:sp>
    </p:spTree>
    <p:extLst>
      <p:ext uri="{BB962C8B-B14F-4D97-AF65-F5344CB8AC3E}">
        <p14:creationId xmlns:p14="http://schemas.microsoft.com/office/powerpoint/2010/main" val="266560686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A33145A3-EFFB-3B72-F77E-871A582D380E}"/>
              </a:ext>
            </a:extLst>
          </p:cNvPr>
          <p:cNvSpPr>
            <a:spLocks noGrp="1"/>
          </p:cNvSpPr>
          <p:nvPr>
            <p:ph type="title"/>
          </p:nvPr>
        </p:nvSpPr>
        <p:spPr>
          <a:xfrm>
            <a:off x="304800" y="365128"/>
            <a:ext cx="9542585" cy="1154959"/>
          </a:xfrm>
        </p:spPr>
        <p:txBody>
          <a:bodyPr>
            <a:normAutofit/>
          </a:bodyPr>
          <a:lstStyle/>
          <a:p>
            <a:r>
              <a:rPr lang="en-US" b="1" i="0" dirty="0">
                <a:effectLst/>
                <a:latin typeface="noto-sans"/>
              </a:rPr>
              <a:t>Integrating More Equitable Practices into Policies and Procedures (cont.)</a:t>
            </a:r>
            <a:endParaRPr lang="en-US" dirty="0"/>
          </a:p>
        </p:txBody>
      </p:sp>
      <p:sp>
        <p:nvSpPr>
          <p:cNvPr id="17" name="Content Placeholder 16">
            <a:extLst>
              <a:ext uri="{FF2B5EF4-FFF2-40B4-BE49-F238E27FC236}">
                <a16:creationId xmlns:a16="http://schemas.microsoft.com/office/drawing/2014/main" id="{5DDE0AA1-BE5D-43A4-A05B-709112B63D57}"/>
              </a:ext>
            </a:extLst>
          </p:cNvPr>
          <p:cNvSpPr>
            <a:spLocks noGrp="1"/>
          </p:cNvSpPr>
          <p:nvPr>
            <p:ph idx="1"/>
          </p:nvPr>
        </p:nvSpPr>
        <p:spPr/>
        <p:txBody>
          <a:bodyPr/>
          <a:lstStyle/>
          <a:p>
            <a:pPr marL="573088" marR="0" lvl="0" indent="-401638">
              <a:spcBef>
                <a:spcPts val="0"/>
              </a:spcBef>
              <a:spcAft>
                <a:spcPts val="1200"/>
              </a:spcAft>
              <a:buClr>
                <a:schemeClr val="accent3">
                  <a:lumMod val="75000"/>
                </a:schemeClr>
              </a:buClr>
              <a:buFont typeface="+mj-lt"/>
              <a:buAutoNum type="arabicPeriod"/>
            </a:pPr>
            <a:r>
              <a:rPr lang="en-US" dirty="0">
                <a:effectLst/>
                <a:latin typeface="Calibri" panose="020F0502020204030204" pitchFamily="34" charset="0"/>
                <a:ea typeface="Times New Roman" panose="02020603050405020304" pitchFamily="18" charset="0"/>
              </a:rPr>
              <a:t>Strategic Approaches to Equity </a:t>
            </a:r>
          </a:p>
          <a:p>
            <a:pPr marL="573088" marR="0" lvl="0" indent="-401638">
              <a:spcBef>
                <a:spcPts val="0"/>
              </a:spcBef>
              <a:spcAft>
                <a:spcPts val="1200"/>
              </a:spcAft>
              <a:buClr>
                <a:schemeClr val="accent3">
                  <a:lumMod val="75000"/>
                </a:schemeClr>
              </a:buClr>
              <a:buFont typeface="+mj-lt"/>
              <a:buAutoNum type="arabicPeriod"/>
            </a:pPr>
            <a:r>
              <a:rPr lang="en-US" dirty="0">
                <a:effectLst/>
                <a:latin typeface="Calibri" panose="020F0502020204030204" pitchFamily="34" charset="0"/>
                <a:ea typeface="Times New Roman" panose="02020603050405020304" pitchFamily="18" charset="0"/>
              </a:rPr>
              <a:t>Equity in Funding Initiatives</a:t>
            </a:r>
            <a:endParaRPr lang="en-US" dirty="0">
              <a:solidFill>
                <a:srgbClr val="C00000"/>
              </a:solidFill>
              <a:latin typeface="Calibri" panose="020F0502020204030204" pitchFamily="34" charset="0"/>
              <a:ea typeface="Times New Roman" panose="02020603050405020304" pitchFamily="18" charset="0"/>
            </a:endParaRPr>
          </a:p>
          <a:p>
            <a:pPr marL="573088" marR="0" lvl="0" indent="-401638">
              <a:spcBef>
                <a:spcPts val="0"/>
              </a:spcBef>
              <a:spcAft>
                <a:spcPts val="1200"/>
              </a:spcAft>
              <a:buClr>
                <a:schemeClr val="accent3">
                  <a:lumMod val="75000"/>
                </a:schemeClr>
              </a:buClr>
              <a:buFont typeface="+mj-lt"/>
              <a:buAutoNum type="arabicPeriod"/>
            </a:pPr>
            <a:r>
              <a:rPr lang="en-US" dirty="0">
                <a:latin typeface="Calibri" panose="020F0502020204030204" pitchFamily="34" charset="0"/>
                <a:ea typeface="Times New Roman" panose="02020603050405020304" pitchFamily="18" charset="0"/>
              </a:rPr>
              <a:t>HealthCare's Expanding Role in Social Drivers of Health</a:t>
            </a:r>
          </a:p>
          <a:p>
            <a:pPr marL="573088" marR="0" lvl="0" indent="-401638">
              <a:spcBef>
                <a:spcPts val="0"/>
              </a:spcBef>
              <a:spcAft>
                <a:spcPts val="1200"/>
              </a:spcAft>
              <a:buClr>
                <a:schemeClr val="accent3">
                  <a:lumMod val="75000"/>
                </a:schemeClr>
              </a:buClr>
              <a:buFont typeface="+mj-lt"/>
              <a:buAutoNum type="arabicPeriod"/>
            </a:pPr>
            <a:r>
              <a:rPr lang="en-US" dirty="0">
                <a:latin typeface="Calibri" panose="020F0502020204030204" pitchFamily="34" charset="0"/>
                <a:ea typeface="Times New Roman" panose="02020603050405020304" pitchFamily="18" charset="0"/>
              </a:rPr>
              <a:t>Collaboration for Success </a:t>
            </a:r>
            <a:endParaRPr lang="en-US" sz="4000" dirty="0"/>
          </a:p>
        </p:txBody>
      </p:sp>
      <p:sp>
        <p:nvSpPr>
          <p:cNvPr id="3" name="Slide Number Placeholder 2">
            <a:extLst>
              <a:ext uri="{FF2B5EF4-FFF2-40B4-BE49-F238E27FC236}">
                <a16:creationId xmlns:a16="http://schemas.microsoft.com/office/drawing/2014/main" id="{04838103-1272-5F78-91FB-D99E7CD33285}"/>
              </a:ext>
            </a:extLst>
          </p:cNvPr>
          <p:cNvSpPr>
            <a:spLocks noGrp="1"/>
          </p:cNvSpPr>
          <p:nvPr>
            <p:ph type="sldNum" sz="quarter" idx="12"/>
          </p:nvPr>
        </p:nvSpPr>
        <p:spPr/>
        <p:txBody>
          <a:bodyPr/>
          <a:lstStyle/>
          <a:p>
            <a:fld id="{DA520EEF-7E75-4E82-8A01-B57B62EF14E1}" type="slidenum">
              <a:rPr lang="en-US" smtClean="0"/>
              <a:pPr/>
              <a:t>8</a:t>
            </a:fld>
            <a:endParaRPr lang="en-US" dirty="0"/>
          </a:p>
        </p:txBody>
      </p:sp>
    </p:spTree>
    <p:extLst>
      <p:ext uri="{BB962C8B-B14F-4D97-AF65-F5344CB8AC3E}">
        <p14:creationId xmlns:p14="http://schemas.microsoft.com/office/powerpoint/2010/main" val="146115544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64324"/>
            <a:ext cx="10515600" cy="2387600"/>
          </a:xfrm>
        </p:spPr>
        <p:txBody>
          <a:bodyPr anchor="ctr" anchorCtr="0">
            <a:normAutofit/>
          </a:bodyPr>
          <a:lstStyle/>
          <a:p>
            <a:r>
              <a:rPr lang="en-US" sz="4800" dirty="0">
                <a:solidFill>
                  <a:schemeClr val="bg1"/>
                </a:solidFill>
              </a:rPr>
              <a:t>Kings/Tulare Homeless Alliance</a:t>
            </a:r>
          </a:p>
        </p:txBody>
      </p:sp>
    </p:spTree>
    <p:extLst>
      <p:ext uri="{BB962C8B-B14F-4D97-AF65-F5344CB8AC3E}">
        <p14:creationId xmlns:p14="http://schemas.microsoft.com/office/powerpoint/2010/main" val="2471807738"/>
      </p:ext>
    </p:extLst>
  </p:cSld>
  <p:clrMapOvr>
    <a:masterClrMapping/>
  </p:clrMapOvr>
</p:sld>
</file>

<file path=ppt/theme/theme1.xml><?xml version="1.0" encoding="utf-8"?>
<a:theme xmlns:a="http://schemas.openxmlformats.org/drawingml/2006/main" name="Office Theme">
  <a:themeElements>
    <a:clrScheme name="CHCS Brand 2021">
      <a:dk1>
        <a:srgbClr val="2B2421"/>
      </a:dk1>
      <a:lt1>
        <a:sysClr val="window" lastClr="FFFFFF"/>
      </a:lt1>
      <a:dk2>
        <a:srgbClr val="998675"/>
      </a:dk2>
      <a:lt2>
        <a:srgbClr val="CCCCCC"/>
      </a:lt2>
      <a:accent1>
        <a:srgbClr val="005A9C"/>
      </a:accent1>
      <a:accent2>
        <a:srgbClr val="FFBF00"/>
      </a:accent2>
      <a:accent3>
        <a:srgbClr val="1DB5EF"/>
      </a:accent3>
      <a:accent4>
        <a:srgbClr val="55BFAA"/>
      </a:accent4>
      <a:accent5>
        <a:srgbClr val="C82257"/>
      </a:accent5>
      <a:accent6>
        <a:srgbClr val="2E3192"/>
      </a:accent6>
      <a:hlink>
        <a:srgbClr val="2E3192"/>
      </a:hlink>
      <a:folHlink>
        <a:srgbClr val="2E3192"/>
      </a:folHlink>
    </a:clrScheme>
    <a:fontScheme name="CHCS 2021">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CS PPT Template - Wide.potx" id="{675C1D5C-6B63-47D6-A54A-75F467F9162D}" vid="{0DCE800A-8D2E-42F5-AD3B-7B4181013AF7}"/>
    </a:ext>
  </a:extLst>
</a:theme>
</file>

<file path=ppt/theme/theme2.xml><?xml version="1.0" encoding="utf-8"?>
<a:theme xmlns:a="http://schemas.openxmlformats.org/drawingml/2006/main" name="WelcomeDo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10001108_Welcome to Powerpoint 2016_CLR_v2" id="{CAB9082A-965C-42BE-8170-C940D3319B60}" vid="{82B84162-888A-4FD2-BEC9-B29B6DB2C73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40545D78EBCA04DB4BFDF8F5CC40307" ma:contentTypeVersion="2" ma:contentTypeDescription="Create a new document." ma:contentTypeScope="" ma:versionID="b787b8737fbe6796819cc8949534685c">
  <xsd:schema xmlns:xsd="http://www.w3.org/2001/XMLSchema" xmlns:xs="http://www.w3.org/2001/XMLSchema" xmlns:p="http://schemas.microsoft.com/office/2006/metadata/properties" xmlns:ns2="bdc85e3c-f801-42b2-89ff-00b095704167" targetNamespace="http://schemas.microsoft.com/office/2006/metadata/properties" ma:root="true" ma:fieldsID="7952e0bf98e8a402982814d32fd3b766" ns2:_="">
    <xsd:import namespace="bdc85e3c-f801-42b2-89ff-00b09570416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c85e3c-f801-42b2-89ff-00b0957041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4FD6BA-E30C-4D79-8811-70655135DE13}">
  <ds:schemaRefs>
    <ds:schemaRef ds:uri="http://schemas.microsoft.com/sharepoint/v3/contenttype/forms"/>
  </ds:schemaRefs>
</ds:datastoreItem>
</file>

<file path=customXml/itemProps2.xml><?xml version="1.0" encoding="utf-8"?>
<ds:datastoreItem xmlns:ds="http://schemas.openxmlformats.org/officeDocument/2006/customXml" ds:itemID="{337E1EA9-7D53-40FA-BCF0-24DCDEF21C0E}">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64D3412-4C26-439F-AF5F-637469E429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c85e3c-f801-42b2-89ff-00b0957041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CHCS PPT Template - Wide</Template>
  <TotalTime>3576</TotalTime>
  <Words>2668</Words>
  <Application>Microsoft Office PowerPoint</Application>
  <PresentationFormat>Widescreen</PresentationFormat>
  <Paragraphs>281</Paragraphs>
  <Slides>23</Slides>
  <Notes>11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23</vt:i4>
      </vt:variant>
    </vt:vector>
  </HeadingPairs>
  <TitlesOfParts>
    <vt:vector size="37" baseType="lpstr">
      <vt:lpstr>Söhne</vt:lpstr>
      <vt:lpstr>Courier New</vt:lpstr>
      <vt:lpstr>Google Sans</vt:lpstr>
      <vt:lpstr>Arial</vt:lpstr>
      <vt:lpstr>Symbol</vt:lpstr>
      <vt:lpstr>Wingdings</vt:lpstr>
      <vt:lpstr>Times New Roman</vt:lpstr>
      <vt:lpstr>Source Sans Pro</vt:lpstr>
      <vt:lpstr>Segoe UI</vt:lpstr>
      <vt:lpstr>noto-sans</vt:lpstr>
      <vt:lpstr>Segoe UI Light</vt:lpstr>
      <vt:lpstr>Calibri</vt:lpstr>
      <vt:lpstr>Office Theme</vt:lpstr>
      <vt:lpstr>WelcomeDoc</vt:lpstr>
      <vt:lpstr>Equity-Centered Strategies to Improve Care for People Experiencing Homelessness: Lessons from Kings and Tulare Counties</vt:lpstr>
      <vt:lpstr>Agenda</vt:lpstr>
      <vt:lpstr>Center for Health Care Strategies </vt:lpstr>
      <vt:lpstr>CHCS Approach to Work </vt:lpstr>
      <vt:lpstr>Partnerships for Action: California Health Care &amp; Homelessness Learning Collaborative</vt:lpstr>
      <vt:lpstr>Meet Today’s Presenters</vt:lpstr>
      <vt:lpstr>Integrating More Equitable Practices into Policies and Procedures</vt:lpstr>
      <vt:lpstr>Integrating More Equitable Practices into Policies and Procedures (cont.)</vt:lpstr>
      <vt:lpstr>Kings/Tulare Homeless Alliance</vt:lpstr>
      <vt:lpstr>Continuum of Care (CoC) on Homelessness </vt:lpstr>
      <vt:lpstr>State Funds to the CoC</vt:lpstr>
      <vt:lpstr>Partnering with Anthem, CalViva, and Health Net of California </vt:lpstr>
      <vt:lpstr>Updates to Coordinated Entry System</vt:lpstr>
      <vt:lpstr>Racial Equity Dashboard</vt:lpstr>
      <vt:lpstr>Racial Equity Dashboard</vt:lpstr>
      <vt:lpstr>Racial Equity Dashboard Comparing Continued </vt:lpstr>
      <vt:lpstr>Next Steps with Racial Equity Dashboard </vt:lpstr>
      <vt:lpstr>KTHA Racial Equity Improvement Plan</vt:lpstr>
      <vt:lpstr>KTHA Racial Equity Plans in Action</vt:lpstr>
      <vt:lpstr>KTHA Racial Equity Plans in Action</vt:lpstr>
      <vt:lpstr>National Perspective on Equity Centered Strategies </vt:lpstr>
      <vt:lpstr>Questions?</vt:lpstr>
      <vt:lpstr>Visit CHCS.org to…</vt:lpstr>
    </vt:vector>
  </TitlesOfParts>
  <Company>Center for Health Care Strategies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CHCS PowerPoint Template  and Core Slides</dc:title>
  <dc:creator>Meryl Schulman</dc:creator>
  <cp:lastModifiedBy>Shannon Mead</cp:lastModifiedBy>
  <cp:revision>19</cp:revision>
  <dcterms:created xsi:type="dcterms:W3CDTF">2023-09-07T13:19:52Z</dcterms:created>
  <dcterms:modified xsi:type="dcterms:W3CDTF">2023-09-28T16:51:19Z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0x010100540545D78EBCA04DB4BFDF8F5CC40307</vt:lpwstr>
  </property>
</Properties>
</file>