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15E_8E718CA0.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59" r:id="rId5"/>
    <p:sldMasterId id="2147483672" r:id="rId6"/>
    <p:sldMasterId id="2147483682" r:id="rId7"/>
  </p:sldMasterIdLst>
  <p:notesMasterIdLst>
    <p:notesMasterId r:id="rId42"/>
  </p:notesMasterIdLst>
  <p:sldIdLst>
    <p:sldId id="332" r:id="rId8"/>
    <p:sldId id="360" r:id="rId9"/>
    <p:sldId id="326" r:id="rId10"/>
    <p:sldId id="335" r:id="rId11"/>
    <p:sldId id="346" r:id="rId12"/>
    <p:sldId id="325" r:id="rId13"/>
    <p:sldId id="357" r:id="rId14"/>
    <p:sldId id="365" r:id="rId15"/>
    <p:sldId id="366" r:id="rId16"/>
    <p:sldId id="367" r:id="rId17"/>
    <p:sldId id="368" r:id="rId18"/>
    <p:sldId id="349" r:id="rId19"/>
    <p:sldId id="353" r:id="rId20"/>
    <p:sldId id="413" r:id="rId21"/>
    <p:sldId id="257" r:id="rId22"/>
    <p:sldId id="434" r:id="rId23"/>
    <p:sldId id="405" r:id="rId24"/>
    <p:sldId id="6625" r:id="rId25"/>
    <p:sldId id="6626" r:id="rId26"/>
    <p:sldId id="406" r:id="rId27"/>
    <p:sldId id="6642" r:id="rId28"/>
    <p:sldId id="6640" r:id="rId29"/>
    <p:sldId id="399" r:id="rId30"/>
    <p:sldId id="6641" r:id="rId31"/>
    <p:sldId id="417" r:id="rId32"/>
    <p:sldId id="296" r:id="rId33"/>
    <p:sldId id="320" r:id="rId34"/>
    <p:sldId id="350" r:id="rId35"/>
    <p:sldId id="559" r:id="rId36"/>
    <p:sldId id="478" r:id="rId37"/>
    <p:sldId id="6644" r:id="rId38"/>
    <p:sldId id="284" r:id="rId39"/>
    <p:sldId id="6643" r:id="rId40"/>
    <p:sldId id="322" r:id="rId41"/>
  </p:sldIdLst>
  <p:sldSz cx="9144000" cy="6858000" type="screen4x3"/>
  <p:notesSz cx="6858000" cy="9144000"/>
  <p:embeddedFontLst>
    <p:embeddedFont>
      <p:font typeface="Calibri" panose="020F0502020204030204" pitchFamily="34" charset="0"/>
      <p:regular r:id="rId43"/>
      <p:bold r:id="rId44"/>
      <p:italic r:id="rId45"/>
      <p:boldItalic r:id="rId46"/>
    </p:embeddedFont>
    <p:embeddedFont>
      <p:font typeface="Century Gothic" panose="020B0502020202020204" pitchFamily="34" charset="0"/>
      <p:regular r:id="rId47"/>
      <p:bold r:id="rId48"/>
      <p:italic r:id="rId49"/>
      <p:boldItalic r:id="rId50"/>
    </p:embeddedFont>
    <p:embeddedFont>
      <p:font typeface="Segoe UI Symbol" panose="020B0502040204020203" pitchFamily="34" charset="0"/>
      <p:regular r:id="rId51"/>
    </p:embeddedFont>
    <p:embeddedFont>
      <p:font typeface="Source Sans Pro" panose="020B0503030403020204" pitchFamily="34" charset="0"/>
      <p:regular r:id="rId52"/>
      <p:bold r:id="rId53"/>
      <p:italic r:id="rId54"/>
      <p:boldItalic r:id="rId55"/>
    </p:embeddedFont>
    <p:embeddedFont>
      <p:font typeface="Verdana" panose="020B0604030504040204" pitchFamily="34" charset="0"/>
      <p:regular r:id="rId56"/>
      <p:bold r:id="rId57"/>
      <p:italic r:id="rId58"/>
      <p:boldItalic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057740-54DE-7E66-ED2B-F34D948FBB7D}" name="Emily Gold" initials="EG" userId="S::egold@chcs.org::1d34c098-709e-4841-ab43-e473f2642f59" providerId="AD"/>
  <p188:author id="{114F6F8D-F1B0-C579-1B0B-03B4EC7C75FB}" name="Torshira Moffett" initials="TM" userId="S::tmoffett@chcs.org::7f795aef-e1da-4446-9957-ce0d9baeb5f8" providerId="AD"/>
  <p188:author id="{BF5033E7-877B-36FF-089E-871872CF0B91}" name="Lorie Martin" initials="LM" userId="S::lmartin@chcs.org::82a7b643-f884-48fa-a70f-64b99bcd168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hael Canonico" initials="MC" lastIdx="4" clrIdx="0">
    <p:extLst>
      <p:ext uri="{19B8F6BF-5375-455C-9EA6-DF929625EA0E}">
        <p15:presenceInfo xmlns:p15="http://schemas.microsoft.com/office/powerpoint/2012/main" userId="S::mcanonico@chcs.org::80b54a29-0422-4a60-9b6f-7db31dcf4274" providerId="AD"/>
      </p:ext>
    </p:extLst>
  </p:cmAuthor>
  <p:cmAuthor id="2" name="Lorie Martin" initials="LM" lastIdx="11" clrIdx="1">
    <p:extLst>
      <p:ext uri="{19B8F6BF-5375-455C-9EA6-DF929625EA0E}">
        <p15:presenceInfo xmlns:p15="http://schemas.microsoft.com/office/powerpoint/2012/main" userId="S::lmartin@chcs.org::82a7b643-f884-48fa-a70f-64b99bcd168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F7FD"/>
    <a:srgbClr val="01508B"/>
    <a:srgbClr val="0067B4"/>
    <a:srgbClr val="FFBF00"/>
    <a:srgbClr val="FFFFFF"/>
    <a:srgbClr val="000000"/>
    <a:srgbClr val="E6E1DE"/>
    <a:srgbClr val="181412"/>
    <a:srgbClr val="1CB5F0"/>
    <a:srgbClr val="0D96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2D5D98-5712-41BD-A08F-8742267235AA}" v="2" dt="2023-07-18T13:16:39.8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54" autoAdjust="0"/>
    <p:restoredTop sz="75911" autoAdjust="0"/>
  </p:normalViewPr>
  <p:slideViewPr>
    <p:cSldViewPr snapToGrid="0">
      <p:cViewPr varScale="1">
        <p:scale>
          <a:sx n="67" d="100"/>
          <a:sy n="67" d="100"/>
        </p:scale>
        <p:origin x="1662" y="72"/>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558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4.fntdata"/><Relationship Id="rId59" Type="http://schemas.openxmlformats.org/officeDocument/2006/relationships/font" Target="fonts/font17.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12.fntdata"/><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commentAuthors" Target="commentAuthor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comments/modernComment_15E_8E718CA0.xml><?xml version="1.0" encoding="utf-8"?>
<p188:cmLst xmlns:a="http://schemas.openxmlformats.org/drawingml/2006/main" xmlns:r="http://schemas.openxmlformats.org/officeDocument/2006/relationships" xmlns:p188="http://schemas.microsoft.com/office/powerpoint/2018/8/main">
  <p188:cm id="{BFD26697-4A00-4F6E-8C58-97EDC3448BE9}" authorId="{BF5033E7-877B-36FF-089E-871872CF0B91}" created="2023-07-17T17:36:41.390">
    <pc:sldMkLst xmlns:pc="http://schemas.microsoft.com/office/powerpoint/2013/main/command">
      <pc:docMk/>
      <pc:sldMk cId="2389806240" sldId="350"/>
    </pc:sldMkLst>
    <p188:replyLst>
      <p188:reply id="{6508255D-5831-45CE-B63C-77DA18DB9A99}" authorId="{114F6F8D-F1B0-C579-1B0B-03B4EC7C75FB}" created="2023-07-17T21:26:29.645">
        <p188:txBody>
          <a:bodyPr/>
          <a:lstStyle/>
          <a:p>
            <a:r>
              <a:rPr lang="en-US"/>
              <a:t>Kathleen will have some opening remarks as well, but did not create slides. We reduced Sean's slides to 1 overview slide.</a:t>
            </a:r>
          </a:p>
        </p188:txBody>
      </p188:reply>
    </p188:replyLst>
    <p188:txBody>
      <a:bodyPr/>
      <a:lstStyle/>
      <a:p>
        <a:r>
          <a:rPr lang="en-US"/>
          <a:t>Would have Mass present first, then open to the panel.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A69BC9-81B6-435F-8AEB-540BC0EEE41B}" type="datetimeFigureOut">
              <a:rPr lang="en-US" smtClean="0"/>
              <a:t>7/18/2023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4AF3B4-3A04-4830-9269-5B9D08549E30}" type="slidenum">
              <a:rPr lang="en-US" smtClean="0"/>
              <a:t>‹#›</a:t>
            </a:fld>
            <a:endParaRPr lang="en-US" dirty="0"/>
          </a:p>
        </p:txBody>
      </p:sp>
    </p:spTree>
    <p:extLst>
      <p:ext uri="{BB962C8B-B14F-4D97-AF65-F5344CB8AC3E}">
        <p14:creationId xmlns:p14="http://schemas.microsoft.com/office/powerpoint/2010/main" val="1961582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2FC99B-041F-4F6D-B65A-4F0C77E8B58B}" type="slidenum">
              <a:rPr lang="en-US" smtClean="0"/>
              <a:t>1</a:t>
            </a:fld>
            <a:endParaRPr lang="en-US"/>
          </a:p>
        </p:txBody>
      </p:sp>
    </p:spTree>
    <p:extLst>
      <p:ext uri="{BB962C8B-B14F-4D97-AF65-F5344CB8AC3E}">
        <p14:creationId xmlns:p14="http://schemas.microsoft.com/office/powerpoint/2010/main" val="2198658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br>
              <a:rPr lang="en-US" dirty="0">
                <a:latin typeface="Arial"/>
                <a:ea typeface="Arial"/>
                <a:cs typeface="Arial"/>
                <a:sym typeface="Arial"/>
              </a:rPr>
            </a:br>
            <a:endParaRPr dirty="0">
              <a:latin typeface="Arial"/>
              <a:ea typeface="Arial"/>
              <a:cs typeface="Arial"/>
              <a:sym typeface="Arial"/>
            </a:endParaRPr>
          </a:p>
        </p:txBody>
      </p:sp>
      <p:sp>
        <p:nvSpPr>
          <p:cNvPr id="152" name="Google Shape;15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15</a:t>
            </a:fld>
            <a:endParaRPr kumimoji="0" sz="12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200"/>
              <a:buNone/>
            </a:pPr>
            <a:r>
              <a:rPr lang="en-US" sz="1200" dirty="0">
                <a:latin typeface="Arial"/>
                <a:ea typeface="Arial"/>
                <a:cs typeface="Arial"/>
                <a:sym typeface="Arial"/>
              </a:rPr>
              <a:t>Before we get started, I wanted to brief you on some terminology that you may not be familiar with.</a:t>
            </a:r>
          </a:p>
          <a:p>
            <a:pPr marL="0" lvl="0" indent="0" algn="l" rtl="0">
              <a:lnSpc>
                <a:spcPct val="100000"/>
              </a:lnSpc>
              <a:spcBef>
                <a:spcPts val="0"/>
              </a:spcBef>
              <a:spcAft>
                <a:spcPts val="0"/>
              </a:spcAft>
              <a:buSzPts val="1200"/>
              <a:buNone/>
            </a:pPr>
            <a:endParaRPr lang="en-US" sz="1200" dirty="0">
              <a:latin typeface="Arial"/>
              <a:ea typeface="Arial"/>
              <a:cs typeface="Arial"/>
              <a:sym typeface="Arial"/>
            </a:endParaRPr>
          </a:p>
          <a:p>
            <a:pPr marL="0" lvl="0" indent="0" algn="l" rtl="0">
              <a:lnSpc>
                <a:spcPct val="100000"/>
              </a:lnSpc>
              <a:spcBef>
                <a:spcPts val="0"/>
              </a:spcBef>
              <a:spcAft>
                <a:spcPts val="0"/>
              </a:spcAft>
              <a:buSzPts val="1200"/>
              <a:buNone/>
            </a:pPr>
            <a:r>
              <a:rPr lang="en-US" sz="1200" dirty="0">
                <a:latin typeface="Arial"/>
                <a:ea typeface="Arial"/>
                <a:cs typeface="Arial"/>
                <a:sym typeface="Arial"/>
              </a:rPr>
              <a:t>I introduced the talk today as ‘the health of LGBTQIA+ older adults and their caregivers’. And some of you might be unsure of what exactly I am referring to when I say LGBTQIA+, right? </a:t>
            </a:r>
          </a:p>
          <a:p>
            <a:pPr marL="0" lvl="0" indent="0" algn="l" rtl="0">
              <a:lnSpc>
                <a:spcPct val="100000"/>
              </a:lnSpc>
              <a:spcBef>
                <a:spcPts val="0"/>
              </a:spcBef>
              <a:spcAft>
                <a:spcPts val="0"/>
              </a:spcAft>
              <a:buClr>
                <a:schemeClr val="dk1"/>
              </a:buClr>
              <a:buSzPts val="1400"/>
              <a:buFont typeface="Arial"/>
              <a:buNone/>
            </a:pPr>
            <a:endParaRPr lang="en-US" sz="1200" dirty="0"/>
          </a:p>
          <a:p>
            <a:pPr marL="0" lvl="0" indent="0" algn="l" rtl="0">
              <a:lnSpc>
                <a:spcPct val="100000"/>
              </a:lnSpc>
              <a:spcBef>
                <a:spcPts val="0"/>
              </a:spcBef>
              <a:spcAft>
                <a:spcPts val="0"/>
              </a:spcAft>
              <a:buClr>
                <a:schemeClr val="dk1"/>
              </a:buClr>
              <a:buSzPts val="1400"/>
              <a:buFont typeface="Arial"/>
              <a:buNone/>
            </a:pPr>
            <a:r>
              <a:rPr lang="en-US" sz="1200" dirty="0"/>
              <a:t>So, if you look at this illustration, you can easily see that L stands for lesbian – pretty self explanatory. Same with the G, and the B. But then you get to T, and you see that T can represent two identities: transgender and transsexual. Similarly, with Q, and A. </a:t>
            </a:r>
          </a:p>
          <a:p>
            <a:pPr marL="0" lvl="0" indent="0" algn="l" rtl="0">
              <a:lnSpc>
                <a:spcPct val="100000"/>
              </a:lnSpc>
              <a:spcBef>
                <a:spcPts val="0"/>
              </a:spcBef>
              <a:spcAft>
                <a:spcPts val="0"/>
              </a:spcAft>
              <a:buClr>
                <a:schemeClr val="dk1"/>
              </a:buClr>
              <a:buSzPts val="1400"/>
              <a:buFont typeface="Arial"/>
              <a:buNone/>
            </a:pPr>
            <a:endParaRPr lang="en-US" sz="1200" dirty="0"/>
          </a:p>
          <a:p>
            <a:pPr marL="0" lvl="0" indent="0" algn="l" rtl="0">
              <a:lnSpc>
                <a:spcPct val="100000"/>
              </a:lnSpc>
              <a:spcBef>
                <a:spcPts val="0"/>
              </a:spcBef>
              <a:spcAft>
                <a:spcPts val="0"/>
              </a:spcAft>
              <a:buClr>
                <a:schemeClr val="dk1"/>
              </a:buClr>
              <a:buSzPts val="1400"/>
              <a:buFont typeface="Arial"/>
              <a:buNone/>
            </a:pPr>
            <a:r>
              <a:rPr lang="en-US" sz="1200" dirty="0"/>
              <a:t>I promise I am not trying to confuse you! What I am trying to communicate, is that the terminology associated with these populations is not perfect, nor is it stagnant. In fact, these terms have and will continue to evolve and change over time, and there are generational patterns in terminology that are used. For example, older adults are more likely to use transsexual than younger adults who would likely use transgender. </a:t>
            </a:r>
          </a:p>
          <a:p>
            <a:pPr marL="0" lvl="0" indent="0" algn="l" rtl="0">
              <a:lnSpc>
                <a:spcPct val="100000"/>
              </a:lnSpc>
              <a:spcBef>
                <a:spcPts val="0"/>
              </a:spcBef>
              <a:spcAft>
                <a:spcPts val="0"/>
              </a:spcAft>
              <a:buClr>
                <a:schemeClr val="dk1"/>
              </a:buClr>
              <a:buSzPts val="1400"/>
              <a:buFont typeface="Arial"/>
              <a:buNone/>
            </a:pPr>
            <a:endParaRPr lang="en-US" sz="1200" dirty="0"/>
          </a:p>
          <a:p>
            <a:pPr marL="0" lvl="0" indent="0" algn="l" rtl="0">
              <a:lnSpc>
                <a:spcPct val="100000"/>
              </a:lnSpc>
              <a:spcBef>
                <a:spcPts val="0"/>
              </a:spcBef>
              <a:spcAft>
                <a:spcPts val="0"/>
              </a:spcAft>
              <a:buClr>
                <a:schemeClr val="dk1"/>
              </a:buClr>
              <a:buSzPts val="1400"/>
              <a:buFont typeface="Arial"/>
              <a:buNone/>
            </a:pPr>
            <a:r>
              <a:rPr lang="en-US" sz="1200" dirty="0"/>
              <a:t>And the + sitting on the end of LGBTQIA, symbolizes </a:t>
            </a:r>
            <a:r>
              <a:rPr lang="en-US" sz="1200" i="1" dirty="0"/>
              <a:t>all </a:t>
            </a:r>
            <a:r>
              <a:rPr lang="en-US" sz="1200" dirty="0"/>
              <a:t>the other terms, which may not be captured here on in this illustration.  </a:t>
            </a:r>
          </a:p>
          <a:p>
            <a:pPr marL="0" lvl="0" indent="0" algn="l" rtl="0">
              <a:lnSpc>
                <a:spcPct val="100000"/>
              </a:lnSpc>
              <a:spcBef>
                <a:spcPts val="0"/>
              </a:spcBef>
              <a:spcAft>
                <a:spcPts val="0"/>
              </a:spcAft>
              <a:buClr>
                <a:schemeClr val="dk1"/>
              </a:buClr>
              <a:buSzPts val="1400"/>
              <a:buFont typeface="Arial"/>
              <a:buNone/>
            </a:pPr>
            <a:endParaRPr lang="en-US" sz="1200" dirty="0"/>
          </a:p>
          <a:p>
            <a:pPr marL="0" lvl="0" indent="0" algn="l" rtl="0">
              <a:lnSpc>
                <a:spcPct val="100000"/>
              </a:lnSpc>
              <a:spcBef>
                <a:spcPts val="0"/>
              </a:spcBef>
              <a:spcAft>
                <a:spcPts val="0"/>
              </a:spcAft>
              <a:buClr>
                <a:schemeClr val="dk1"/>
              </a:buClr>
              <a:buSzPts val="1400"/>
              <a:buFont typeface="Arial"/>
              <a:buNone/>
            </a:pPr>
            <a:r>
              <a:rPr lang="en-US" sz="1200" dirty="0"/>
              <a:t>For brevity sake, you may hear or see the term “Sexual and gender minority” or (SGM), which is another umbrella term used by the National Institutes of Health, and largely in an academic context (less so in the community itself), that encompasses lesbian, gay, two-spirit, bisexual, and transgender populations as well as those whose sexual orientation, gender identity and expressions, or reproductive development varies from traditional, societal, cultural, or physiological norms. This includes individuals with differences of sex development (DSD), also described as intersex.</a:t>
            </a:r>
          </a:p>
          <a:p>
            <a:pPr marL="0" lvl="0" indent="0" algn="l" rtl="0">
              <a:lnSpc>
                <a:spcPct val="100000"/>
              </a:lnSpc>
              <a:spcBef>
                <a:spcPts val="0"/>
              </a:spcBef>
              <a:spcAft>
                <a:spcPts val="0"/>
              </a:spcAft>
              <a:buClr>
                <a:schemeClr val="dk1"/>
              </a:buClr>
              <a:buSzPts val="1400"/>
              <a:buFont typeface="Arial"/>
              <a:buNone/>
            </a:pPr>
            <a:endParaRPr lang="en-US" sz="1200"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89975C3-809C-864C-816F-0D6294757CCB}"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57101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Gender identity </a:t>
            </a:r>
            <a:r>
              <a:rPr lang="en-US" dirty="0">
                <a:latin typeface="Arial" panose="020B0604020202020204" pitchFamily="34" charset="0"/>
                <a:cs typeface="Arial" panose="020B0604020202020204" pitchFamily="34" charset="0"/>
              </a:rPr>
              <a:t>– one’s sense of being a man, woman, both, transgender, or some other identity, which may or may not correspond with the sex one is assigned at birth.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Can identify with any sexual orientation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Diverse subpopulations, </a:t>
            </a:r>
            <a:r>
              <a:rPr lang="en-US" dirty="0"/>
              <a:t>Understudied and underrepresented in health-related research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older individuals may identify as a transsexual and not endorse being transgender. Middle to older aged GM identify more within binary distinctions (transgender man or woman) whereas younger adults are using multiple terms to describe their gender and gender identity and are more likely to identify along a gender spectrum (transfeminine)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GM adults represent a substantial portion of the population, about the same number of people who live in Hawaii or that reside in Phoenix, Az. This is not a small population.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D74D2-1F56-7B4C-A970-C7E77583A8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461012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Calibri" panose="020F0502020204030204" pitchFamily="34" charset="0"/>
              </a:rPr>
              <a:t>Division of Neuroscience’s webinar series, “Minority Health and Health Disparities Research in Neuroscience.</a:t>
            </a: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60710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5275" indent="-295275"/>
            <a:r>
              <a:rPr lang="en-US" sz="1200" dirty="0"/>
              <a:t>Lack of opportunities &amp; legal protections for basic human rights</a:t>
            </a:r>
            <a:br>
              <a:rPr lang="en-US" sz="1200" dirty="0"/>
            </a:br>
            <a:r>
              <a:rPr lang="en-US" sz="1200" dirty="0"/>
              <a:t>(</a:t>
            </a:r>
            <a:r>
              <a:rPr lang="en-US" sz="1200" i="1" dirty="0"/>
              <a:t>e.g.</a:t>
            </a:r>
            <a:r>
              <a:rPr lang="en-US" sz="1200" dirty="0"/>
              <a:t>, housing, employment, healthcare)</a:t>
            </a:r>
          </a:p>
          <a:p>
            <a:pPr marL="295275" indent="-295275"/>
            <a:r>
              <a:rPr lang="en-US" sz="1200" dirty="0"/>
              <a:t>Historical &amp; current pathologizing of non-heterosexual sexual orientations (1973) &amp; gender dysphoria/gender identity disorder (2013) in DSM </a:t>
            </a:r>
          </a:p>
          <a:p>
            <a:pPr marL="295275" indent="-295275"/>
            <a:r>
              <a:rPr lang="en-US" sz="1200" dirty="0"/>
              <a:t>1947 Sex Perversion Elimination Act, Lavender Scare, 1969 Stonewall Riots, HIV/AIDS epidemic, The Equality Act,  Growing Anti-Transgender Legislation &amp;  Hate Crimes</a:t>
            </a:r>
          </a:p>
          <a:p>
            <a:pPr marL="295275" indent="-295275"/>
            <a:r>
              <a:rPr lang="en-US" sz="1200" dirty="0"/>
              <a:t>Intersecting &amp; compounding effects of discrimination due to having intersecting</a:t>
            </a:r>
            <a:br>
              <a:rPr lang="en-US" sz="1200" dirty="0"/>
            </a:br>
            <a:r>
              <a:rPr lang="en-US" sz="1200" dirty="0"/>
              <a:t>marginalized identities (SGM status + racial/ethnic minority, serostatus, disability)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975C3-809C-864C-816F-0D6294757C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432729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92228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Cognitive Impairment</a:t>
            </a:r>
          </a:p>
          <a:p>
            <a:endParaRPr lang="en-US" dirty="0"/>
          </a:p>
          <a:p>
            <a:r>
              <a:rPr lang="en-US" dirty="0"/>
              <a:t>2015-2018 U.S. Behavioral Risk Factor Surveillance System - 25 States</a:t>
            </a:r>
          </a:p>
          <a:p>
            <a:r>
              <a:rPr lang="en-US" dirty="0"/>
              <a:t>Subjective Cognitive Decline: “During the past 12 months, have you experienced confusion or memory loss that is happening more often or is getting worse?”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975C3-809C-864C-816F-0D6294757C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293727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71753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975C3-809C-864C-816F-0D6294757C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85134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2" name="Google Shape;422;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2FC99B-041F-4F6D-B65A-4F0C77E8B58B}" type="slidenum">
              <a:rPr lang="en-US" smtClean="0"/>
              <a:t>3</a:t>
            </a:fld>
            <a:endParaRPr lang="en-US"/>
          </a:p>
        </p:txBody>
      </p:sp>
    </p:spTree>
    <p:extLst>
      <p:ext uri="{BB962C8B-B14F-4D97-AF65-F5344CB8AC3E}">
        <p14:creationId xmlns:p14="http://schemas.microsoft.com/office/powerpoint/2010/main" val="42765863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89975C3-809C-864C-816F-0D6294757CCB}"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35175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Moderated by Matthew</a:t>
            </a:r>
          </a:p>
        </p:txBody>
      </p:sp>
      <p:sp>
        <p:nvSpPr>
          <p:cNvPr id="4" name="Slide Number Placeholder 3"/>
          <p:cNvSpPr>
            <a:spLocks noGrp="1"/>
          </p:cNvSpPr>
          <p:nvPr>
            <p:ph type="sldNum" sz="quarter" idx="5"/>
          </p:nvPr>
        </p:nvSpPr>
        <p:spPr/>
        <p:txBody>
          <a:bodyPr/>
          <a:lstStyle/>
          <a:p>
            <a:fld id="{9B4AF3B4-3A04-4830-9269-5B9D08549E30}" type="slidenum">
              <a:rPr lang="en-US" smtClean="0"/>
              <a:t>28</a:t>
            </a:fld>
            <a:endParaRPr lang="en-US" dirty="0"/>
          </a:p>
        </p:txBody>
      </p:sp>
    </p:spTree>
    <p:extLst>
      <p:ext uri="{BB962C8B-B14F-4D97-AF65-F5344CB8AC3E}">
        <p14:creationId xmlns:p14="http://schemas.microsoft.com/office/powerpoint/2010/main" val="6256793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4AF3B4-3A04-4830-9269-5B9D08549E30}" type="slidenum">
              <a:rPr lang="en-US" smtClean="0"/>
              <a:t>32</a:t>
            </a:fld>
            <a:endParaRPr lang="en-US" dirty="0"/>
          </a:p>
        </p:txBody>
      </p:sp>
    </p:spTree>
    <p:extLst>
      <p:ext uri="{BB962C8B-B14F-4D97-AF65-F5344CB8AC3E}">
        <p14:creationId xmlns:p14="http://schemas.microsoft.com/office/powerpoint/2010/main" val="26635200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xfrm>
            <a:off x="1414463" y="1162050"/>
            <a:ext cx="4181475" cy="3136900"/>
          </a:xfrm>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Tree>
    <p:extLst>
      <p:ext uri="{BB962C8B-B14F-4D97-AF65-F5344CB8AC3E}">
        <p14:creationId xmlns:p14="http://schemas.microsoft.com/office/powerpoint/2010/main" val="24648767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2FC99B-041F-4F6D-B65A-4F0C77E8B58B}" type="slidenum">
              <a:rPr lang="en-US" smtClean="0"/>
              <a:t>34</a:t>
            </a:fld>
            <a:endParaRPr lang="en-US"/>
          </a:p>
        </p:txBody>
      </p:sp>
    </p:spTree>
    <p:extLst>
      <p:ext uri="{BB962C8B-B14F-4D97-AF65-F5344CB8AC3E}">
        <p14:creationId xmlns:p14="http://schemas.microsoft.com/office/powerpoint/2010/main" val="2470632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1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CHCS is a nonprofit based in New Jersey that works with stakeholders nationally to strengthen health care services to ensure better and more equitable outcomes, particularly for children and adults served by Medicaid.</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Since 1995, we have worked in every state in the nation. We partner with state and federal agencies, health plans, providers, community-based organizations, and consumers to make health care work better for people who face serious barriers to well-being — barriers like poverty, complex health and social needs and systemic racism. </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work to advance: </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spcBef>
                <a:spcPts val="0"/>
              </a:spcBef>
              <a:spcAft>
                <a:spcPts val="0"/>
              </a:spcAft>
              <a:buFont typeface="Wingdings" panose="05000000000000000000" pitchFamily="2" charset="2"/>
              <a:buChar char=""/>
            </a:pPr>
            <a:r>
              <a:rPr lang="en-US" sz="1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More effective models for care delivery; </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spcBef>
                <a:spcPts val="0"/>
              </a:spcBef>
              <a:spcAft>
                <a:spcPts val="0"/>
              </a:spcAft>
              <a:buFont typeface="Wingdings" panose="05000000000000000000" pitchFamily="2" charset="2"/>
              <a:buChar char=""/>
            </a:pPr>
            <a:r>
              <a:rPr lang="en-US" sz="1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More efficient policy and program design; and across all our work, we focus on</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spcBef>
                <a:spcPts val="0"/>
              </a:spcBef>
              <a:spcAft>
                <a:spcPts val="0"/>
              </a:spcAft>
              <a:buFont typeface="Wingdings" panose="05000000000000000000" pitchFamily="2" charset="2"/>
              <a:buChar char=""/>
            </a:pPr>
            <a:r>
              <a:rPr lang="en-US" sz="1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More equitable care and opportunities to address the obstacles that stand in the way of health equity for people facing the greatest disparities. </a:t>
            </a:r>
          </a:p>
          <a:p>
            <a:pPr marL="800100" marR="0" lvl="1" indent="-342900">
              <a:spcBef>
                <a:spcPts val="0"/>
              </a:spcBef>
              <a:spcAft>
                <a:spcPts val="0"/>
              </a:spcAft>
              <a:buFont typeface="Wingdings" panose="05000000000000000000" pitchFamily="2" charset="2"/>
              <a:buChar char=""/>
            </a:pPr>
            <a:endParaRPr lang="en-US" sz="1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Wingdings" panose="05000000000000000000" pitchFamily="2" charset="2"/>
              <a:buChar char=""/>
            </a:pPr>
            <a:r>
              <a:rPr lang="en-US" sz="1800" b="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Customize the transition to how specific program/presentation supports the above goals… </a:t>
            </a:r>
            <a:endParaRPr lang="en-US" sz="18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B4AF3B4-3A04-4830-9269-5B9D08549E30}" type="slidenum">
              <a:rPr lang="en-US" smtClean="0"/>
              <a:t>5</a:t>
            </a:fld>
            <a:endParaRPr lang="en-US" dirty="0"/>
          </a:p>
        </p:txBody>
      </p:sp>
    </p:spTree>
    <p:extLst>
      <p:ext uri="{BB962C8B-B14F-4D97-AF65-F5344CB8AC3E}">
        <p14:creationId xmlns:p14="http://schemas.microsoft.com/office/powerpoint/2010/main" val="3635336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2FC99B-041F-4F6D-B65A-4F0C77E8B58B}" type="slidenum">
              <a:rPr lang="en-US" smtClean="0"/>
              <a:t>6</a:t>
            </a:fld>
            <a:endParaRPr lang="en-US"/>
          </a:p>
        </p:txBody>
      </p:sp>
    </p:spTree>
    <p:extLst>
      <p:ext uri="{BB962C8B-B14F-4D97-AF65-F5344CB8AC3E}">
        <p14:creationId xmlns:p14="http://schemas.microsoft.com/office/powerpoint/2010/main" val="223912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Level setting slide for the audience on what CalAIM 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sz="1200" dirty="0"/>
              <a:t>CalAIM is a far-reaching, multiyear plan to transform California’s Medi-Cal program and to make it integrate more seamlessly with other social services. Led by California’s Department of Health Care Services, the goal of CalAIM is to improve outcomes for the millions of Californians covered by Medi-Cal, especially those with the most complex needs.</a:t>
            </a:r>
            <a:endParaRPr lang="en-US" dirty="0"/>
          </a:p>
        </p:txBody>
      </p:sp>
      <p:sp>
        <p:nvSpPr>
          <p:cNvPr id="4" name="Slide Number Placeholder 3"/>
          <p:cNvSpPr>
            <a:spLocks noGrp="1"/>
          </p:cNvSpPr>
          <p:nvPr>
            <p:ph type="sldNum" sz="quarter" idx="5"/>
          </p:nvPr>
        </p:nvSpPr>
        <p:spPr/>
        <p:txBody>
          <a:bodyPr/>
          <a:lstStyle/>
          <a:p>
            <a:fld id="{9B4AF3B4-3A04-4830-9269-5B9D08549E30}" type="slidenum">
              <a:rPr lang="en-US" smtClean="0"/>
              <a:t>8</a:t>
            </a:fld>
            <a:endParaRPr lang="en-US" dirty="0"/>
          </a:p>
        </p:txBody>
      </p:sp>
    </p:spTree>
    <p:extLst>
      <p:ext uri="{BB962C8B-B14F-4D97-AF65-F5344CB8AC3E}">
        <p14:creationId xmlns:p14="http://schemas.microsoft.com/office/powerpoint/2010/main" val="1556836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Designed based on learnings from the care management approaches implemented by some counties through the Whole Person Care demonstrations, Health Home demonstrations, and Coordinated Care Initiative. </a:t>
            </a:r>
          </a:p>
          <a:p>
            <a:endParaRPr lang="en-US" dirty="0"/>
          </a:p>
        </p:txBody>
      </p:sp>
      <p:sp>
        <p:nvSpPr>
          <p:cNvPr id="4" name="Slide Number Placeholder 3"/>
          <p:cNvSpPr>
            <a:spLocks noGrp="1"/>
          </p:cNvSpPr>
          <p:nvPr>
            <p:ph type="sldNum" sz="quarter" idx="5"/>
          </p:nvPr>
        </p:nvSpPr>
        <p:spPr/>
        <p:txBody>
          <a:bodyPr/>
          <a:lstStyle/>
          <a:p>
            <a:fld id="{9B4AF3B4-3A04-4830-9269-5B9D08549E30}" type="slidenum">
              <a:rPr lang="en-US" smtClean="0"/>
              <a:t>9</a:t>
            </a:fld>
            <a:endParaRPr lang="en-US" dirty="0"/>
          </a:p>
        </p:txBody>
      </p:sp>
    </p:spTree>
    <p:extLst>
      <p:ext uri="{BB962C8B-B14F-4D97-AF65-F5344CB8AC3E}">
        <p14:creationId xmlns:p14="http://schemas.microsoft.com/office/powerpoint/2010/main" val="3865265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4AF3B4-3A04-4830-9269-5B9D08549E30}" type="slidenum">
              <a:rPr lang="en-US" smtClean="0"/>
              <a:t>10</a:t>
            </a:fld>
            <a:endParaRPr lang="en-US" dirty="0"/>
          </a:p>
        </p:txBody>
      </p:sp>
    </p:spTree>
    <p:extLst>
      <p:ext uri="{BB962C8B-B14F-4D97-AF65-F5344CB8AC3E}">
        <p14:creationId xmlns:p14="http://schemas.microsoft.com/office/powerpoint/2010/main" val="1433971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https://theconsumervoice.org/uploads/files/general/sb_219_88_C_bill.pdf</a:t>
            </a:r>
          </a:p>
          <a:p>
            <a:endParaRPr lang="en-US" dirty="0"/>
          </a:p>
          <a:p>
            <a:r>
              <a:rPr lang="en-US" dirty="0"/>
              <a:t>https://californialgbtqhealth.org/resources/faqs/</a:t>
            </a:r>
          </a:p>
          <a:p>
            <a:endParaRPr lang="en-US" dirty="0"/>
          </a:p>
        </p:txBody>
      </p:sp>
      <p:sp>
        <p:nvSpPr>
          <p:cNvPr id="4" name="Slide Number Placeholder 3"/>
          <p:cNvSpPr>
            <a:spLocks noGrp="1"/>
          </p:cNvSpPr>
          <p:nvPr>
            <p:ph type="sldNum" sz="quarter" idx="5"/>
          </p:nvPr>
        </p:nvSpPr>
        <p:spPr/>
        <p:txBody>
          <a:bodyPr/>
          <a:lstStyle/>
          <a:p>
            <a:fld id="{9B4AF3B4-3A04-4830-9269-5B9D08549E30}" type="slidenum">
              <a:rPr lang="en-US" smtClean="0"/>
              <a:t>12</a:t>
            </a:fld>
            <a:endParaRPr lang="en-US" dirty="0"/>
          </a:p>
        </p:txBody>
      </p:sp>
    </p:spTree>
    <p:extLst>
      <p:ext uri="{BB962C8B-B14F-4D97-AF65-F5344CB8AC3E}">
        <p14:creationId xmlns:p14="http://schemas.microsoft.com/office/powerpoint/2010/main" val="798578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to Christian </a:t>
            </a:r>
            <a:r>
              <a:rPr lang="en-US" dirty="0" err="1"/>
              <a:t>Magno</a:t>
            </a:r>
            <a:r>
              <a:rPr lang="en-US" dirty="0"/>
              <a:t> &amp; Pooja </a:t>
            </a:r>
            <a:r>
              <a:rPr lang="en-US" dirty="0" err="1"/>
              <a:t>Bhour</a:t>
            </a:r>
            <a:r>
              <a:rPr lang="en-US" dirty="0"/>
              <a:t> for the art</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89975C3-809C-864C-816F-0D6294757CCB}"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820694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17.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17.jpe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C9A6FF-6BFE-4244-917E-8E315652519B}"/>
              </a:ext>
            </a:extLst>
          </p:cNvPr>
          <p:cNvSpPr/>
          <p:nvPr userDrawn="1"/>
        </p:nvSpPr>
        <p:spPr>
          <a:xfrm>
            <a:off x="-14288" y="-1"/>
            <a:ext cx="9158288"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sz="1350" dirty="0"/>
          </a:p>
        </p:txBody>
      </p:sp>
      <p:sp>
        <p:nvSpPr>
          <p:cNvPr id="2" name="Title 1">
            <a:extLst>
              <a:ext uri="{FF2B5EF4-FFF2-40B4-BE49-F238E27FC236}">
                <a16:creationId xmlns:a16="http://schemas.microsoft.com/office/drawing/2014/main" id="{EBB1BC96-82DA-4A98-950D-D42AF44E6645}"/>
              </a:ext>
            </a:extLst>
          </p:cNvPr>
          <p:cNvSpPr>
            <a:spLocks noGrp="1"/>
          </p:cNvSpPr>
          <p:nvPr>
            <p:ph type="ctrTitle" hasCustomPrompt="1"/>
          </p:nvPr>
        </p:nvSpPr>
        <p:spPr>
          <a:xfrm>
            <a:off x="351855" y="1122363"/>
            <a:ext cx="7649155" cy="2387600"/>
          </a:xfrm>
        </p:spPr>
        <p:txBody>
          <a:bodyPr anchor="b">
            <a:normAutofit/>
          </a:bodyPr>
          <a:lstStyle>
            <a:lvl1pPr algn="l">
              <a:defRPr sz="3600" b="1">
                <a:solidFill>
                  <a:schemeClr val="bg1"/>
                </a:solidFill>
                <a:effectLst>
                  <a:outerShdw blurRad="25400" dist="12700" dir="5400000" algn="tl" rotWithShape="0">
                    <a:prstClr val="black">
                      <a:alpha val="20000"/>
                    </a:prstClr>
                  </a:outerShdw>
                </a:effectLst>
                <a:latin typeface="+mj-lt"/>
              </a:defRPr>
            </a:lvl1pPr>
          </a:lstStyle>
          <a:p>
            <a:r>
              <a:rPr lang="en-US" dirty="0"/>
              <a:t>Click to add presentation title</a:t>
            </a:r>
          </a:p>
        </p:txBody>
      </p:sp>
      <p:sp>
        <p:nvSpPr>
          <p:cNvPr id="3" name="Subtitle 2">
            <a:extLst>
              <a:ext uri="{FF2B5EF4-FFF2-40B4-BE49-F238E27FC236}">
                <a16:creationId xmlns:a16="http://schemas.microsoft.com/office/drawing/2014/main" id="{AC38CD07-6F81-4CAF-9EF3-539C4B1024F6}"/>
              </a:ext>
            </a:extLst>
          </p:cNvPr>
          <p:cNvSpPr>
            <a:spLocks noGrp="1"/>
          </p:cNvSpPr>
          <p:nvPr>
            <p:ph type="subTitle" idx="1" hasCustomPrompt="1"/>
          </p:nvPr>
        </p:nvSpPr>
        <p:spPr>
          <a:xfrm>
            <a:off x="351855" y="3764359"/>
            <a:ext cx="7649155" cy="1493459"/>
          </a:xfrm>
        </p:spPr>
        <p:txBody>
          <a:bodyPr>
            <a:noAutofit/>
          </a:bodyPr>
          <a:lstStyle>
            <a:lvl1pPr marL="0" indent="0" algn="l">
              <a:buNone/>
              <a:defRPr sz="2000" b="0">
                <a:solidFill>
                  <a:schemeClr val="bg1"/>
                </a:solidFill>
                <a:effectLst>
                  <a:outerShdw blurRad="25400" dist="12700" dir="5400000" algn="tl" rotWithShape="0">
                    <a:prstClr val="black">
                      <a:alpha val="20000"/>
                    </a:prstClr>
                  </a:outerShdw>
                </a:effectLst>
              </a:defRPr>
            </a:lvl1pPr>
            <a:lvl2pPr marL="342866" indent="0" algn="ctr">
              <a:buNone/>
              <a:defRPr sz="1500"/>
            </a:lvl2pPr>
            <a:lvl3pPr marL="685732" indent="0" algn="ctr">
              <a:buNone/>
              <a:defRPr sz="1350"/>
            </a:lvl3pPr>
            <a:lvl4pPr marL="1028598" indent="0" algn="ctr">
              <a:buNone/>
              <a:defRPr sz="1200"/>
            </a:lvl4pPr>
            <a:lvl5pPr marL="1371464" indent="0" algn="ctr">
              <a:buNone/>
              <a:defRPr sz="1200"/>
            </a:lvl5pPr>
            <a:lvl6pPr marL="1714331" indent="0" algn="ctr">
              <a:buNone/>
              <a:defRPr sz="1200"/>
            </a:lvl6pPr>
            <a:lvl7pPr marL="2057195" indent="0" algn="ctr">
              <a:buNone/>
              <a:defRPr sz="1200"/>
            </a:lvl7pPr>
            <a:lvl8pPr marL="2400060" indent="0" algn="ctr">
              <a:buNone/>
              <a:defRPr sz="1200"/>
            </a:lvl8pPr>
            <a:lvl9pPr marL="2742926" indent="0" algn="ctr">
              <a:buNone/>
              <a:defRPr sz="1200"/>
            </a:lvl9pPr>
          </a:lstStyle>
          <a:p>
            <a:r>
              <a:rPr lang="en-US" dirty="0"/>
              <a:t>Click to add event title, date, and presenter name(s)</a:t>
            </a:r>
          </a:p>
        </p:txBody>
      </p:sp>
      <p:sp>
        <p:nvSpPr>
          <p:cNvPr id="5" name="Text Placeholder 4">
            <a:extLst>
              <a:ext uri="{FF2B5EF4-FFF2-40B4-BE49-F238E27FC236}">
                <a16:creationId xmlns:a16="http://schemas.microsoft.com/office/drawing/2014/main" id="{3946F1A4-6CC5-4009-89E5-D9F1D05B2E8B}"/>
              </a:ext>
            </a:extLst>
          </p:cNvPr>
          <p:cNvSpPr>
            <a:spLocks noGrp="1"/>
          </p:cNvSpPr>
          <p:nvPr>
            <p:ph type="body" sz="quarter" idx="10" hasCustomPrompt="1"/>
          </p:nvPr>
        </p:nvSpPr>
        <p:spPr>
          <a:xfrm>
            <a:off x="356973" y="5405437"/>
            <a:ext cx="7649155" cy="914400"/>
          </a:xfrm>
        </p:spPr>
        <p:txBody>
          <a:bodyPr>
            <a:noAutofit/>
          </a:bodyPr>
          <a:lstStyle>
            <a:lvl1pPr marL="0" indent="0">
              <a:buNone/>
              <a:defRPr sz="1400" b="0" i="1">
                <a:solidFill>
                  <a:schemeClr val="bg1"/>
                </a:solidFill>
                <a:effectLst>
                  <a:outerShdw blurRad="25400" dist="12700" dir="5400000" algn="tl" rotWithShape="0">
                    <a:prstClr val="black">
                      <a:alpha val="20000"/>
                    </a:prstClr>
                  </a:outerShdw>
                </a:effectLst>
              </a:defRPr>
            </a:lvl1pPr>
            <a:lvl2pPr marL="173815" indent="0">
              <a:buNone/>
              <a:defRPr/>
            </a:lvl2pPr>
            <a:lvl3pPr marL="344054" indent="0">
              <a:buNone/>
              <a:defRPr/>
            </a:lvl3pPr>
            <a:lvl4pPr marL="514301" indent="0">
              <a:buNone/>
              <a:defRPr/>
            </a:lvl4pPr>
            <a:lvl5pPr marL="684541" indent="0">
              <a:buNone/>
              <a:defRPr/>
            </a:lvl5pPr>
          </a:lstStyle>
          <a:p>
            <a:pPr lvl="0"/>
            <a:r>
              <a:rPr lang="en-US" dirty="0"/>
              <a:t>Click to add funder attribution.</a:t>
            </a:r>
          </a:p>
        </p:txBody>
      </p:sp>
      <p:cxnSp>
        <p:nvCxnSpPr>
          <p:cNvPr id="40" name="Straight Connector 39">
            <a:extLst>
              <a:ext uri="{FF2B5EF4-FFF2-40B4-BE49-F238E27FC236}">
                <a16:creationId xmlns:a16="http://schemas.microsoft.com/office/drawing/2014/main" id="{5D3C5ADD-F1F4-4131-89F5-BA9B0A21A6E8}"/>
              </a:ext>
            </a:extLst>
          </p:cNvPr>
          <p:cNvCxnSpPr/>
          <p:nvPr userDrawn="1"/>
        </p:nvCxnSpPr>
        <p:spPr>
          <a:xfrm>
            <a:off x="428045" y="3652520"/>
            <a:ext cx="754380" cy="0"/>
          </a:xfrm>
          <a:prstGeom prst="line">
            <a:avLst/>
          </a:prstGeom>
          <a:ln w="57150" cap="rnd"/>
        </p:spPr>
        <p:style>
          <a:lnRef idx="1">
            <a:schemeClr val="accent2"/>
          </a:lnRef>
          <a:fillRef idx="0">
            <a:schemeClr val="accent2"/>
          </a:fillRef>
          <a:effectRef idx="0">
            <a:schemeClr val="accent2"/>
          </a:effectRef>
          <a:fontRef idx="minor">
            <a:schemeClr val="tx1"/>
          </a:fontRef>
        </p:style>
      </p:cxnSp>
      <p:pic>
        <p:nvPicPr>
          <p:cNvPr id="34" name="Graphic 159">
            <a:extLst>
              <a:ext uri="{FF2B5EF4-FFF2-40B4-BE49-F238E27FC236}">
                <a16:creationId xmlns:a16="http://schemas.microsoft.com/office/drawing/2014/main" id="{A5327C94-4B03-44EF-B26D-E5FA4FE24FF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4611" t="35175"/>
          <a:stretch/>
        </p:blipFill>
        <p:spPr>
          <a:xfrm rot="5400000">
            <a:off x="5936753" y="15450"/>
            <a:ext cx="3228243" cy="3200400"/>
          </a:xfrm>
          <a:prstGeom prst="rect">
            <a:avLst/>
          </a:prstGeom>
        </p:spPr>
      </p:pic>
      <p:grpSp>
        <p:nvGrpSpPr>
          <p:cNvPr id="35" name="Group 34">
            <a:extLst>
              <a:ext uri="{FF2B5EF4-FFF2-40B4-BE49-F238E27FC236}">
                <a16:creationId xmlns:a16="http://schemas.microsoft.com/office/drawing/2014/main" id="{3B5A3295-AD6D-4CA3-B31B-2712D7A95A64}"/>
              </a:ext>
            </a:extLst>
          </p:cNvPr>
          <p:cNvGrpSpPr>
            <a:grpSpLocks noChangeAspect="1"/>
          </p:cNvGrpSpPr>
          <p:nvPr userDrawn="1"/>
        </p:nvGrpSpPr>
        <p:grpSpPr>
          <a:xfrm>
            <a:off x="351855" y="426364"/>
            <a:ext cx="2783981" cy="640080"/>
            <a:chOff x="1098723" y="2133914"/>
            <a:chExt cx="9994528" cy="2297896"/>
          </a:xfrm>
          <a:effectLst>
            <a:outerShdw blurRad="25400" dist="12700" dir="5400000" algn="tl" rotWithShape="0">
              <a:prstClr val="black">
                <a:alpha val="20000"/>
              </a:prstClr>
            </a:outerShdw>
          </a:effectLst>
        </p:grpSpPr>
        <p:pic>
          <p:nvPicPr>
            <p:cNvPr id="36" name="Graphic 35">
              <a:extLst>
                <a:ext uri="{FF2B5EF4-FFF2-40B4-BE49-F238E27FC236}">
                  <a16:creationId xmlns:a16="http://schemas.microsoft.com/office/drawing/2014/main" id="{D7AD8ACC-669B-4F19-B28A-442A55967C18}"/>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136" t="83337" r="16644"/>
            <a:stretch/>
          </p:blipFill>
          <p:spPr>
            <a:xfrm>
              <a:off x="2411730" y="4051993"/>
              <a:ext cx="7018020" cy="379817"/>
            </a:xfrm>
            <a:prstGeom prst="rect">
              <a:avLst/>
            </a:prstGeom>
            <a:effectLst>
              <a:outerShdw blurRad="152400" algn="ctr" rotWithShape="0">
                <a:schemeClr val="accent1">
                  <a:alpha val="80000"/>
                </a:schemeClr>
              </a:outerShdw>
            </a:effectLst>
          </p:spPr>
        </p:pic>
        <p:pic>
          <p:nvPicPr>
            <p:cNvPr id="37" name="Graphic 36">
              <a:extLst>
                <a:ext uri="{FF2B5EF4-FFF2-40B4-BE49-F238E27FC236}">
                  <a16:creationId xmlns:a16="http://schemas.microsoft.com/office/drawing/2014/main" id="{EA27D5EE-967F-4CD9-A258-5DD146E7DC67}"/>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2549"/>
            <a:stretch/>
          </p:blipFill>
          <p:spPr>
            <a:xfrm>
              <a:off x="2352901" y="2133914"/>
              <a:ext cx="8740350" cy="2048256"/>
            </a:xfrm>
            <a:prstGeom prst="rect">
              <a:avLst/>
            </a:prstGeom>
            <a:effectLst>
              <a:outerShdw blurRad="127000" algn="ctr" rotWithShape="0">
                <a:schemeClr val="accent1">
                  <a:alpha val="40000"/>
                </a:schemeClr>
              </a:outerShdw>
            </a:effectLst>
          </p:spPr>
        </p:pic>
        <p:sp>
          <p:nvSpPr>
            <p:cNvPr id="38" name="Freeform: Shape 37">
              <a:extLst>
                <a:ext uri="{FF2B5EF4-FFF2-40B4-BE49-F238E27FC236}">
                  <a16:creationId xmlns:a16="http://schemas.microsoft.com/office/drawing/2014/main" id="{4AE6CE1C-D6AC-4F56-B6EC-636D429AE8B2}"/>
                </a:ext>
              </a:extLst>
            </p:cNvPr>
            <p:cNvSpPr/>
            <p:nvPr/>
          </p:nvSpPr>
          <p:spPr>
            <a:xfrm rot="10800000" flipH="1">
              <a:off x="2026196" y="2741951"/>
              <a:ext cx="192212" cy="192210"/>
            </a:xfrm>
            <a:custGeom>
              <a:avLst/>
              <a:gdLst>
                <a:gd name="connsiteX0" fmla="*/ 33147 w 66484"/>
                <a:gd name="connsiteY0" fmla="*/ 66484 h 66484"/>
                <a:gd name="connsiteX1" fmla="*/ 33147 w 66484"/>
                <a:gd name="connsiteY1" fmla="*/ 66484 h 66484"/>
                <a:gd name="connsiteX2" fmla="*/ 0 w 66484"/>
                <a:gd name="connsiteY2" fmla="*/ 33147 h 66484"/>
                <a:gd name="connsiteX3" fmla="*/ 0 w 66484"/>
                <a:gd name="connsiteY3" fmla="*/ 33147 h 66484"/>
                <a:gd name="connsiteX4" fmla="*/ 33338 w 66484"/>
                <a:gd name="connsiteY4" fmla="*/ 0 h 66484"/>
                <a:gd name="connsiteX5" fmla="*/ 33338 w 66484"/>
                <a:gd name="connsiteY5" fmla="*/ 0 h 66484"/>
                <a:gd name="connsiteX6" fmla="*/ 66485 w 66484"/>
                <a:gd name="connsiteY6" fmla="*/ 33338 h 66484"/>
                <a:gd name="connsiteX7" fmla="*/ 66485 w 66484"/>
                <a:gd name="connsiteY7" fmla="*/ 33338 h 66484"/>
                <a:gd name="connsiteX8" fmla="*/ 33242 w 66484"/>
                <a:gd name="connsiteY8" fmla="*/ 66484 h 66484"/>
                <a:gd name="connsiteX9" fmla="*/ 33242 w 66484"/>
                <a:gd name="connsiteY9" fmla="*/ 66484 h 6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484" h="66484">
                  <a:moveTo>
                    <a:pt x="33147" y="66484"/>
                  </a:moveTo>
                  <a:lnTo>
                    <a:pt x="33147" y="66484"/>
                  </a:lnTo>
                  <a:cubicBezTo>
                    <a:pt x="14788" y="66432"/>
                    <a:pt x="-52" y="51506"/>
                    <a:pt x="0" y="33147"/>
                  </a:cubicBezTo>
                  <a:lnTo>
                    <a:pt x="0" y="33147"/>
                  </a:lnTo>
                  <a:cubicBezTo>
                    <a:pt x="105" y="14809"/>
                    <a:pt x="15000" y="0"/>
                    <a:pt x="33338" y="0"/>
                  </a:cubicBezTo>
                  <a:lnTo>
                    <a:pt x="33338" y="0"/>
                  </a:lnTo>
                  <a:cubicBezTo>
                    <a:pt x="51697" y="52"/>
                    <a:pt x="66537" y="14978"/>
                    <a:pt x="66485" y="33338"/>
                  </a:cubicBezTo>
                  <a:lnTo>
                    <a:pt x="66485" y="33338"/>
                  </a:lnTo>
                  <a:cubicBezTo>
                    <a:pt x="66380" y="51638"/>
                    <a:pt x="51543" y="66432"/>
                    <a:pt x="33242" y="66484"/>
                  </a:cubicBezTo>
                  <a:lnTo>
                    <a:pt x="33242" y="66484"/>
                  </a:lnTo>
                  <a:close/>
                </a:path>
              </a:pathLst>
            </a:custGeom>
            <a:solidFill>
              <a:schemeClr val="bg1"/>
            </a:solidFill>
            <a:ln w="9525" cap="flat">
              <a:noFill/>
              <a:prstDash val="solid"/>
              <a:miter/>
            </a:ln>
            <a:effectLst>
              <a:outerShdw blurRad="63500" algn="ctr" rotWithShape="0">
                <a:schemeClr val="accent1">
                  <a:alpha val="70000"/>
                </a:schemeClr>
              </a:outerShdw>
            </a:effectLst>
          </p:spPr>
          <p:txBody>
            <a:bodyPr rtlCol="0" anchor="ctr"/>
            <a:lstStyle/>
            <a:p>
              <a:endParaRPr lang="en-US" sz="1800"/>
            </a:p>
          </p:txBody>
        </p:sp>
        <p:sp>
          <p:nvSpPr>
            <p:cNvPr id="39" name="Freeform: Shape 38">
              <a:extLst>
                <a:ext uri="{FF2B5EF4-FFF2-40B4-BE49-F238E27FC236}">
                  <a16:creationId xmlns:a16="http://schemas.microsoft.com/office/drawing/2014/main" id="{DB251278-F130-439D-B822-6F33260E6C98}"/>
                </a:ext>
              </a:extLst>
            </p:cNvPr>
            <p:cNvSpPr/>
            <p:nvPr/>
          </p:nvSpPr>
          <p:spPr>
            <a:xfrm rot="10800000" flipH="1">
              <a:off x="1749856" y="2902768"/>
              <a:ext cx="191075" cy="190779"/>
            </a:xfrm>
            <a:custGeom>
              <a:avLst/>
              <a:gdLst>
                <a:gd name="connsiteX0" fmla="*/ 4334 w 66091"/>
                <a:gd name="connsiteY0" fmla="*/ 49511 h 65989"/>
                <a:gd name="connsiteX1" fmla="*/ 4334 w 66091"/>
                <a:gd name="connsiteY1" fmla="*/ 49511 h 65989"/>
                <a:gd name="connsiteX2" fmla="*/ 16526 w 66091"/>
                <a:gd name="connsiteY2" fmla="*/ 4457 h 65989"/>
                <a:gd name="connsiteX3" fmla="*/ 16526 w 66091"/>
                <a:gd name="connsiteY3" fmla="*/ 4457 h 65989"/>
                <a:gd name="connsiteX4" fmla="*/ 61814 w 66091"/>
                <a:gd name="connsiteY4" fmla="*/ 16560 h 65989"/>
                <a:gd name="connsiteX5" fmla="*/ 61865 w 66091"/>
                <a:gd name="connsiteY5" fmla="*/ 16649 h 65989"/>
                <a:gd name="connsiteX6" fmla="*/ 61865 w 66091"/>
                <a:gd name="connsiteY6" fmla="*/ 16649 h 65989"/>
                <a:gd name="connsiteX7" fmla="*/ 49673 w 66091"/>
                <a:gd name="connsiteY7" fmla="*/ 61607 h 65989"/>
                <a:gd name="connsiteX8" fmla="*/ 49673 w 66091"/>
                <a:gd name="connsiteY8" fmla="*/ 61607 h 65989"/>
                <a:gd name="connsiteX9" fmla="*/ 33100 w 66091"/>
                <a:gd name="connsiteY9" fmla="*/ 65989 h 65989"/>
                <a:gd name="connsiteX10" fmla="*/ 33100 w 66091"/>
                <a:gd name="connsiteY10" fmla="*/ 65989 h 65989"/>
                <a:gd name="connsiteX11" fmla="*/ 4334 w 66091"/>
                <a:gd name="connsiteY11" fmla="*/ 49511 h 6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091" h="65989">
                  <a:moveTo>
                    <a:pt x="4334" y="49511"/>
                  </a:moveTo>
                  <a:lnTo>
                    <a:pt x="4334" y="49511"/>
                  </a:lnTo>
                  <a:cubicBezTo>
                    <a:pt x="-4656" y="33692"/>
                    <a:pt x="786" y="13583"/>
                    <a:pt x="16526" y="4457"/>
                  </a:cubicBezTo>
                  <a:lnTo>
                    <a:pt x="16526" y="4457"/>
                  </a:lnTo>
                  <a:cubicBezTo>
                    <a:pt x="32374" y="-4707"/>
                    <a:pt x="52650" y="712"/>
                    <a:pt x="61814" y="16560"/>
                  </a:cubicBezTo>
                  <a:cubicBezTo>
                    <a:pt x="61831" y="16590"/>
                    <a:pt x="61848" y="16620"/>
                    <a:pt x="61865" y="16649"/>
                  </a:cubicBezTo>
                  <a:lnTo>
                    <a:pt x="61865" y="16649"/>
                  </a:lnTo>
                  <a:cubicBezTo>
                    <a:pt x="70681" y="32460"/>
                    <a:pt x="65269" y="52417"/>
                    <a:pt x="49673" y="61607"/>
                  </a:cubicBezTo>
                  <a:lnTo>
                    <a:pt x="49673" y="61607"/>
                  </a:lnTo>
                  <a:cubicBezTo>
                    <a:pt x="44618" y="64472"/>
                    <a:pt x="38909" y="65980"/>
                    <a:pt x="33100" y="65989"/>
                  </a:cubicBezTo>
                  <a:lnTo>
                    <a:pt x="33100" y="65989"/>
                  </a:lnTo>
                  <a:cubicBezTo>
                    <a:pt x="21250" y="66050"/>
                    <a:pt x="10276" y="59762"/>
                    <a:pt x="4334" y="49511"/>
                  </a:cubicBezTo>
                  <a:close/>
                </a:path>
              </a:pathLst>
            </a:custGeom>
            <a:solidFill>
              <a:schemeClr val="bg1"/>
            </a:solidFill>
            <a:ln w="9525" cap="flat">
              <a:noFill/>
              <a:prstDash val="solid"/>
              <a:miter/>
            </a:ln>
            <a:effectLst>
              <a:outerShdw blurRad="63500" algn="ctr" rotWithShape="0">
                <a:schemeClr val="accent1">
                  <a:alpha val="70000"/>
                </a:schemeClr>
              </a:outerShdw>
            </a:effectLst>
          </p:spPr>
          <p:txBody>
            <a:bodyPr rtlCol="0" anchor="ctr"/>
            <a:lstStyle/>
            <a:p>
              <a:endParaRPr lang="en-US" sz="1800"/>
            </a:p>
          </p:txBody>
        </p:sp>
        <p:sp>
          <p:nvSpPr>
            <p:cNvPr id="41" name="Freeform: Shape 40">
              <a:extLst>
                <a:ext uri="{FF2B5EF4-FFF2-40B4-BE49-F238E27FC236}">
                  <a16:creationId xmlns:a16="http://schemas.microsoft.com/office/drawing/2014/main" id="{208CA9B0-3BD6-4927-B529-933CA9FDA9A0}"/>
                </a:ext>
              </a:extLst>
            </p:cNvPr>
            <p:cNvSpPr/>
            <p:nvPr/>
          </p:nvSpPr>
          <p:spPr>
            <a:xfrm rot="10800000" flipH="1">
              <a:off x="1749789" y="3222203"/>
              <a:ext cx="192074" cy="192044"/>
            </a:xfrm>
            <a:custGeom>
              <a:avLst/>
              <a:gdLst>
                <a:gd name="connsiteX0" fmla="*/ 16549 w 66436"/>
                <a:gd name="connsiteY0" fmla="*/ 61949 h 66426"/>
                <a:gd name="connsiteX1" fmla="*/ 4453 w 66436"/>
                <a:gd name="connsiteY1" fmla="*/ 16515 h 66426"/>
                <a:gd name="connsiteX2" fmla="*/ 4453 w 66436"/>
                <a:gd name="connsiteY2" fmla="*/ 16515 h 66426"/>
                <a:gd name="connsiteX3" fmla="*/ 49887 w 66436"/>
                <a:gd name="connsiteY3" fmla="*/ 4418 h 66426"/>
                <a:gd name="connsiteX4" fmla="*/ 49887 w 66436"/>
                <a:gd name="connsiteY4" fmla="*/ 4418 h 66426"/>
                <a:gd name="connsiteX5" fmla="*/ 61984 w 66436"/>
                <a:gd name="connsiteY5" fmla="*/ 49852 h 66426"/>
                <a:gd name="connsiteX6" fmla="*/ 61984 w 66436"/>
                <a:gd name="connsiteY6" fmla="*/ 49852 h 66426"/>
                <a:gd name="connsiteX7" fmla="*/ 33409 w 66436"/>
                <a:gd name="connsiteY7" fmla="*/ 66426 h 66426"/>
                <a:gd name="connsiteX8" fmla="*/ 33409 w 66436"/>
                <a:gd name="connsiteY8" fmla="*/ 66426 h 66426"/>
                <a:gd name="connsiteX9" fmla="*/ 16549 w 66436"/>
                <a:gd name="connsiteY9" fmla="*/ 61949 h 6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436" h="66426">
                  <a:moveTo>
                    <a:pt x="16549" y="61949"/>
                  </a:moveTo>
                  <a:cubicBezTo>
                    <a:pt x="705" y="52710"/>
                    <a:pt x="-4699" y="32409"/>
                    <a:pt x="4453" y="16515"/>
                  </a:cubicBezTo>
                  <a:lnTo>
                    <a:pt x="4453" y="16515"/>
                  </a:lnTo>
                  <a:cubicBezTo>
                    <a:pt x="13725" y="716"/>
                    <a:pt x="33986" y="-4678"/>
                    <a:pt x="49887" y="4418"/>
                  </a:cubicBezTo>
                  <a:lnTo>
                    <a:pt x="49887" y="4418"/>
                  </a:lnTo>
                  <a:cubicBezTo>
                    <a:pt x="65731" y="13657"/>
                    <a:pt x="71135" y="33958"/>
                    <a:pt x="61984" y="49852"/>
                  </a:cubicBezTo>
                  <a:lnTo>
                    <a:pt x="61984" y="49852"/>
                  </a:lnTo>
                  <a:cubicBezTo>
                    <a:pt x="56086" y="60068"/>
                    <a:pt x="45204" y="66379"/>
                    <a:pt x="33409" y="66426"/>
                  </a:cubicBezTo>
                  <a:lnTo>
                    <a:pt x="33409" y="66426"/>
                  </a:lnTo>
                  <a:cubicBezTo>
                    <a:pt x="27491" y="66461"/>
                    <a:pt x="21670" y="64915"/>
                    <a:pt x="16549" y="61949"/>
                  </a:cubicBezTo>
                  <a:close/>
                </a:path>
              </a:pathLst>
            </a:custGeom>
            <a:solidFill>
              <a:schemeClr val="bg1"/>
            </a:solidFill>
            <a:ln w="9525" cap="flat">
              <a:noFill/>
              <a:prstDash val="solid"/>
              <a:miter/>
            </a:ln>
            <a:effectLst>
              <a:outerShdw blurRad="63500" algn="ctr" rotWithShape="0">
                <a:schemeClr val="accent1">
                  <a:alpha val="70000"/>
                </a:schemeClr>
              </a:outerShdw>
            </a:effectLst>
          </p:spPr>
          <p:txBody>
            <a:bodyPr rtlCol="0" anchor="ctr"/>
            <a:lstStyle/>
            <a:p>
              <a:endParaRPr lang="en-US" sz="1800"/>
            </a:p>
          </p:txBody>
        </p:sp>
        <p:sp>
          <p:nvSpPr>
            <p:cNvPr id="42" name="Freeform: Shape 41">
              <a:extLst>
                <a:ext uri="{FF2B5EF4-FFF2-40B4-BE49-F238E27FC236}">
                  <a16:creationId xmlns:a16="http://schemas.microsoft.com/office/drawing/2014/main" id="{1C2FE113-9A3E-40AA-9631-EEA0593A6148}"/>
                </a:ext>
              </a:extLst>
            </p:cNvPr>
            <p:cNvSpPr/>
            <p:nvPr/>
          </p:nvSpPr>
          <p:spPr>
            <a:xfrm rot="10800000" flipH="1">
              <a:off x="2028126" y="3382200"/>
              <a:ext cx="193314" cy="191936"/>
            </a:xfrm>
            <a:custGeom>
              <a:avLst/>
              <a:gdLst>
                <a:gd name="connsiteX0" fmla="*/ 33147 w 66865"/>
                <a:gd name="connsiteY0" fmla="*/ 66389 h 66389"/>
                <a:gd name="connsiteX1" fmla="*/ 33147 w 66865"/>
                <a:gd name="connsiteY1" fmla="*/ 66389 h 66389"/>
                <a:gd name="connsiteX2" fmla="*/ 0 w 66865"/>
                <a:gd name="connsiteY2" fmla="*/ 33242 h 66389"/>
                <a:gd name="connsiteX3" fmla="*/ 0 w 66865"/>
                <a:gd name="connsiteY3" fmla="*/ 33147 h 66389"/>
                <a:gd name="connsiteX4" fmla="*/ 0 w 66865"/>
                <a:gd name="connsiteY4" fmla="*/ 33147 h 66389"/>
                <a:gd name="connsiteX5" fmla="*/ 33147 w 66865"/>
                <a:gd name="connsiteY5" fmla="*/ 0 h 66389"/>
                <a:gd name="connsiteX6" fmla="*/ 33814 w 66865"/>
                <a:gd name="connsiteY6" fmla="*/ 0 h 66389"/>
                <a:gd name="connsiteX7" fmla="*/ 66866 w 66865"/>
                <a:gd name="connsiteY7" fmla="*/ 33241 h 66389"/>
                <a:gd name="connsiteX8" fmla="*/ 66866 w 66865"/>
                <a:gd name="connsiteY8" fmla="*/ 33338 h 66389"/>
                <a:gd name="connsiteX9" fmla="*/ 66866 w 66865"/>
                <a:gd name="connsiteY9" fmla="*/ 33338 h 66389"/>
                <a:gd name="connsiteX10" fmla="*/ 33719 w 66865"/>
                <a:gd name="connsiteY10" fmla="*/ 66389 h 66389"/>
                <a:gd name="connsiteX11" fmla="*/ 33719 w 66865"/>
                <a:gd name="connsiteY11" fmla="*/ 66389 h 6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865" h="66389">
                  <a:moveTo>
                    <a:pt x="33147" y="66389"/>
                  </a:moveTo>
                  <a:lnTo>
                    <a:pt x="33147" y="66389"/>
                  </a:lnTo>
                  <a:cubicBezTo>
                    <a:pt x="14840" y="66389"/>
                    <a:pt x="0" y="51549"/>
                    <a:pt x="0" y="33242"/>
                  </a:cubicBezTo>
                  <a:cubicBezTo>
                    <a:pt x="0" y="33211"/>
                    <a:pt x="0" y="33178"/>
                    <a:pt x="0" y="33147"/>
                  </a:cubicBezTo>
                  <a:lnTo>
                    <a:pt x="0" y="33147"/>
                  </a:lnTo>
                  <a:cubicBezTo>
                    <a:pt x="0" y="14840"/>
                    <a:pt x="14840" y="0"/>
                    <a:pt x="33147" y="0"/>
                  </a:cubicBezTo>
                  <a:lnTo>
                    <a:pt x="33814" y="0"/>
                  </a:lnTo>
                  <a:cubicBezTo>
                    <a:pt x="52120" y="52"/>
                    <a:pt x="66918" y="14935"/>
                    <a:pt x="66866" y="33241"/>
                  </a:cubicBezTo>
                  <a:cubicBezTo>
                    <a:pt x="66866" y="33274"/>
                    <a:pt x="66866" y="33305"/>
                    <a:pt x="66866" y="33338"/>
                  </a:cubicBezTo>
                  <a:lnTo>
                    <a:pt x="66866" y="33338"/>
                  </a:lnTo>
                  <a:cubicBezTo>
                    <a:pt x="66813" y="51606"/>
                    <a:pt x="51988" y="66389"/>
                    <a:pt x="33719" y="66389"/>
                  </a:cubicBezTo>
                  <a:lnTo>
                    <a:pt x="33719" y="66389"/>
                  </a:lnTo>
                  <a:close/>
                </a:path>
              </a:pathLst>
            </a:custGeom>
            <a:solidFill>
              <a:schemeClr val="bg1"/>
            </a:solidFill>
            <a:ln w="9525" cap="flat">
              <a:noFill/>
              <a:prstDash val="solid"/>
              <a:miter/>
            </a:ln>
            <a:effectLst>
              <a:outerShdw blurRad="63500" algn="ctr" rotWithShape="0">
                <a:schemeClr val="accent1">
                  <a:alpha val="70000"/>
                </a:schemeClr>
              </a:outerShdw>
            </a:effectLst>
          </p:spPr>
          <p:txBody>
            <a:bodyPr rtlCol="0" anchor="ctr"/>
            <a:lstStyle/>
            <a:p>
              <a:endParaRPr lang="en-US" sz="1800"/>
            </a:p>
          </p:txBody>
        </p:sp>
        <p:sp>
          <p:nvSpPr>
            <p:cNvPr id="43" name="Freeform: Shape 42">
              <a:extLst>
                <a:ext uri="{FF2B5EF4-FFF2-40B4-BE49-F238E27FC236}">
                  <a16:creationId xmlns:a16="http://schemas.microsoft.com/office/drawing/2014/main" id="{DAF091C9-7BEE-4784-9D38-1BFE5FED4CC6}"/>
                </a:ext>
              </a:extLst>
            </p:cNvPr>
            <p:cNvSpPr/>
            <p:nvPr/>
          </p:nvSpPr>
          <p:spPr>
            <a:xfrm rot="10800000" flipH="1">
              <a:off x="2043546" y="2437929"/>
              <a:ext cx="159993" cy="159992"/>
            </a:xfrm>
            <a:custGeom>
              <a:avLst/>
              <a:gdLst>
                <a:gd name="connsiteX0" fmla="*/ 27718 w 55340"/>
                <a:gd name="connsiteY0" fmla="*/ 55340 h 55340"/>
                <a:gd name="connsiteX1" fmla="*/ 0 w 55340"/>
                <a:gd name="connsiteY1" fmla="*/ 27718 h 55340"/>
                <a:gd name="connsiteX2" fmla="*/ 0 w 55340"/>
                <a:gd name="connsiteY2" fmla="*/ 27718 h 55340"/>
                <a:gd name="connsiteX3" fmla="*/ 27718 w 55340"/>
                <a:gd name="connsiteY3" fmla="*/ 0 h 55340"/>
                <a:gd name="connsiteX4" fmla="*/ 27718 w 55340"/>
                <a:gd name="connsiteY4" fmla="*/ 0 h 55340"/>
                <a:gd name="connsiteX5" fmla="*/ 55340 w 55340"/>
                <a:gd name="connsiteY5" fmla="*/ 27623 h 55340"/>
                <a:gd name="connsiteX6" fmla="*/ 55340 w 55340"/>
                <a:gd name="connsiteY6" fmla="*/ 27623 h 55340"/>
                <a:gd name="connsiteX7" fmla="*/ 28004 w 55340"/>
                <a:gd name="connsiteY7" fmla="*/ 55339 h 55340"/>
                <a:gd name="connsiteX8" fmla="*/ 27718 w 55340"/>
                <a:gd name="connsiteY8" fmla="*/ 55340 h 5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340" h="55340">
                  <a:moveTo>
                    <a:pt x="27718" y="55340"/>
                  </a:moveTo>
                  <a:cubicBezTo>
                    <a:pt x="12468" y="55289"/>
                    <a:pt x="105" y="42967"/>
                    <a:pt x="0" y="27718"/>
                  </a:cubicBezTo>
                  <a:lnTo>
                    <a:pt x="0" y="27718"/>
                  </a:lnTo>
                  <a:cubicBezTo>
                    <a:pt x="0" y="12410"/>
                    <a:pt x="12410" y="0"/>
                    <a:pt x="27718" y="0"/>
                  </a:cubicBezTo>
                  <a:lnTo>
                    <a:pt x="27718" y="0"/>
                  </a:lnTo>
                  <a:cubicBezTo>
                    <a:pt x="42973" y="0"/>
                    <a:pt x="55340" y="12367"/>
                    <a:pt x="55340" y="27623"/>
                  </a:cubicBezTo>
                  <a:lnTo>
                    <a:pt x="55340" y="27623"/>
                  </a:lnTo>
                  <a:cubicBezTo>
                    <a:pt x="55446" y="42825"/>
                    <a:pt x="43206" y="55235"/>
                    <a:pt x="28004" y="55339"/>
                  </a:cubicBezTo>
                  <a:cubicBezTo>
                    <a:pt x="27909" y="55340"/>
                    <a:pt x="27813" y="55340"/>
                    <a:pt x="27718" y="55340"/>
                  </a:cubicBezTo>
                  <a:close/>
                </a:path>
              </a:pathLst>
            </a:custGeom>
            <a:solidFill>
              <a:srgbClr val="1DB5EF"/>
            </a:solidFill>
            <a:ln w="9525" cap="flat">
              <a:noFill/>
              <a:prstDash val="solid"/>
              <a:miter/>
            </a:ln>
            <a:effectLst/>
          </p:spPr>
          <p:txBody>
            <a:bodyPr rtlCol="0" anchor="ctr"/>
            <a:lstStyle/>
            <a:p>
              <a:endParaRPr lang="en-US" sz="1800"/>
            </a:p>
          </p:txBody>
        </p:sp>
        <p:sp>
          <p:nvSpPr>
            <p:cNvPr id="44" name="Freeform: Shape 43">
              <a:extLst>
                <a:ext uri="{FF2B5EF4-FFF2-40B4-BE49-F238E27FC236}">
                  <a16:creationId xmlns:a16="http://schemas.microsoft.com/office/drawing/2014/main" id="{824A0AAA-E364-4309-943B-78730104C704}"/>
                </a:ext>
              </a:extLst>
            </p:cNvPr>
            <p:cNvSpPr/>
            <p:nvPr/>
          </p:nvSpPr>
          <p:spPr>
            <a:xfrm rot="10800000" flipH="1">
              <a:off x="1723282" y="2522746"/>
              <a:ext cx="161748" cy="161543"/>
            </a:xfrm>
            <a:custGeom>
              <a:avLst/>
              <a:gdLst>
                <a:gd name="connsiteX0" fmla="*/ 14001 w 55947"/>
                <a:gd name="connsiteY0" fmla="*/ 52066 h 55876"/>
                <a:gd name="connsiteX1" fmla="*/ 3639 w 55947"/>
                <a:gd name="connsiteY1" fmla="*/ 14262 h 55876"/>
                <a:gd name="connsiteX2" fmla="*/ 3810 w 55947"/>
                <a:gd name="connsiteY2" fmla="*/ 13966 h 55876"/>
                <a:gd name="connsiteX3" fmla="*/ 3810 w 55947"/>
                <a:gd name="connsiteY3" fmla="*/ 13966 h 55876"/>
                <a:gd name="connsiteX4" fmla="*/ 41478 w 55947"/>
                <a:gd name="connsiteY4" fmla="*/ 3619 h 55876"/>
                <a:gd name="connsiteX5" fmla="*/ 41910 w 55947"/>
                <a:gd name="connsiteY5" fmla="*/ 3870 h 55876"/>
                <a:gd name="connsiteX6" fmla="*/ 41910 w 55947"/>
                <a:gd name="connsiteY6" fmla="*/ 3870 h 55876"/>
                <a:gd name="connsiteX7" fmla="*/ 52368 w 55947"/>
                <a:gd name="connsiteY7" fmla="*/ 41508 h 55876"/>
                <a:gd name="connsiteX8" fmla="*/ 52101 w 55947"/>
                <a:gd name="connsiteY8" fmla="*/ 41970 h 55876"/>
                <a:gd name="connsiteX9" fmla="*/ 52101 w 55947"/>
                <a:gd name="connsiteY9" fmla="*/ 41970 h 55876"/>
                <a:gd name="connsiteX10" fmla="*/ 28003 w 55947"/>
                <a:gd name="connsiteY10" fmla="*/ 55876 h 55876"/>
                <a:gd name="connsiteX11" fmla="*/ 28003 w 55947"/>
                <a:gd name="connsiteY11" fmla="*/ 55876 h 55876"/>
                <a:gd name="connsiteX12" fmla="*/ 14001 w 55947"/>
                <a:gd name="connsiteY12" fmla="*/ 52066 h 5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947" h="55876">
                  <a:moveTo>
                    <a:pt x="14001" y="52066"/>
                  </a:moveTo>
                  <a:cubicBezTo>
                    <a:pt x="701" y="44488"/>
                    <a:pt x="-3939" y="27563"/>
                    <a:pt x="3639" y="14262"/>
                  </a:cubicBezTo>
                  <a:cubicBezTo>
                    <a:pt x="3695" y="14163"/>
                    <a:pt x="3753" y="14064"/>
                    <a:pt x="3810" y="13966"/>
                  </a:cubicBezTo>
                  <a:lnTo>
                    <a:pt x="3810" y="13966"/>
                  </a:lnTo>
                  <a:cubicBezTo>
                    <a:pt x="11355" y="707"/>
                    <a:pt x="28219" y="-3925"/>
                    <a:pt x="41478" y="3619"/>
                  </a:cubicBezTo>
                  <a:cubicBezTo>
                    <a:pt x="41623" y="3701"/>
                    <a:pt x="41767" y="3785"/>
                    <a:pt x="41910" y="3870"/>
                  </a:cubicBezTo>
                  <a:lnTo>
                    <a:pt x="41910" y="3870"/>
                  </a:lnTo>
                  <a:cubicBezTo>
                    <a:pt x="55191" y="11375"/>
                    <a:pt x="59874" y="28226"/>
                    <a:pt x="52368" y="41508"/>
                  </a:cubicBezTo>
                  <a:cubicBezTo>
                    <a:pt x="52281" y="41663"/>
                    <a:pt x="52192" y="41816"/>
                    <a:pt x="52101" y="41970"/>
                  </a:cubicBezTo>
                  <a:lnTo>
                    <a:pt x="52101" y="41970"/>
                  </a:lnTo>
                  <a:cubicBezTo>
                    <a:pt x="47117" y="50564"/>
                    <a:pt x="37939" y="55861"/>
                    <a:pt x="28003" y="55876"/>
                  </a:cubicBezTo>
                  <a:lnTo>
                    <a:pt x="28003" y="55876"/>
                  </a:lnTo>
                  <a:cubicBezTo>
                    <a:pt x="23081" y="55872"/>
                    <a:pt x="18248" y="54557"/>
                    <a:pt x="14001" y="52066"/>
                  </a:cubicBezTo>
                  <a:close/>
                </a:path>
              </a:pathLst>
            </a:custGeom>
            <a:solidFill>
              <a:srgbClr val="1DB5EF"/>
            </a:solidFill>
            <a:ln w="9525" cap="flat">
              <a:noFill/>
              <a:prstDash val="solid"/>
              <a:miter/>
            </a:ln>
            <a:effectLst/>
          </p:spPr>
          <p:txBody>
            <a:bodyPr rtlCol="0" anchor="ctr"/>
            <a:lstStyle/>
            <a:p>
              <a:endParaRPr lang="en-US" sz="1800"/>
            </a:p>
          </p:txBody>
        </p:sp>
        <p:sp>
          <p:nvSpPr>
            <p:cNvPr id="45" name="Freeform: Shape 44">
              <a:extLst>
                <a:ext uri="{FF2B5EF4-FFF2-40B4-BE49-F238E27FC236}">
                  <a16:creationId xmlns:a16="http://schemas.microsoft.com/office/drawing/2014/main" id="{E1B5707D-4824-49AB-8D01-3F02BA58E485}"/>
                </a:ext>
              </a:extLst>
            </p:cNvPr>
            <p:cNvSpPr/>
            <p:nvPr/>
          </p:nvSpPr>
          <p:spPr>
            <a:xfrm rot="10800000" flipH="1">
              <a:off x="1488968" y="2756536"/>
              <a:ext cx="161578" cy="161444"/>
            </a:xfrm>
            <a:custGeom>
              <a:avLst/>
              <a:gdLst>
                <a:gd name="connsiteX0" fmla="*/ 3798 w 55888"/>
                <a:gd name="connsiteY0" fmla="*/ 41934 h 55842"/>
                <a:gd name="connsiteX1" fmla="*/ 3798 w 55888"/>
                <a:gd name="connsiteY1" fmla="*/ 41934 h 55842"/>
                <a:gd name="connsiteX2" fmla="*/ 13795 w 55888"/>
                <a:gd name="connsiteY2" fmla="*/ 3892 h 55842"/>
                <a:gd name="connsiteX3" fmla="*/ 13895 w 55888"/>
                <a:gd name="connsiteY3" fmla="*/ 3834 h 55842"/>
                <a:gd name="connsiteX4" fmla="*/ 13895 w 55888"/>
                <a:gd name="connsiteY4" fmla="*/ 3834 h 55842"/>
                <a:gd name="connsiteX5" fmla="*/ 51841 w 55888"/>
                <a:gd name="connsiteY5" fmla="*/ 13665 h 55842"/>
                <a:gd name="connsiteX6" fmla="*/ 51995 w 55888"/>
                <a:gd name="connsiteY6" fmla="*/ 13930 h 55842"/>
                <a:gd name="connsiteX7" fmla="*/ 51995 w 55888"/>
                <a:gd name="connsiteY7" fmla="*/ 13930 h 55842"/>
                <a:gd name="connsiteX8" fmla="*/ 42395 w 55888"/>
                <a:gd name="connsiteY8" fmla="*/ 51796 h 55842"/>
                <a:gd name="connsiteX9" fmla="*/ 41994 w 55888"/>
                <a:gd name="connsiteY9" fmla="*/ 52030 h 55842"/>
                <a:gd name="connsiteX10" fmla="*/ 41994 w 55888"/>
                <a:gd name="connsiteY10" fmla="*/ 52030 h 55842"/>
                <a:gd name="connsiteX11" fmla="*/ 28087 w 55888"/>
                <a:gd name="connsiteY11" fmla="*/ 55840 h 55842"/>
                <a:gd name="connsiteX12" fmla="*/ 28087 w 55888"/>
                <a:gd name="connsiteY12" fmla="*/ 55840 h 55842"/>
                <a:gd name="connsiteX13" fmla="*/ 3798 w 55888"/>
                <a:gd name="connsiteY13" fmla="*/ 41934 h 5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888" h="55842">
                  <a:moveTo>
                    <a:pt x="3798" y="41934"/>
                  </a:moveTo>
                  <a:lnTo>
                    <a:pt x="3798" y="41934"/>
                  </a:lnTo>
                  <a:cubicBezTo>
                    <a:pt x="-3946" y="28668"/>
                    <a:pt x="529" y="11637"/>
                    <a:pt x="13795" y="3892"/>
                  </a:cubicBezTo>
                  <a:cubicBezTo>
                    <a:pt x="13828" y="3873"/>
                    <a:pt x="13862" y="3853"/>
                    <a:pt x="13895" y="3834"/>
                  </a:cubicBezTo>
                  <a:lnTo>
                    <a:pt x="13895" y="3834"/>
                  </a:lnTo>
                  <a:cubicBezTo>
                    <a:pt x="27088" y="-3930"/>
                    <a:pt x="44077" y="471"/>
                    <a:pt x="51841" y="13665"/>
                  </a:cubicBezTo>
                  <a:cubicBezTo>
                    <a:pt x="51893" y="13753"/>
                    <a:pt x="51944" y="13842"/>
                    <a:pt x="51995" y="13930"/>
                  </a:cubicBezTo>
                  <a:lnTo>
                    <a:pt x="51995" y="13930"/>
                  </a:lnTo>
                  <a:cubicBezTo>
                    <a:pt x="59800" y="27038"/>
                    <a:pt x="55502" y="43991"/>
                    <a:pt x="42395" y="51796"/>
                  </a:cubicBezTo>
                  <a:cubicBezTo>
                    <a:pt x="42261" y="51875"/>
                    <a:pt x="42128" y="51953"/>
                    <a:pt x="41994" y="52030"/>
                  </a:cubicBezTo>
                  <a:lnTo>
                    <a:pt x="41994" y="52030"/>
                  </a:lnTo>
                  <a:cubicBezTo>
                    <a:pt x="37783" y="54522"/>
                    <a:pt x="32980" y="55837"/>
                    <a:pt x="28087" y="55840"/>
                  </a:cubicBezTo>
                  <a:lnTo>
                    <a:pt x="28087" y="55840"/>
                  </a:lnTo>
                  <a:cubicBezTo>
                    <a:pt x="18063" y="55974"/>
                    <a:pt x="8758" y="50646"/>
                    <a:pt x="3798" y="41934"/>
                  </a:cubicBezTo>
                  <a:close/>
                </a:path>
              </a:pathLst>
            </a:custGeom>
            <a:solidFill>
              <a:srgbClr val="1DB5EF"/>
            </a:solidFill>
            <a:ln w="9525" cap="flat">
              <a:noFill/>
              <a:prstDash val="solid"/>
              <a:miter/>
            </a:ln>
            <a:effectLst/>
          </p:spPr>
          <p:txBody>
            <a:bodyPr rtlCol="0" anchor="ctr"/>
            <a:lstStyle/>
            <a:p>
              <a:endParaRPr lang="en-US" sz="1800"/>
            </a:p>
          </p:txBody>
        </p:sp>
        <p:sp>
          <p:nvSpPr>
            <p:cNvPr id="46" name="Freeform: Shape 45">
              <a:extLst>
                <a:ext uri="{FF2B5EF4-FFF2-40B4-BE49-F238E27FC236}">
                  <a16:creationId xmlns:a16="http://schemas.microsoft.com/office/drawing/2014/main" id="{74723C05-283D-4B41-8DEF-9C5F9F1AD871}"/>
                </a:ext>
              </a:extLst>
            </p:cNvPr>
            <p:cNvSpPr/>
            <p:nvPr/>
          </p:nvSpPr>
          <p:spPr>
            <a:xfrm rot="10800000" flipH="1">
              <a:off x="1401639" y="3076490"/>
              <a:ext cx="159993" cy="160309"/>
            </a:xfrm>
            <a:custGeom>
              <a:avLst/>
              <a:gdLst>
                <a:gd name="connsiteX0" fmla="*/ 0 w 55340"/>
                <a:gd name="connsiteY0" fmla="*/ 27813 h 55449"/>
                <a:gd name="connsiteX1" fmla="*/ 0 w 55340"/>
                <a:gd name="connsiteY1" fmla="*/ 27813 h 55449"/>
                <a:gd name="connsiteX2" fmla="*/ 27623 w 55340"/>
                <a:gd name="connsiteY2" fmla="*/ 0 h 55449"/>
                <a:gd name="connsiteX3" fmla="*/ 27623 w 55340"/>
                <a:gd name="connsiteY3" fmla="*/ 0 h 55449"/>
                <a:gd name="connsiteX4" fmla="*/ 27623 w 55340"/>
                <a:gd name="connsiteY4" fmla="*/ 0 h 55449"/>
                <a:gd name="connsiteX5" fmla="*/ 55340 w 55340"/>
                <a:gd name="connsiteY5" fmla="*/ 27527 h 55449"/>
                <a:gd name="connsiteX6" fmla="*/ 55340 w 55340"/>
                <a:gd name="connsiteY6" fmla="*/ 27623 h 55449"/>
                <a:gd name="connsiteX7" fmla="*/ 55340 w 55340"/>
                <a:gd name="connsiteY7" fmla="*/ 27623 h 55449"/>
                <a:gd name="connsiteX8" fmla="*/ 28575 w 55340"/>
                <a:gd name="connsiteY8" fmla="*/ 55436 h 55449"/>
                <a:gd name="connsiteX9" fmla="*/ 28575 w 55340"/>
                <a:gd name="connsiteY9" fmla="*/ 55436 h 55449"/>
                <a:gd name="connsiteX10" fmla="*/ 14 w 55340"/>
                <a:gd name="connsiteY10" fmla="*/ 28589 h 55449"/>
                <a:gd name="connsiteX11" fmla="*/ 0 w 55340"/>
                <a:gd name="connsiteY11" fmla="*/ 27813 h 5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340" h="55449">
                  <a:moveTo>
                    <a:pt x="0" y="27813"/>
                  </a:moveTo>
                  <a:lnTo>
                    <a:pt x="0" y="27813"/>
                  </a:lnTo>
                  <a:cubicBezTo>
                    <a:pt x="-52" y="12506"/>
                    <a:pt x="12314" y="53"/>
                    <a:pt x="27623" y="0"/>
                  </a:cubicBezTo>
                  <a:cubicBezTo>
                    <a:pt x="27623" y="0"/>
                    <a:pt x="27623" y="0"/>
                    <a:pt x="27623" y="0"/>
                  </a:cubicBezTo>
                  <a:lnTo>
                    <a:pt x="27623" y="0"/>
                  </a:lnTo>
                  <a:cubicBezTo>
                    <a:pt x="42878" y="-52"/>
                    <a:pt x="55288" y="12272"/>
                    <a:pt x="55340" y="27527"/>
                  </a:cubicBezTo>
                  <a:cubicBezTo>
                    <a:pt x="55340" y="27559"/>
                    <a:pt x="55340" y="27591"/>
                    <a:pt x="55340" y="27623"/>
                  </a:cubicBezTo>
                  <a:lnTo>
                    <a:pt x="55340" y="27623"/>
                  </a:lnTo>
                  <a:cubicBezTo>
                    <a:pt x="55400" y="42604"/>
                    <a:pt x="43548" y="54921"/>
                    <a:pt x="28575" y="55436"/>
                  </a:cubicBezTo>
                  <a:lnTo>
                    <a:pt x="28575" y="55436"/>
                  </a:lnTo>
                  <a:cubicBezTo>
                    <a:pt x="13274" y="55909"/>
                    <a:pt x="487" y="43889"/>
                    <a:pt x="14" y="28589"/>
                  </a:cubicBezTo>
                  <a:cubicBezTo>
                    <a:pt x="5" y="28330"/>
                    <a:pt x="1" y="28071"/>
                    <a:pt x="0" y="27813"/>
                  </a:cubicBezTo>
                  <a:close/>
                </a:path>
              </a:pathLst>
            </a:custGeom>
            <a:solidFill>
              <a:srgbClr val="1DB5EF"/>
            </a:solidFill>
            <a:ln w="9525" cap="flat">
              <a:noFill/>
              <a:prstDash val="solid"/>
              <a:miter/>
            </a:ln>
            <a:effectLst/>
          </p:spPr>
          <p:txBody>
            <a:bodyPr rtlCol="0" anchor="ctr"/>
            <a:lstStyle/>
            <a:p>
              <a:endParaRPr lang="en-US" sz="1800"/>
            </a:p>
          </p:txBody>
        </p:sp>
        <p:sp>
          <p:nvSpPr>
            <p:cNvPr id="47" name="Freeform: Shape 46">
              <a:extLst>
                <a:ext uri="{FF2B5EF4-FFF2-40B4-BE49-F238E27FC236}">
                  <a16:creationId xmlns:a16="http://schemas.microsoft.com/office/drawing/2014/main" id="{5328E731-5830-45F6-9207-C602A5B3D482}"/>
                </a:ext>
              </a:extLst>
            </p:cNvPr>
            <p:cNvSpPr/>
            <p:nvPr/>
          </p:nvSpPr>
          <p:spPr>
            <a:xfrm rot="10800000" flipH="1">
              <a:off x="1487285" y="3396779"/>
              <a:ext cx="161643" cy="161387"/>
            </a:xfrm>
            <a:custGeom>
              <a:avLst/>
              <a:gdLst>
                <a:gd name="connsiteX0" fmla="*/ 14001 w 55911"/>
                <a:gd name="connsiteY0" fmla="*/ 52101 h 55822"/>
                <a:gd name="connsiteX1" fmla="*/ 3639 w 55911"/>
                <a:gd name="connsiteY1" fmla="*/ 14297 h 55822"/>
                <a:gd name="connsiteX2" fmla="*/ 3810 w 55911"/>
                <a:gd name="connsiteY2" fmla="*/ 14001 h 55822"/>
                <a:gd name="connsiteX3" fmla="*/ 3810 w 55911"/>
                <a:gd name="connsiteY3" fmla="*/ 14001 h 55822"/>
                <a:gd name="connsiteX4" fmla="*/ 41614 w 55911"/>
                <a:gd name="connsiteY4" fmla="*/ 3639 h 55822"/>
                <a:gd name="connsiteX5" fmla="*/ 41910 w 55911"/>
                <a:gd name="connsiteY5" fmla="*/ 3810 h 55822"/>
                <a:gd name="connsiteX6" fmla="*/ 41910 w 55911"/>
                <a:gd name="connsiteY6" fmla="*/ 3810 h 55822"/>
                <a:gd name="connsiteX7" fmla="*/ 52272 w 55911"/>
                <a:gd name="connsiteY7" fmla="*/ 41614 h 55822"/>
                <a:gd name="connsiteX8" fmla="*/ 52102 w 55911"/>
                <a:gd name="connsiteY8" fmla="*/ 41910 h 55822"/>
                <a:gd name="connsiteX9" fmla="*/ 52102 w 55911"/>
                <a:gd name="connsiteY9" fmla="*/ 41910 h 55822"/>
                <a:gd name="connsiteX10" fmla="*/ 27527 w 55911"/>
                <a:gd name="connsiteY10" fmla="*/ 55816 h 55822"/>
                <a:gd name="connsiteX11" fmla="*/ 27527 w 55911"/>
                <a:gd name="connsiteY11" fmla="*/ 55816 h 55822"/>
                <a:gd name="connsiteX12" fmla="*/ 14001 w 55911"/>
                <a:gd name="connsiteY12" fmla="*/ 52101 h 5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911" h="55822">
                  <a:moveTo>
                    <a:pt x="14001" y="52101"/>
                  </a:moveTo>
                  <a:cubicBezTo>
                    <a:pt x="701" y="44523"/>
                    <a:pt x="-3939" y="27598"/>
                    <a:pt x="3639" y="14297"/>
                  </a:cubicBezTo>
                  <a:cubicBezTo>
                    <a:pt x="3695" y="14199"/>
                    <a:pt x="3753" y="14100"/>
                    <a:pt x="3810" y="14001"/>
                  </a:cubicBezTo>
                  <a:lnTo>
                    <a:pt x="3810" y="14001"/>
                  </a:lnTo>
                  <a:cubicBezTo>
                    <a:pt x="11388" y="701"/>
                    <a:pt x="28313" y="-3939"/>
                    <a:pt x="41614" y="3639"/>
                  </a:cubicBezTo>
                  <a:cubicBezTo>
                    <a:pt x="41713" y="3695"/>
                    <a:pt x="41812" y="3753"/>
                    <a:pt x="41910" y="3810"/>
                  </a:cubicBezTo>
                  <a:lnTo>
                    <a:pt x="41910" y="3810"/>
                  </a:lnTo>
                  <a:cubicBezTo>
                    <a:pt x="55210" y="11388"/>
                    <a:pt x="59850" y="28313"/>
                    <a:pt x="52272" y="41614"/>
                  </a:cubicBezTo>
                  <a:cubicBezTo>
                    <a:pt x="52216" y="41713"/>
                    <a:pt x="52159" y="41812"/>
                    <a:pt x="52102" y="41910"/>
                  </a:cubicBezTo>
                  <a:lnTo>
                    <a:pt x="52102" y="41910"/>
                  </a:lnTo>
                  <a:cubicBezTo>
                    <a:pt x="47077" y="50698"/>
                    <a:pt x="37648" y="56034"/>
                    <a:pt x="27527" y="55816"/>
                  </a:cubicBezTo>
                  <a:lnTo>
                    <a:pt x="27527" y="55816"/>
                  </a:lnTo>
                  <a:cubicBezTo>
                    <a:pt x="22780" y="55721"/>
                    <a:pt x="18132" y="54445"/>
                    <a:pt x="14001" y="52101"/>
                  </a:cubicBezTo>
                  <a:close/>
                </a:path>
              </a:pathLst>
            </a:custGeom>
            <a:solidFill>
              <a:srgbClr val="1DB5EF"/>
            </a:solidFill>
            <a:ln w="9525" cap="flat">
              <a:noFill/>
              <a:prstDash val="solid"/>
              <a:miter/>
            </a:ln>
            <a:effectLst/>
          </p:spPr>
          <p:txBody>
            <a:bodyPr rtlCol="0" anchor="ctr"/>
            <a:lstStyle/>
            <a:p>
              <a:endParaRPr lang="en-US" sz="1800"/>
            </a:p>
          </p:txBody>
        </p:sp>
        <p:sp>
          <p:nvSpPr>
            <p:cNvPr id="48" name="Freeform: Shape 47">
              <a:extLst>
                <a:ext uri="{FF2B5EF4-FFF2-40B4-BE49-F238E27FC236}">
                  <a16:creationId xmlns:a16="http://schemas.microsoft.com/office/drawing/2014/main" id="{6B5A88C4-24F9-4852-BAA0-421A0D4206FE}"/>
                </a:ext>
              </a:extLst>
            </p:cNvPr>
            <p:cNvSpPr/>
            <p:nvPr/>
          </p:nvSpPr>
          <p:spPr>
            <a:xfrm rot="10800000" flipH="1">
              <a:off x="1720734" y="3631671"/>
              <a:ext cx="162040" cy="161187"/>
            </a:xfrm>
            <a:custGeom>
              <a:avLst/>
              <a:gdLst>
                <a:gd name="connsiteX0" fmla="*/ 3930 w 56048"/>
                <a:gd name="connsiteY0" fmla="*/ 42030 h 55753"/>
                <a:gd name="connsiteX1" fmla="*/ 13364 w 56048"/>
                <a:gd name="connsiteY1" fmla="*/ 4261 h 55753"/>
                <a:gd name="connsiteX2" fmla="*/ 13931 w 56048"/>
                <a:gd name="connsiteY2" fmla="*/ 3930 h 55753"/>
                <a:gd name="connsiteX3" fmla="*/ 13931 w 56048"/>
                <a:gd name="connsiteY3" fmla="*/ 3930 h 55753"/>
                <a:gd name="connsiteX4" fmla="*/ 51700 w 56048"/>
                <a:gd name="connsiteY4" fmla="*/ 13364 h 55753"/>
                <a:gd name="connsiteX5" fmla="*/ 52031 w 56048"/>
                <a:gd name="connsiteY5" fmla="*/ 13931 h 55753"/>
                <a:gd name="connsiteX6" fmla="*/ 52031 w 56048"/>
                <a:gd name="connsiteY6" fmla="*/ 13931 h 55753"/>
                <a:gd name="connsiteX7" fmla="*/ 42760 w 56048"/>
                <a:gd name="connsiteY7" fmla="*/ 51879 h 55753"/>
                <a:gd name="connsiteX8" fmla="*/ 42506 w 56048"/>
                <a:gd name="connsiteY8" fmla="*/ 52031 h 55753"/>
                <a:gd name="connsiteX9" fmla="*/ 42506 w 56048"/>
                <a:gd name="connsiteY9" fmla="*/ 52031 h 55753"/>
                <a:gd name="connsiteX10" fmla="*/ 28600 w 56048"/>
                <a:gd name="connsiteY10" fmla="*/ 55746 h 55753"/>
                <a:gd name="connsiteX11" fmla="*/ 28600 w 56048"/>
                <a:gd name="connsiteY11" fmla="*/ 55746 h 55753"/>
                <a:gd name="connsiteX12" fmla="*/ 3930 w 56048"/>
                <a:gd name="connsiteY12" fmla="*/ 42030 h 5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048" h="55753">
                  <a:moveTo>
                    <a:pt x="3930" y="42030"/>
                  </a:moveTo>
                  <a:cubicBezTo>
                    <a:pt x="-3895" y="28995"/>
                    <a:pt x="329" y="12085"/>
                    <a:pt x="13364" y="4261"/>
                  </a:cubicBezTo>
                  <a:cubicBezTo>
                    <a:pt x="13552" y="4148"/>
                    <a:pt x="13741" y="4038"/>
                    <a:pt x="13931" y="3930"/>
                  </a:cubicBezTo>
                  <a:lnTo>
                    <a:pt x="13931" y="3930"/>
                  </a:lnTo>
                  <a:cubicBezTo>
                    <a:pt x="26966" y="-3895"/>
                    <a:pt x="43876" y="329"/>
                    <a:pt x="51700" y="13364"/>
                  </a:cubicBezTo>
                  <a:cubicBezTo>
                    <a:pt x="51813" y="13552"/>
                    <a:pt x="51923" y="13741"/>
                    <a:pt x="52031" y="13931"/>
                  </a:cubicBezTo>
                  <a:lnTo>
                    <a:pt x="52031" y="13931"/>
                  </a:lnTo>
                  <a:cubicBezTo>
                    <a:pt x="59950" y="26971"/>
                    <a:pt x="55799" y="43961"/>
                    <a:pt x="42760" y="51879"/>
                  </a:cubicBezTo>
                  <a:cubicBezTo>
                    <a:pt x="42676" y="51930"/>
                    <a:pt x="42591" y="51981"/>
                    <a:pt x="42506" y="52031"/>
                  </a:cubicBezTo>
                  <a:lnTo>
                    <a:pt x="42506" y="52031"/>
                  </a:lnTo>
                  <a:cubicBezTo>
                    <a:pt x="38284" y="54485"/>
                    <a:pt x="33483" y="55768"/>
                    <a:pt x="28600" y="55746"/>
                  </a:cubicBezTo>
                  <a:lnTo>
                    <a:pt x="28600" y="55746"/>
                  </a:lnTo>
                  <a:cubicBezTo>
                    <a:pt x="18500" y="55975"/>
                    <a:pt x="9065" y="50730"/>
                    <a:pt x="3930" y="42030"/>
                  </a:cubicBezTo>
                  <a:close/>
                </a:path>
              </a:pathLst>
            </a:custGeom>
            <a:solidFill>
              <a:srgbClr val="1DB5EF"/>
            </a:solidFill>
            <a:ln w="9525" cap="flat">
              <a:noFill/>
              <a:prstDash val="solid"/>
              <a:miter/>
            </a:ln>
            <a:effectLst/>
          </p:spPr>
          <p:txBody>
            <a:bodyPr rtlCol="0" anchor="ctr"/>
            <a:lstStyle/>
            <a:p>
              <a:endParaRPr lang="en-US" sz="1800"/>
            </a:p>
          </p:txBody>
        </p:sp>
        <p:sp>
          <p:nvSpPr>
            <p:cNvPr id="49" name="Freeform: Shape 48">
              <a:extLst>
                <a:ext uri="{FF2B5EF4-FFF2-40B4-BE49-F238E27FC236}">
                  <a16:creationId xmlns:a16="http://schemas.microsoft.com/office/drawing/2014/main" id="{06AE41F8-82AD-4545-977B-422B7ADA0D78}"/>
                </a:ext>
              </a:extLst>
            </p:cNvPr>
            <p:cNvSpPr/>
            <p:nvPr/>
          </p:nvSpPr>
          <p:spPr>
            <a:xfrm rot="10800000" flipH="1">
              <a:off x="2041019" y="3718157"/>
              <a:ext cx="159219" cy="161095"/>
            </a:xfrm>
            <a:custGeom>
              <a:avLst/>
              <a:gdLst>
                <a:gd name="connsiteX0" fmla="*/ 17 w 55072"/>
                <a:gd name="connsiteY0" fmla="*/ 28575 h 55721"/>
                <a:gd name="connsiteX1" fmla="*/ 26671 w 55072"/>
                <a:gd name="connsiteY1" fmla="*/ 16 h 55721"/>
                <a:gd name="connsiteX2" fmla="*/ 27544 w 55072"/>
                <a:gd name="connsiteY2" fmla="*/ 0 h 55721"/>
                <a:gd name="connsiteX3" fmla="*/ 27544 w 55072"/>
                <a:gd name="connsiteY3" fmla="*/ 0 h 55721"/>
                <a:gd name="connsiteX4" fmla="*/ 55072 w 55072"/>
                <a:gd name="connsiteY4" fmla="*/ 27906 h 55721"/>
                <a:gd name="connsiteX5" fmla="*/ 55071 w 55072"/>
                <a:gd name="connsiteY5" fmla="*/ 28003 h 55721"/>
                <a:gd name="connsiteX6" fmla="*/ 55071 w 55072"/>
                <a:gd name="connsiteY6" fmla="*/ 28003 h 55721"/>
                <a:gd name="connsiteX7" fmla="*/ 27449 w 55072"/>
                <a:gd name="connsiteY7" fmla="*/ 55721 h 55721"/>
                <a:gd name="connsiteX8" fmla="*/ 27449 w 55072"/>
                <a:gd name="connsiteY8" fmla="*/ 55721 h 55721"/>
                <a:gd name="connsiteX9" fmla="*/ 17 w 55072"/>
                <a:gd name="connsiteY9" fmla="*/ 28575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072" h="55721">
                  <a:moveTo>
                    <a:pt x="17" y="28575"/>
                  </a:moveTo>
                  <a:cubicBezTo>
                    <a:pt x="-509" y="13328"/>
                    <a:pt x="11424" y="542"/>
                    <a:pt x="26671" y="16"/>
                  </a:cubicBezTo>
                  <a:cubicBezTo>
                    <a:pt x="26961" y="7"/>
                    <a:pt x="27252" y="1"/>
                    <a:pt x="27544" y="0"/>
                  </a:cubicBezTo>
                  <a:lnTo>
                    <a:pt x="27544" y="0"/>
                  </a:lnTo>
                  <a:cubicBezTo>
                    <a:pt x="42852" y="105"/>
                    <a:pt x="55176" y="12599"/>
                    <a:pt x="55072" y="27906"/>
                  </a:cubicBezTo>
                  <a:cubicBezTo>
                    <a:pt x="55072" y="27939"/>
                    <a:pt x="55071" y="27971"/>
                    <a:pt x="55071" y="28003"/>
                  </a:cubicBezTo>
                  <a:lnTo>
                    <a:pt x="55071" y="28003"/>
                  </a:lnTo>
                  <a:cubicBezTo>
                    <a:pt x="55071" y="43275"/>
                    <a:pt x="42719" y="55669"/>
                    <a:pt x="27449" y="55721"/>
                  </a:cubicBezTo>
                  <a:lnTo>
                    <a:pt x="27449" y="55721"/>
                  </a:lnTo>
                  <a:cubicBezTo>
                    <a:pt x="12452" y="55620"/>
                    <a:pt x="275" y="43570"/>
                    <a:pt x="17" y="28575"/>
                  </a:cubicBezTo>
                  <a:close/>
                </a:path>
              </a:pathLst>
            </a:custGeom>
            <a:solidFill>
              <a:srgbClr val="1DB5EF"/>
            </a:solidFill>
            <a:ln w="9525" cap="flat">
              <a:noFill/>
              <a:prstDash val="solid"/>
              <a:miter/>
            </a:ln>
            <a:effectLst/>
          </p:spPr>
          <p:txBody>
            <a:bodyPr rtlCol="0" anchor="ctr"/>
            <a:lstStyle/>
            <a:p>
              <a:endParaRPr lang="en-US" sz="1800"/>
            </a:p>
          </p:txBody>
        </p:sp>
        <p:sp>
          <p:nvSpPr>
            <p:cNvPr id="50" name="Freeform: Shape 49">
              <a:extLst>
                <a:ext uri="{FF2B5EF4-FFF2-40B4-BE49-F238E27FC236}">
                  <a16:creationId xmlns:a16="http://schemas.microsoft.com/office/drawing/2014/main" id="{A4AF7E4D-CBD5-421C-8D8E-964C6C36CD30}"/>
                </a:ext>
              </a:extLst>
            </p:cNvPr>
            <p:cNvSpPr/>
            <p:nvPr/>
          </p:nvSpPr>
          <p:spPr>
            <a:xfrm rot="10800000" flipH="1">
              <a:off x="2059793" y="2133914"/>
              <a:ext cx="128050" cy="128050"/>
            </a:xfrm>
            <a:custGeom>
              <a:avLst/>
              <a:gdLst>
                <a:gd name="connsiteX0" fmla="*/ 0 w 44291"/>
                <a:gd name="connsiteY0" fmla="*/ 22193 h 44291"/>
                <a:gd name="connsiteX1" fmla="*/ 22098 w 44291"/>
                <a:gd name="connsiteY1" fmla="*/ 0 h 44291"/>
                <a:gd name="connsiteX2" fmla="*/ 22098 w 44291"/>
                <a:gd name="connsiteY2" fmla="*/ 0 h 44291"/>
                <a:gd name="connsiteX3" fmla="*/ 44291 w 44291"/>
                <a:gd name="connsiteY3" fmla="*/ 22193 h 44291"/>
                <a:gd name="connsiteX4" fmla="*/ 44291 w 44291"/>
                <a:gd name="connsiteY4" fmla="*/ 22193 h 44291"/>
                <a:gd name="connsiteX5" fmla="*/ 22193 w 44291"/>
                <a:gd name="connsiteY5" fmla="*/ 44291 h 44291"/>
                <a:gd name="connsiteX6" fmla="*/ 22193 w 44291"/>
                <a:gd name="connsiteY6" fmla="*/ 44291 h 44291"/>
                <a:gd name="connsiteX7" fmla="*/ 0 w 44291"/>
                <a:gd name="connsiteY7" fmla="*/ 22288 h 44291"/>
                <a:gd name="connsiteX8" fmla="*/ 0 w 44291"/>
                <a:gd name="connsiteY8" fmla="*/ 22193 h 4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91" h="44291">
                  <a:moveTo>
                    <a:pt x="0" y="22193"/>
                  </a:moveTo>
                  <a:cubicBezTo>
                    <a:pt x="0" y="9974"/>
                    <a:pt x="9878" y="52"/>
                    <a:pt x="22098" y="0"/>
                  </a:cubicBezTo>
                  <a:lnTo>
                    <a:pt x="22098" y="0"/>
                  </a:lnTo>
                  <a:cubicBezTo>
                    <a:pt x="34355" y="0"/>
                    <a:pt x="44291" y="9936"/>
                    <a:pt x="44291" y="22193"/>
                  </a:cubicBezTo>
                  <a:lnTo>
                    <a:pt x="44291" y="22193"/>
                  </a:lnTo>
                  <a:cubicBezTo>
                    <a:pt x="44291" y="34398"/>
                    <a:pt x="34398" y="44291"/>
                    <a:pt x="22193" y="44291"/>
                  </a:cubicBezTo>
                  <a:lnTo>
                    <a:pt x="22193" y="44291"/>
                  </a:lnTo>
                  <a:cubicBezTo>
                    <a:pt x="9989" y="44344"/>
                    <a:pt x="52" y="34493"/>
                    <a:pt x="0" y="22288"/>
                  </a:cubicBezTo>
                  <a:cubicBezTo>
                    <a:pt x="0" y="22257"/>
                    <a:pt x="0" y="22225"/>
                    <a:pt x="0" y="22193"/>
                  </a:cubicBezTo>
                  <a:close/>
                </a:path>
              </a:pathLst>
            </a:custGeom>
            <a:solidFill>
              <a:srgbClr val="A4E7F9"/>
            </a:solidFill>
            <a:ln w="9525" cap="flat">
              <a:noFill/>
              <a:prstDash val="solid"/>
              <a:miter/>
            </a:ln>
            <a:effectLst/>
          </p:spPr>
          <p:txBody>
            <a:bodyPr rtlCol="0" anchor="ctr"/>
            <a:lstStyle/>
            <a:p>
              <a:endParaRPr lang="en-US" sz="1800"/>
            </a:p>
          </p:txBody>
        </p:sp>
        <p:sp>
          <p:nvSpPr>
            <p:cNvPr id="51" name="Freeform: Shape 50">
              <a:extLst>
                <a:ext uri="{FF2B5EF4-FFF2-40B4-BE49-F238E27FC236}">
                  <a16:creationId xmlns:a16="http://schemas.microsoft.com/office/drawing/2014/main" id="{74FE3952-2BBC-4E6E-982C-55A5C9AE763B}"/>
                </a:ext>
              </a:extLst>
            </p:cNvPr>
            <p:cNvSpPr/>
            <p:nvPr/>
          </p:nvSpPr>
          <p:spPr>
            <a:xfrm rot="10800000" flipH="1">
              <a:off x="1763053" y="2180177"/>
              <a:ext cx="128073" cy="128109"/>
            </a:xfrm>
            <a:custGeom>
              <a:avLst/>
              <a:gdLst>
                <a:gd name="connsiteX0" fmla="*/ 15295 w 44299"/>
                <a:gd name="connsiteY0" fmla="*/ 43169 h 44312"/>
                <a:gd name="connsiteX1" fmla="*/ 15295 w 44299"/>
                <a:gd name="connsiteY1" fmla="*/ 43169 h 44312"/>
                <a:gd name="connsiteX2" fmla="*/ 1055 w 44299"/>
                <a:gd name="connsiteY2" fmla="*/ 15502 h 44312"/>
                <a:gd name="connsiteX3" fmla="*/ 1103 w 44299"/>
                <a:gd name="connsiteY3" fmla="*/ 15356 h 44312"/>
                <a:gd name="connsiteX4" fmla="*/ 1103 w 44299"/>
                <a:gd name="connsiteY4" fmla="*/ 15356 h 44312"/>
                <a:gd name="connsiteX5" fmla="*/ 28893 w 44299"/>
                <a:gd name="connsiteY5" fmla="*/ 1061 h 44312"/>
                <a:gd name="connsiteX6" fmla="*/ 28916 w 44299"/>
                <a:gd name="connsiteY6" fmla="*/ 1069 h 44312"/>
                <a:gd name="connsiteX7" fmla="*/ 28916 w 44299"/>
                <a:gd name="connsiteY7" fmla="*/ 1069 h 44312"/>
                <a:gd name="connsiteX8" fmla="*/ 43247 w 44299"/>
                <a:gd name="connsiteY8" fmla="*/ 28840 h 44312"/>
                <a:gd name="connsiteX9" fmla="*/ 43203 w 44299"/>
                <a:gd name="connsiteY9" fmla="*/ 28977 h 44312"/>
                <a:gd name="connsiteX10" fmla="*/ 43203 w 44299"/>
                <a:gd name="connsiteY10" fmla="*/ 28977 h 44312"/>
                <a:gd name="connsiteX11" fmla="*/ 22153 w 44299"/>
                <a:gd name="connsiteY11" fmla="*/ 44312 h 44312"/>
                <a:gd name="connsiteX12" fmla="*/ 22153 w 44299"/>
                <a:gd name="connsiteY12" fmla="*/ 44312 h 44312"/>
                <a:gd name="connsiteX13" fmla="*/ 15295 w 44299"/>
                <a:gd name="connsiteY13" fmla="*/ 43169 h 4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299" h="44312">
                  <a:moveTo>
                    <a:pt x="15295" y="43169"/>
                  </a:moveTo>
                  <a:lnTo>
                    <a:pt x="15295" y="43169"/>
                  </a:lnTo>
                  <a:cubicBezTo>
                    <a:pt x="3723" y="39461"/>
                    <a:pt x="-2653" y="27074"/>
                    <a:pt x="1055" y="15502"/>
                  </a:cubicBezTo>
                  <a:cubicBezTo>
                    <a:pt x="1071" y="15453"/>
                    <a:pt x="1087" y="15405"/>
                    <a:pt x="1103" y="15356"/>
                  </a:cubicBezTo>
                  <a:lnTo>
                    <a:pt x="1103" y="15356"/>
                  </a:lnTo>
                  <a:cubicBezTo>
                    <a:pt x="4830" y="3735"/>
                    <a:pt x="17272" y="-2665"/>
                    <a:pt x="28893" y="1061"/>
                  </a:cubicBezTo>
                  <a:cubicBezTo>
                    <a:pt x="28901" y="1064"/>
                    <a:pt x="28908" y="1067"/>
                    <a:pt x="28916" y="1069"/>
                  </a:cubicBezTo>
                  <a:lnTo>
                    <a:pt x="28916" y="1069"/>
                  </a:lnTo>
                  <a:cubicBezTo>
                    <a:pt x="40542" y="4780"/>
                    <a:pt x="46959" y="17214"/>
                    <a:pt x="43247" y="28840"/>
                  </a:cubicBezTo>
                  <a:cubicBezTo>
                    <a:pt x="43233" y="28886"/>
                    <a:pt x="43219" y="28931"/>
                    <a:pt x="43203" y="28977"/>
                  </a:cubicBezTo>
                  <a:lnTo>
                    <a:pt x="43203" y="28977"/>
                  </a:lnTo>
                  <a:cubicBezTo>
                    <a:pt x="40239" y="38101"/>
                    <a:pt x="31747" y="44288"/>
                    <a:pt x="22153" y="44312"/>
                  </a:cubicBezTo>
                  <a:lnTo>
                    <a:pt x="22153" y="44312"/>
                  </a:lnTo>
                  <a:cubicBezTo>
                    <a:pt x="19821" y="44297"/>
                    <a:pt x="17506" y="43911"/>
                    <a:pt x="15295" y="43169"/>
                  </a:cubicBezTo>
                  <a:close/>
                </a:path>
              </a:pathLst>
            </a:custGeom>
            <a:solidFill>
              <a:srgbClr val="A4E7F9"/>
            </a:solidFill>
            <a:ln w="9525" cap="flat">
              <a:noFill/>
              <a:prstDash val="solid"/>
              <a:miter/>
            </a:ln>
            <a:effectLst/>
          </p:spPr>
          <p:txBody>
            <a:bodyPr rtlCol="0" anchor="ctr"/>
            <a:lstStyle/>
            <a:p>
              <a:endParaRPr lang="en-US" sz="1800"/>
            </a:p>
          </p:txBody>
        </p:sp>
        <p:sp>
          <p:nvSpPr>
            <p:cNvPr id="52" name="Freeform: Shape 51">
              <a:extLst>
                <a:ext uri="{FF2B5EF4-FFF2-40B4-BE49-F238E27FC236}">
                  <a16:creationId xmlns:a16="http://schemas.microsoft.com/office/drawing/2014/main" id="{FAB8D3A7-420D-49AD-AAD0-8069038A579E}"/>
                </a:ext>
              </a:extLst>
            </p:cNvPr>
            <p:cNvSpPr/>
            <p:nvPr/>
          </p:nvSpPr>
          <p:spPr>
            <a:xfrm rot="10800000" flipH="1">
              <a:off x="1495282" y="2315666"/>
              <a:ext cx="128148" cy="128914"/>
            </a:xfrm>
            <a:custGeom>
              <a:avLst/>
              <a:gdLst>
                <a:gd name="connsiteX0" fmla="*/ 9234 w 44325"/>
                <a:gd name="connsiteY0" fmla="*/ 40114 h 44590"/>
                <a:gd name="connsiteX1" fmla="*/ 9234 w 44325"/>
                <a:gd name="connsiteY1" fmla="*/ 40114 h 44590"/>
                <a:gd name="connsiteX2" fmla="*/ 4087 w 44325"/>
                <a:gd name="connsiteY2" fmla="*/ 9426 h 44590"/>
                <a:gd name="connsiteX3" fmla="*/ 4281 w 44325"/>
                <a:gd name="connsiteY3" fmla="*/ 9158 h 44590"/>
                <a:gd name="connsiteX4" fmla="*/ 4281 w 44325"/>
                <a:gd name="connsiteY4" fmla="*/ 9158 h 44590"/>
                <a:gd name="connsiteX5" fmla="*/ 35238 w 44325"/>
                <a:gd name="connsiteY5" fmla="*/ 4205 h 44590"/>
                <a:gd name="connsiteX6" fmla="*/ 35238 w 44325"/>
                <a:gd name="connsiteY6" fmla="*/ 4205 h 44590"/>
                <a:gd name="connsiteX7" fmla="*/ 40095 w 44325"/>
                <a:gd name="connsiteY7" fmla="*/ 35066 h 44590"/>
                <a:gd name="connsiteX8" fmla="*/ 40095 w 44325"/>
                <a:gd name="connsiteY8" fmla="*/ 35066 h 44590"/>
                <a:gd name="connsiteX9" fmla="*/ 22188 w 44325"/>
                <a:gd name="connsiteY9" fmla="*/ 44591 h 44590"/>
                <a:gd name="connsiteX10" fmla="*/ 22188 w 44325"/>
                <a:gd name="connsiteY10" fmla="*/ 44591 h 44590"/>
                <a:gd name="connsiteX11" fmla="*/ 9234 w 44325"/>
                <a:gd name="connsiteY11" fmla="*/ 40114 h 44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25" h="44590">
                  <a:moveTo>
                    <a:pt x="9234" y="40114"/>
                  </a:moveTo>
                  <a:lnTo>
                    <a:pt x="9234" y="40114"/>
                  </a:lnTo>
                  <a:cubicBezTo>
                    <a:pt x="-661" y="33061"/>
                    <a:pt x="-2966" y="19322"/>
                    <a:pt x="4087" y="9426"/>
                  </a:cubicBezTo>
                  <a:cubicBezTo>
                    <a:pt x="4151" y="9336"/>
                    <a:pt x="4216" y="9246"/>
                    <a:pt x="4281" y="9158"/>
                  </a:cubicBezTo>
                  <a:lnTo>
                    <a:pt x="4281" y="9158"/>
                  </a:lnTo>
                  <a:cubicBezTo>
                    <a:pt x="11470" y="-746"/>
                    <a:pt x="25318" y="-2961"/>
                    <a:pt x="35238" y="4205"/>
                  </a:cubicBezTo>
                  <a:lnTo>
                    <a:pt x="35238" y="4205"/>
                  </a:lnTo>
                  <a:cubicBezTo>
                    <a:pt x="45097" y="11387"/>
                    <a:pt x="47271" y="25202"/>
                    <a:pt x="40095" y="35066"/>
                  </a:cubicBezTo>
                  <a:lnTo>
                    <a:pt x="40095" y="35066"/>
                  </a:lnTo>
                  <a:cubicBezTo>
                    <a:pt x="36044" y="40979"/>
                    <a:pt x="29356" y="44536"/>
                    <a:pt x="22188" y="44591"/>
                  </a:cubicBezTo>
                  <a:lnTo>
                    <a:pt x="22188" y="44591"/>
                  </a:lnTo>
                  <a:cubicBezTo>
                    <a:pt x="17509" y="44490"/>
                    <a:pt x="12978" y="42924"/>
                    <a:pt x="9234" y="40114"/>
                  </a:cubicBezTo>
                  <a:close/>
                </a:path>
              </a:pathLst>
            </a:custGeom>
            <a:solidFill>
              <a:srgbClr val="A4E7F9"/>
            </a:solidFill>
            <a:ln w="9525" cap="flat">
              <a:noFill/>
              <a:prstDash val="solid"/>
              <a:miter/>
            </a:ln>
            <a:effectLst/>
          </p:spPr>
          <p:txBody>
            <a:bodyPr rtlCol="0" anchor="ctr"/>
            <a:lstStyle/>
            <a:p>
              <a:endParaRPr lang="en-US" sz="1800"/>
            </a:p>
          </p:txBody>
        </p:sp>
        <p:sp>
          <p:nvSpPr>
            <p:cNvPr id="53" name="Freeform: Shape 52">
              <a:extLst>
                <a:ext uri="{FF2B5EF4-FFF2-40B4-BE49-F238E27FC236}">
                  <a16:creationId xmlns:a16="http://schemas.microsoft.com/office/drawing/2014/main" id="{492E60FB-DB1D-4DA9-9443-4B64E1086940}"/>
                </a:ext>
              </a:extLst>
            </p:cNvPr>
            <p:cNvSpPr/>
            <p:nvPr/>
          </p:nvSpPr>
          <p:spPr>
            <a:xfrm rot="10800000" flipH="1">
              <a:off x="1282817" y="2528528"/>
              <a:ext cx="128085" cy="127983"/>
            </a:xfrm>
            <a:custGeom>
              <a:avLst/>
              <a:gdLst>
                <a:gd name="connsiteX0" fmla="*/ 4238 w 44303"/>
                <a:gd name="connsiteY0" fmla="*/ 35219 h 44268"/>
                <a:gd name="connsiteX1" fmla="*/ 9095 w 44303"/>
                <a:gd name="connsiteY1" fmla="*/ 4263 h 44268"/>
                <a:gd name="connsiteX2" fmla="*/ 9095 w 44303"/>
                <a:gd name="connsiteY2" fmla="*/ 4263 h 44268"/>
                <a:gd name="connsiteX3" fmla="*/ 39956 w 44303"/>
                <a:gd name="connsiteY3" fmla="*/ 9026 h 44268"/>
                <a:gd name="connsiteX4" fmla="*/ 39956 w 44303"/>
                <a:gd name="connsiteY4" fmla="*/ 9026 h 44268"/>
                <a:gd name="connsiteX5" fmla="*/ 35427 w 44303"/>
                <a:gd name="connsiteY5" fmla="*/ 39811 h 44268"/>
                <a:gd name="connsiteX6" fmla="*/ 35194 w 44303"/>
                <a:gd name="connsiteY6" fmla="*/ 39982 h 44268"/>
                <a:gd name="connsiteX7" fmla="*/ 35194 w 44303"/>
                <a:gd name="connsiteY7" fmla="*/ 39982 h 44268"/>
                <a:gd name="connsiteX8" fmla="*/ 22049 w 44303"/>
                <a:gd name="connsiteY8" fmla="*/ 44268 h 44268"/>
                <a:gd name="connsiteX9" fmla="*/ 22049 w 44303"/>
                <a:gd name="connsiteY9" fmla="*/ 44268 h 44268"/>
                <a:gd name="connsiteX10" fmla="*/ 4238 w 44303"/>
                <a:gd name="connsiteY10" fmla="*/ 35219 h 44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303" h="44268">
                  <a:moveTo>
                    <a:pt x="4238" y="35219"/>
                  </a:moveTo>
                  <a:cubicBezTo>
                    <a:pt x="-2949" y="25325"/>
                    <a:pt x="-776" y="11481"/>
                    <a:pt x="9095" y="4263"/>
                  </a:cubicBezTo>
                  <a:lnTo>
                    <a:pt x="9095" y="4263"/>
                  </a:lnTo>
                  <a:cubicBezTo>
                    <a:pt x="18935" y="-2934"/>
                    <a:pt x="32744" y="-802"/>
                    <a:pt x="39956" y="9026"/>
                  </a:cubicBezTo>
                  <a:lnTo>
                    <a:pt x="39956" y="9026"/>
                  </a:lnTo>
                  <a:cubicBezTo>
                    <a:pt x="47207" y="18777"/>
                    <a:pt x="45179" y="32560"/>
                    <a:pt x="35427" y="39811"/>
                  </a:cubicBezTo>
                  <a:cubicBezTo>
                    <a:pt x="35350" y="39869"/>
                    <a:pt x="35272" y="39926"/>
                    <a:pt x="35194" y="39982"/>
                  </a:cubicBezTo>
                  <a:lnTo>
                    <a:pt x="35194" y="39982"/>
                  </a:lnTo>
                  <a:cubicBezTo>
                    <a:pt x="31377" y="42768"/>
                    <a:pt x="26774" y="44269"/>
                    <a:pt x="22049" y="44268"/>
                  </a:cubicBezTo>
                  <a:lnTo>
                    <a:pt x="22049" y="44268"/>
                  </a:lnTo>
                  <a:cubicBezTo>
                    <a:pt x="15013" y="44246"/>
                    <a:pt x="8405" y="40889"/>
                    <a:pt x="4238" y="35219"/>
                  </a:cubicBezTo>
                  <a:close/>
                </a:path>
              </a:pathLst>
            </a:custGeom>
            <a:solidFill>
              <a:srgbClr val="A4E7F9"/>
            </a:solidFill>
            <a:ln w="9525" cap="flat">
              <a:noFill/>
              <a:prstDash val="solid"/>
              <a:miter/>
            </a:ln>
            <a:effectLst/>
          </p:spPr>
          <p:txBody>
            <a:bodyPr rtlCol="0" anchor="ctr"/>
            <a:lstStyle/>
            <a:p>
              <a:endParaRPr lang="en-US" sz="1800"/>
            </a:p>
          </p:txBody>
        </p:sp>
        <p:sp>
          <p:nvSpPr>
            <p:cNvPr id="54" name="Freeform: Shape 53">
              <a:extLst>
                <a:ext uri="{FF2B5EF4-FFF2-40B4-BE49-F238E27FC236}">
                  <a16:creationId xmlns:a16="http://schemas.microsoft.com/office/drawing/2014/main" id="{7D98269C-9810-4B9D-98B3-D0CC67FB466D}"/>
                </a:ext>
              </a:extLst>
            </p:cNvPr>
            <p:cNvSpPr/>
            <p:nvPr/>
          </p:nvSpPr>
          <p:spPr>
            <a:xfrm rot="10800000" flipH="1">
              <a:off x="1145923" y="2795922"/>
              <a:ext cx="128038" cy="127943"/>
            </a:xfrm>
            <a:custGeom>
              <a:avLst/>
              <a:gdLst>
                <a:gd name="connsiteX0" fmla="*/ 1106 w 44287"/>
                <a:gd name="connsiteY0" fmla="*/ 29014 h 44254"/>
                <a:gd name="connsiteX1" fmla="*/ 15220 w 44287"/>
                <a:gd name="connsiteY1" fmla="*/ 1132 h 44254"/>
                <a:gd name="connsiteX2" fmla="*/ 15298 w 44287"/>
                <a:gd name="connsiteY2" fmla="*/ 1106 h 44254"/>
                <a:gd name="connsiteX3" fmla="*/ 15298 w 44287"/>
                <a:gd name="connsiteY3" fmla="*/ 1106 h 44254"/>
                <a:gd name="connsiteX4" fmla="*/ 43181 w 44287"/>
                <a:gd name="connsiteY4" fmla="*/ 15220 h 44254"/>
                <a:gd name="connsiteX5" fmla="*/ 43206 w 44287"/>
                <a:gd name="connsiteY5" fmla="*/ 15298 h 44254"/>
                <a:gd name="connsiteX6" fmla="*/ 43206 w 44287"/>
                <a:gd name="connsiteY6" fmla="*/ 15298 h 44254"/>
                <a:gd name="connsiteX7" fmla="*/ 29014 w 44287"/>
                <a:gd name="connsiteY7" fmla="*/ 43206 h 44254"/>
                <a:gd name="connsiteX8" fmla="*/ 29014 w 44287"/>
                <a:gd name="connsiteY8" fmla="*/ 43206 h 44254"/>
                <a:gd name="connsiteX9" fmla="*/ 22156 w 44287"/>
                <a:gd name="connsiteY9" fmla="*/ 44254 h 44254"/>
                <a:gd name="connsiteX10" fmla="*/ 21775 w 44287"/>
                <a:gd name="connsiteY10" fmla="*/ 44254 h 44254"/>
                <a:gd name="connsiteX11" fmla="*/ 1106 w 44287"/>
                <a:gd name="connsiteY11" fmla="*/ 29014 h 4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87" h="44254">
                  <a:moveTo>
                    <a:pt x="1106" y="29014"/>
                  </a:moveTo>
                  <a:cubicBezTo>
                    <a:pt x="-2696" y="17417"/>
                    <a:pt x="3623" y="4934"/>
                    <a:pt x="15220" y="1132"/>
                  </a:cubicBezTo>
                  <a:cubicBezTo>
                    <a:pt x="15246" y="1123"/>
                    <a:pt x="15272" y="1114"/>
                    <a:pt x="15298" y="1106"/>
                  </a:cubicBezTo>
                  <a:lnTo>
                    <a:pt x="15298" y="1106"/>
                  </a:lnTo>
                  <a:cubicBezTo>
                    <a:pt x="26895" y="-2697"/>
                    <a:pt x="39379" y="3622"/>
                    <a:pt x="43181" y="15220"/>
                  </a:cubicBezTo>
                  <a:cubicBezTo>
                    <a:pt x="43189" y="15246"/>
                    <a:pt x="43198" y="15272"/>
                    <a:pt x="43206" y="15298"/>
                  </a:cubicBezTo>
                  <a:lnTo>
                    <a:pt x="43206" y="15298"/>
                  </a:lnTo>
                  <a:cubicBezTo>
                    <a:pt x="46962" y="26921"/>
                    <a:pt x="40619" y="39394"/>
                    <a:pt x="29014" y="43206"/>
                  </a:cubicBezTo>
                  <a:lnTo>
                    <a:pt x="29014" y="43206"/>
                  </a:lnTo>
                  <a:cubicBezTo>
                    <a:pt x="26789" y="43880"/>
                    <a:pt x="24480" y="44232"/>
                    <a:pt x="22156" y="44254"/>
                  </a:cubicBezTo>
                  <a:lnTo>
                    <a:pt x="21775" y="44254"/>
                  </a:lnTo>
                  <a:cubicBezTo>
                    <a:pt x="12338" y="44109"/>
                    <a:pt x="4034" y="37987"/>
                    <a:pt x="1106" y="29014"/>
                  </a:cubicBezTo>
                  <a:close/>
                </a:path>
              </a:pathLst>
            </a:custGeom>
            <a:solidFill>
              <a:srgbClr val="A4E7F9"/>
            </a:solidFill>
            <a:ln w="9525" cap="flat">
              <a:noFill/>
              <a:prstDash val="solid"/>
              <a:miter/>
            </a:ln>
            <a:effectLst/>
          </p:spPr>
          <p:txBody>
            <a:bodyPr rtlCol="0" anchor="ctr"/>
            <a:lstStyle/>
            <a:p>
              <a:endParaRPr lang="en-US" sz="1800"/>
            </a:p>
          </p:txBody>
        </p:sp>
        <p:sp>
          <p:nvSpPr>
            <p:cNvPr id="55" name="Freeform: Shape 54">
              <a:extLst>
                <a:ext uri="{FF2B5EF4-FFF2-40B4-BE49-F238E27FC236}">
                  <a16:creationId xmlns:a16="http://schemas.microsoft.com/office/drawing/2014/main" id="{1CF8F764-BCB7-4A02-9BEF-D632C2125B89}"/>
                </a:ext>
              </a:extLst>
            </p:cNvPr>
            <p:cNvSpPr/>
            <p:nvPr/>
          </p:nvSpPr>
          <p:spPr>
            <a:xfrm rot="10800000" flipH="1">
              <a:off x="1098723" y="3092226"/>
              <a:ext cx="128050" cy="128050"/>
            </a:xfrm>
            <a:custGeom>
              <a:avLst/>
              <a:gdLst>
                <a:gd name="connsiteX0" fmla="*/ 0 w 44291"/>
                <a:gd name="connsiteY0" fmla="*/ 22098 h 44291"/>
                <a:gd name="connsiteX1" fmla="*/ 22098 w 44291"/>
                <a:gd name="connsiteY1" fmla="*/ 0 h 44291"/>
                <a:gd name="connsiteX2" fmla="*/ 22098 w 44291"/>
                <a:gd name="connsiteY2" fmla="*/ 0 h 44291"/>
                <a:gd name="connsiteX3" fmla="*/ 44291 w 44291"/>
                <a:gd name="connsiteY3" fmla="*/ 22003 h 44291"/>
                <a:gd name="connsiteX4" fmla="*/ 44291 w 44291"/>
                <a:gd name="connsiteY4" fmla="*/ 22098 h 44291"/>
                <a:gd name="connsiteX5" fmla="*/ 44291 w 44291"/>
                <a:gd name="connsiteY5" fmla="*/ 22098 h 44291"/>
                <a:gd name="connsiteX6" fmla="*/ 22193 w 44291"/>
                <a:gd name="connsiteY6" fmla="*/ 44291 h 44291"/>
                <a:gd name="connsiteX7" fmla="*/ 22193 w 44291"/>
                <a:gd name="connsiteY7" fmla="*/ 44291 h 44291"/>
                <a:gd name="connsiteX8" fmla="*/ 0 w 44291"/>
                <a:gd name="connsiteY8" fmla="*/ 22098 h 4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91" h="44291">
                  <a:moveTo>
                    <a:pt x="0" y="22098"/>
                  </a:moveTo>
                  <a:cubicBezTo>
                    <a:pt x="0" y="9894"/>
                    <a:pt x="9894" y="0"/>
                    <a:pt x="22098" y="0"/>
                  </a:cubicBezTo>
                  <a:lnTo>
                    <a:pt x="22098" y="0"/>
                  </a:lnTo>
                  <a:cubicBezTo>
                    <a:pt x="34302" y="-52"/>
                    <a:pt x="44238" y="9799"/>
                    <a:pt x="44291" y="22003"/>
                  </a:cubicBezTo>
                  <a:cubicBezTo>
                    <a:pt x="44291" y="22034"/>
                    <a:pt x="44291" y="22067"/>
                    <a:pt x="44291" y="22098"/>
                  </a:cubicBezTo>
                  <a:lnTo>
                    <a:pt x="44291" y="22098"/>
                  </a:lnTo>
                  <a:cubicBezTo>
                    <a:pt x="44240" y="34297"/>
                    <a:pt x="34391" y="44188"/>
                    <a:pt x="22193" y="44291"/>
                  </a:cubicBezTo>
                  <a:lnTo>
                    <a:pt x="22193" y="44291"/>
                  </a:lnTo>
                  <a:cubicBezTo>
                    <a:pt x="9936" y="44291"/>
                    <a:pt x="0" y="34355"/>
                    <a:pt x="0" y="22098"/>
                  </a:cubicBezTo>
                  <a:close/>
                </a:path>
              </a:pathLst>
            </a:custGeom>
            <a:solidFill>
              <a:srgbClr val="A4E7F9"/>
            </a:solidFill>
            <a:ln w="9525" cap="flat">
              <a:noFill/>
              <a:prstDash val="solid"/>
              <a:miter/>
            </a:ln>
            <a:effectLst/>
          </p:spPr>
          <p:txBody>
            <a:bodyPr rtlCol="0" anchor="ctr"/>
            <a:lstStyle/>
            <a:p>
              <a:endParaRPr lang="en-US" sz="1800"/>
            </a:p>
          </p:txBody>
        </p:sp>
        <p:sp>
          <p:nvSpPr>
            <p:cNvPr id="56" name="Freeform: Shape 55">
              <a:extLst>
                <a:ext uri="{FF2B5EF4-FFF2-40B4-BE49-F238E27FC236}">
                  <a16:creationId xmlns:a16="http://schemas.microsoft.com/office/drawing/2014/main" id="{630DDA71-6648-4494-9D1D-0F1824BA40F2}"/>
                </a:ext>
              </a:extLst>
            </p:cNvPr>
            <p:cNvSpPr/>
            <p:nvPr/>
          </p:nvSpPr>
          <p:spPr>
            <a:xfrm rot="10800000" flipH="1">
              <a:off x="1144857" y="3389083"/>
              <a:ext cx="128047" cy="128109"/>
            </a:xfrm>
            <a:custGeom>
              <a:avLst/>
              <a:gdLst>
                <a:gd name="connsiteX0" fmla="*/ 15381 w 44290"/>
                <a:gd name="connsiteY0" fmla="*/ 43169 h 44312"/>
                <a:gd name="connsiteX1" fmla="*/ 1028 w 44290"/>
                <a:gd name="connsiteY1" fmla="*/ 15561 h 44312"/>
                <a:gd name="connsiteX2" fmla="*/ 1094 w 44290"/>
                <a:gd name="connsiteY2" fmla="*/ 15356 h 44312"/>
                <a:gd name="connsiteX3" fmla="*/ 1094 w 44290"/>
                <a:gd name="connsiteY3" fmla="*/ 15356 h 44312"/>
                <a:gd name="connsiteX4" fmla="*/ 28884 w 44290"/>
                <a:gd name="connsiteY4" fmla="*/ 1061 h 44312"/>
                <a:gd name="connsiteX5" fmla="*/ 28907 w 44290"/>
                <a:gd name="connsiteY5" fmla="*/ 1069 h 44312"/>
                <a:gd name="connsiteX6" fmla="*/ 28907 w 44290"/>
                <a:gd name="connsiteY6" fmla="*/ 1069 h 44312"/>
                <a:gd name="connsiteX7" fmla="*/ 43238 w 44290"/>
                <a:gd name="connsiteY7" fmla="*/ 28840 h 44312"/>
                <a:gd name="connsiteX8" fmla="*/ 43194 w 44290"/>
                <a:gd name="connsiteY8" fmla="*/ 28977 h 44312"/>
                <a:gd name="connsiteX9" fmla="*/ 43194 w 44290"/>
                <a:gd name="connsiteY9" fmla="*/ 28977 h 44312"/>
                <a:gd name="connsiteX10" fmla="*/ 22144 w 44290"/>
                <a:gd name="connsiteY10" fmla="*/ 44312 h 44312"/>
                <a:gd name="connsiteX11" fmla="*/ 22144 w 44290"/>
                <a:gd name="connsiteY11" fmla="*/ 44312 h 44312"/>
                <a:gd name="connsiteX12" fmla="*/ 15381 w 44290"/>
                <a:gd name="connsiteY12" fmla="*/ 43169 h 4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290" h="44312">
                  <a:moveTo>
                    <a:pt x="15381" y="43169"/>
                  </a:moveTo>
                  <a:cubicBezTo>
                    <a:pt x="3794" y="39509"/>
                    <a:pt x="-2633" y="27148"/>
                    <a:pt x="1028" y="15561"/>
                  </a:cubicBezTo>
                  <a:cubicBezTo>
                    <a:pt x="1049" y="15492"/>
                    <a:pt x="1071" y="15424"/>
                    <a:pt x="1094" y="15356"/>
                  </a:cubicBezTo>
                  <a:lnTo>
                    <a:pt x="1094" y="15356"/>
                  </a:lnTo>
                  <a:cubicBezTo>
                    <a:pt x="4820" y="3735"/>
                    <a:pt x="17262" y="-2665"/>
                    <a:pt x="28884" y="1061"/>
                  </a:cubicBezTo>
                  <a:cubicBezTo>
                    <a:pt x="28891" y="1064"/>
                    <a:pt x="28899" y="1066"/>
                    <a:pt x="28907" y="1069"/>
                  </a:cubicBezTo>
                  <a:lnTo>
                    <a:pt x="28907" y="1069"/>
                  </a:lnTo>
                  <a:cubicBezTo>
                    <a:pt x="40533" y="4780"/>
                    <a:pt x="46949" y="17214"/>
                    <a:pt x="43238" y="28840"/>
                  </a:cubicBezTo>
                  <a:cubicBezTo>
                    <a:pt x="43224" y="28886"/>
                    <a:pt x="43209" y="28931"/>
                    <a:pt x="43194" y="28977"/>
                  </a:cubicBezTo>
                  <a:lnTo>
                    <a:pt x="43194" y="28977"/>
                  </a:lnTo>
                  <a:cubicBezTo>
                    <a:pt x="40281" y="38138"/>
                    <a:pt x="31757" y="44348"/>
                    <a:pt x="22144" y="44312"/>
                  </a:cubicBezTo>
                  <a:lnTo>
                    <a:pt x="22144" y="44312"/>
                  </a:lnTo>
                  <a:cubicBezTo>
                    <a:pt x="19843" y="44297"/>
                    <a:pt x="17559" y="43911"/>
                    <a:pt x="15381" y="43169"/>
                  </a:cubicBezTo>
                  <a:close/>
                </a:path>
              </a:pathLst>
            </a:custGeom>
            <a:solidFill>
              <a:srgbClr val="A4E7F9"/>
            </a:solidFill>
            <a:ln w="9525" cap="flat">
              <a:noFill/>
              <a:prstDash val="solid"/>
              <a:miter/>
            </a:ln>
            <a:effectLst/>
          </p:spPr>
          <p:txBody>
            <a:bodyPr rtlCol="0" anchor="ctr"/>
            <a:lstStyle/>
            <a:p>
              <a:endParaRPr lang="en-US" sz="1800"/>
            </a:p>
          </p:txBody>
        </p:sp>
        <p:sp>
          <p:nvSpPr>
            <p:cNvPr id="57" name="Freeform: Shape 56">
              <a:extLst>
                <a:ext uri="{FF2B5EF4-FFF2-40B4-BE49-F238E27FC236}">
                  <a16:creationId xmlns:a16="http://schemas.microsoft.com/office/drawing/2014/main" id="{87AB479F-ADD3-4378-9FFA-E32AD558DB21}"/>
                </a:ext>
              </a:extLst>
            </p:cNvPr>
            <p:cNvSpPr/>
            <p:nvPr/>
          </p:nvSpPr>
          <p:spPr>
            <a:xfrm rot="10800000" flipH="1">
              <a:off x="1280936" y="3655924"/>
              <a:ext cx="127992" cy="128914"/>
            </a:xfrm>
            <a:custGeom>
              <a:avLst/>
              <a:gdLst>
                <a:gd name="connsiteX0" fmla="*/ 9175 w 44271"/>
                <a:gd name="connsiteY0" fmla="*/ 40019 h 44590"/>
                <a:gd name="connsiteX1" fmla="*/ 4127 w 44271"/>
                <a:gd name="connsiteY1" fmla="*/ 9158 h 44590"/>
                <a:gd name="connsiteX2" fmla="*/ 4127 w 44271"/>
                <a:gd name="connsiteY2" fmla="*/ 9158 h 44590"/>
                <a:gd name="connsiteX3" fmla="*/ 35083 w 44271"/>
                <a:gd name="connsiteY3" fmla="*/ 4205 h 44590"/>
                <a:gd name="connsiteX4" fmla="*/ 35083 w 44271"/>
                <a:gd name="connsiteY4" fmla="*/ 4205 h 44590"/>
                <a:gd name="connsiteX5" fmla="*/ 40153 w 44271"/>
                <a:gd name="connsiteY5" fmla="*/ 34906 h 44590"/>
                <a:gd name="connsiteX6" fmla="*/ 40036 w 44271"/>
                <a:gd name="connsiteY6" fmla="*/ 35066 h 44590"/>
                <a:gd name="connsiteX7" fmla="*/ 40036 w 44271"/>
                <a:gd name="connsiteY7" fmla="*/ 35066 h 44590"/>
                <a:gd name="connsiteX8" fmla="*/ 22129 w 44271"/>
                <a:gd name="connsiteY8" fmla="*/ 44591 h 44590"/>
                <a:gd name="connsiteX9" fmla="*/ 22129 w 44271"/>
                <a:gd name="connsiteY9" fmla="*/ 44591 h 44590"/>
                <a:gd name="connsiteX10" fmla="*/ 9175 w 44271"/>
                <a:gd name="connsiteY10" fmla="*/ 40019 h 44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271" h="44590">
                  <a:moveTo>
                    <a:pt x="9175" y="40019"/>
                  </a:moveTo>
                  <a:cubicBezTo>
                    <a:pt x="-700" y="32865"/>
                    <a:pt x="-2954" y="19085"/>
                    <a:pt x="4127" y="9158"/>
                  </a:cubicBezTo>
                  <a:lnTo>
                    <a:pt x="4127" y="9158"/>
                  </a:lnTo>
                  <a:cubicBezTo>
                    <a:pt x="11316" y="-746"/>
                    <a:pt x="25164" y="-2961"/>
                    <a:pt x="35083" y="4205"/>
                  </a:cubicBezTo>
                  <a:lnTo>
                    <a:pt x="35083" y="4205"/>
                  </a:lnTo>
                  <a:cubicBezTo>
                    <a:pt x="44961" y="11283"/>
                    <a:pt x="47231" y="25028"/>
                    <a:pt x="40153" y="34906"/>
                  </a:cubicBezTo>
                  <a:cubicBezTo>
                    <a:pt x="40114" y="34959"/>
                    <a:pt x="40075" y="35012"/>
                    <a:pt x="40036" y="35066"/>
                  </a:cubicBezTo>
                  <a:lnTo>
                    <a:pt x="40036" y="35066"/>
                  </a:lnTo>
                  <a:cubicBezTo>
                    <a:pt x="35985" y="40979"/>
                    <a:pt x="29297" y="44536"/>
                    <a:pt x="22129" y="44591"/>
                  </a:cubicBezTo>
                  <a:lnTo>
                    <a:pt x="22129" y="44591"/>
                  </a:lnTo>
                  <a:cubicBezTo>
                    <a:pt x="17433" y="44494"/>
                    <a:pt x="12892" y="42892"/>
                    <a:pt x="9175" y="40019"/>
                  </a:cubicBezTo>
                  <a:close/>
                </a:path>
              </a:pathLst>
            </a:custGeom>
            <a:solidFill>
              <a:srgbClr val="A4E7F9"/>
            </a:solidFill>
            <a:ln w="9525" cap="flat">
              <a:noFill/>
              <a:prstDash val="solid"/>
              <a:miter/>
            </a:ln>
            <a:effectLst/>
          </p:spPr>
          <p:txBody>
            <a:bodyPr rtlCol="0" anchor="ctr"/>
            <a:lstStyle/>
            <a:p>
              <a:endParaRPr lang="en-US" sz="1800"/>
            </a:p>
          </p:txBody>
        </p:sp>
        <p:sp>
          <p:nvSpPr>
            <p:cNvPr id="58" name="Freeform: Shape 57">
              <a:extLst>
                <a:ext uri="{FF2B5EF4-FFF2-40B4-BE49-F238E27FC236}">
                  <a16:creationId xmlns:a16="http://schemas.microsoft.com/office/drawing/2014/main" id="{D7EE8C89-9F1B-4914-A937-CE7854F1C3F0}"/>
                </a:ext>
              </a:extLst>
            </p:cNvPr>
            <p:cNvSpPr/>
            <p:nvPr/>
          </p:nvSpPr>
          <p:spPr>
            <a:xfrm rot="10800000" flipH="1">
              <a:off x="1492836" y="3869617"/>
              <a:ext cx="127793" cy="128092"/>
            </a:xfrm>
            <a:custGeom>
              <a:avLst/>
              <a:gdLst>
                <a:gd name="connsiteX0" fmla="*/ 4271 w 44202"/>
                <a:gd name="connsiteY0" fmla="*/ 35257 h 44306"/>
                <a:gd name="connsiteX1" fmla="*/ 9033 w 44202"/>
                <a:gd name="connsiteY1" fmla="*/ 4301 h 44306"/>
                <a:gd name="connsiteX2" fmla="*/ 9033 w 44202"/>
                <a:gd name="connsiteY2" fmla="*/ 4301 h 44306"/>
                <a:gd name="connsiteX3" fmla="*/ 39803 w 44202"/>
                <a:gd name="connsiteY3" fmla="*/ 8938 h 44306"/>
                <a:gd name="connsiteX4" fmla="*/ 39894 w 44202"/>
                <a:gd name="connsiteY4" fmla="*/ 9064 h 44306"/>
                <a:gd name="connsiteX5" fmla="*/ 39894 w 44202"/>
                <a:gd name="connsiteY5" fmla="*/ 9064 h 44306"/>
                <a:gd name="connsiteX6" fmla="*/ 35211 w 44202"/>
                <a:gd name="connsiteY6" fmla="*/ 39962 h 44306"/>
                <a:gd name="connsiteX7" fmla="*/ 35132 w 44202"/>
                <a:gd name="connsiteY7" fmla="*/ 40020 h 44306"/>
                <a:gd name="connsiteX8" fmla="*/ 35132 w 44202"/>
                <a:gd name="connsiteY8" fmla="*/ 40020 h 44306"/>
                <a:gd name="connsiteX9" fmla="*/ 22083 w 44202"/>
                <a:gd name="connsiteY9" fmla="*/ 44306 h 44306"/>
                <a:gd name="connsiteX10" fmla="*/ 22083 w 44202"/>
                <a:gd name="connsiteY10" fmla="*/ 44306 h 44306"/>
                <a:gd name="connsiteX11" fmla="*/ 4271 w 44202"/>
                <a:gd name="connsiteY11" fmla="*/ 35257 h 4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02" h="44306">
                  <a:moveTo>
                    <a:pt x="4271" y="35257"/>
                  </a:moveTo>
                  <a:cubicBezTo>
                    <a:pt x="-2936" y="25387"/>
                    <a:pt x="-807" y="11549"/>
                    <a:pt x="9033" y="4301"/>
                  </a:cubicBezTo>
                  <a:lnTo>
                    <a:pt x="9033" y="4301"/>
                  </a:lnTo>
                  <a:cubicBezTo>
                    <a:pt x="18811" y="-2915"/>
                    <a:pt x="32587" y="-839"/>
                    <a:pt x="39803" y="8938"/>
                  </a:cubicBezTo>
                  <a:cubicBezTo>
                    <a:pt x="39833" y="8980"/>
                    <a:pt x="39864" y="9022"/>
                    <a:pt x="39894" y="9064"/>
                  </a:cubicBezTo>
                  <a:lnTo>
                    <a:pt x="39894" y="9064"/>
                  </a:lnTo>
                  <a:cubicBezTo>
                    <a:pt x="47133" y="18889"/>
                    <a:pt x="45037" y="32723"/>
                    <a:pt x="35211" y="39962"/>
                  </a:cubicBezTo>
                  <a:cubicBezTo>
                    <a:pt x="35184" y="39982"/>
                    <a:pt x="35159" y="40001"/>
                    <a:pt x="35132" y="40020"/>
                  </a:cubicBezTo>
                  <a:lnTo>
                    <a:pt x="35132" y="40020"/>
                  </a:lnTo>
                  <a:cubicBezTo>
                    <a:pt x="31336" y="42775"/>
                    <a:pt x="26773" y="44274"/>
                    <a:pt x="22083" y="44306"/>
                  </a:cubicBezTo>
                  <a:lnTo>
                    <a:pt x="22083" y="44306"/>
                  </a:lnTo>
                  <a:cubicBezTo>
                    <a:pt x="15043" y="44299"/>
                    <a:pt x="8428" y="40938"/>
                    <a:pt x="4271" y="35257"/>
                  </a:cubicBezTo>
                  <a:close/>
                </a:path>
              </a:pathLst>
            </a:custGeom>
            <a:solidFill>
              <a:srgbClr val="A4E7F9"/>
            </a:solidFill>
            <a:ln w="9525" cap="flat">
              <a:noFill/>
              <a:prstDash val="solid"/>
              <a:miter/>
            </a:ln>
            <a:effectLst/>
          </p:spPr>
          <p:txBody>
            <a:bodyPr rtlCol="0" anchor="ctr"/>
            <a:lstStyle/>
            <a:p>
              <a:endParaRPr lang="en-US" sz="1800"/>
            </a:p>
          </p:txBody>
        </p:sp>
        <p:sp>
          <p:nvSpPr>
            <p:cNvPr id="59" name="Freeform: Shape 58">
              <a:extLst>
                <a:ext uri="{FF2B5EF4-FFF2-40B4-BE49-F238E27FC236}">
                  <a16:creationId xmlns:a16="http://schemas.microsoft.com/office/drawing/2014/main" id="{FF43A6CC-18C2-4D2A-9CBA-4E9B457EC933}"/>
                </a:ext>
              </a:extLst>
            </p:cNvPr>
            <p:cNvSpPr/>
            <p:nvPr/>
          </p:nvSpPr>
          <p:spPr>
            <a:xfrm rot="10800000" flipH="1">
              <a:off x="1759988" y="4006756"/>
              <a:ext cx="128136" cy="127977"/>
            </a:xfrm>
            <a:custGeom>
              <a:avLst/>
              <a:gdLst>
                <a:gd name="connsiteX0" fmla="*/ 1115 w 44321"/>
                <a:gd name="connsiteY0" fmla="*/ 29026 h 44266"/>
                <a:gd name="connsiteX1" fmla="*/ 15191 w 44321"/>
                <a:gd name="connsiteY1" fmla="*/ 1125 h 44266"/>
                <a:gd name="connsiteX2" fmla="*/ 15212 w 44321"/>
                <a:gd name="connsiteY2" fmla="*/ 1118 h 44266"/>
                <a:gd name="connsiteX3" fmla="*/ 15212 w 44321"/>
                <a:gd name="connsiteY3" fmla="*/ 1118 h 44266"/>
                <a:gd name="connsiteX4" fmla="*/ 43215 w 44321"/>
                <a:gd name="connsiteY4" fmla="*/ 15215 h 44266"/>
                <a:gd name="connsiteX5" fmla="*/ 43215 w 44321"/>
                <a:gd name="connsiteY5" fmla="*/ 15215 h 44266"/>
                <a:gd name="connsiteX6" fmla="*/ 29101 w 44321"/>
                <a:gd name="connsiteY6" fmla="*/ 43098 h 44266"/>
                <a:gd name="connsiteX7" fmla="*/ 29023 w 44321"/>
                <a:gd name="connsiteY7" fmla="*/ 43123 h 44266"/>
                <a:gd name="connsiteX8" fmla="*/ 29023 w 44321"/>
                <a:gd name="connsiteY8" fmla="*/ 43123 h 44266"/>
                <a:gd name="connsiteX9" fmla="*/ 22165 w 44321"/>
                <a:gd name="connsiteY9" fmla="*/ 44266 h 44266"/>
                <a:gd name="connsiteX10" fmla="*/ 22165 w 44321"/>
                <a:gd name="connsiteY10" fmla="*/ 44266 h 44266"/>
                <a:gd name="connsiteX11" fmla="*/ 1115 w 44321"/>
                <a:gd name="connsiteY11" fmla="*/ 29026 h 44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21" h="44266">
                  <a:moveTo>
                    <a:pt x="1115" y="29026"/>
                  </a:moveTo>
                  <a:cubicBezTo>
                    <a:pt x="-2703" y="17435"/>
                    <a:pt x="3600" y="4943"/>
                    <a:pt x="15191" y="1125"/>
                  </a:cubicBezTo>
                  <a:cubicBezTo>
                    <a:pt x="15199" y="1123"/>
                    <a:pt x="15205" y="1121"/>
                    <a:pt x="15212" y="1118"/>
                  </a:cubicBezTo>
                  <a:lnTo>
                    <a:pt x="15212" y="1118"/>
                  </a:lnTo>
                  <a:cubicBezTo>
                    <a:pt x="26836" y="-2707"/>
                    <a:pt x="39364" y="3599"/>
                    <a:pt x="43215" y="15215"/>
                  </a:cubicBezTo>
                  <a:lnTo>
                    <a:pt x="43215" y="15215"/>
                  </a:lnTo>
                  <a:cubicBezTo>
                    <a:pt x="47018" y="26812"/>
                    <a:pt x="40699" y="39296"/>
                    <a:pt x="29101" y="43098"/>
                  </a:cubicBezTo>
                  <a:cubicBezTo>
                    <a:pt x="29076" y="43107"/>
                    <a:pt x="29049" y="43115"/>
                    <a:pt x="29023" y="43123"/>
                  </a:cubicBezTo>
                  <a:lnTo>
                    <a:pt x="29023" y="43123"/>
                  </a:lnTo>
                  <a:cubicBezTo>
                    <a:pt x="26813" y="43872"/>
                    <a:pt x="24498" y="44258"/>
                    <a:pt x="22165" y="44266"/>
                  </a:cubicBezTo>
                  <a:lnTo>
                    <a:pt x="22165" y="44266"/>
                  </a:lnTo>
                  <a:cubicBezTo>
                    <a:pt x="12587" y="44285"/>
                    <a:pt x="4088" y="38132"/>
                    <a:pt x="1115" y="29026"/>
                  </a:cubicBezTo>
                  <a:close/>
                </a:path>
              </a:pathLst>
            </a:custGeom>
            <a:solidFill>
              <a:srgbClr val="A4E7F9"/>
            </a:solidFill>
            <a:ln w="9525" cap="flat">
              <a:noFill/>
              <a:prstDash val="solid"/>
              <a:miter/>
            </a:ln>
            <a:effectLst/>
          </p:spPr>
          <p:txBody>
            <a:bodyPr rtlCol="0" anchor="ctr"/>
            <a:lstStyle/>
            <a:p>
              <a:endParaRPr lang="en-US" sz="1800"/>
            </a:p>
          </p:txBody>
        </p:sp>
        <p:sp>
          <p:nvSpPr>
            <p:cNvPr id="60" name="Freeform: Shape 59">
              <a:extLst>
                <a:ext uri="{FF2B5EF4-FFF2-40B4-BE49-F238E27FC236}">
                  <a16:creationId xmlns:a16="http://schemas.microsoft.com/office/drawing/2014/main" id="{E510B87B-DED2-4D2B-ADC0-204A5E6B9AB6}"/>
                </a:ext>
              </a:extLst>
            </p:cNvPr>
            <p:cNvSpPr/>
            <p:nvPr/>
          </p:nvSpPr>
          <p:spPr>
            <a:xfrm rot="10800000" flipH="1">
              <a:off x="2056489" y="4054392"/>
              <a:ext cx="128050" cy="127778"/>
            </a:xfrm>
            <a:custGeom>
              <a:avLst/>
              <a:gdLst>
                <a:gd name="connsiteX0" fmla="*/ 0 w 44291"/>
                <a:gd name="connsiteY0" fmla="*/ 22193 h 44197"/>
                <a:gd name="connsiteX1" fmla="*/ 22098 w 44291"/>
                <a:gd name="connsiteY1" fmla="*/ 0 h 44197"/>
                <a:gd name="connsiteX2" fmla="*/ 22098 w 44291"/>
                <a:gd name="connsiteY2" fmla="*/ 0 h 44197"/>
                <a:gd name="connsiteX3" fmla="*/ 44291 w 44291"/>
                <a:gd name="connsiteY3" fmla="*/ 22003 h 44197"/>
                <a:gd name="connsiteX4" fmla="*/ 44291 w 44291"/>
                <a:gd name="connsiteY4" fmla="*/ 22098 h 44197"/>
                <a:gd name="connsiteX5" fmla="*/ 44291 w 44291"/>
                <a:gd name="connsiteY5" fmla="*/ 22098 h 44197"/>
                <a:gd name="connsiteX6" fmla="*/ 22193 w 44291"/>
                <a:gd name="connsiteY6" fmla="*/ 44196 h 44197"/>
                <a:gd name="connsiteX7" fmla="*/ 22193 w 44291"/>
                <a:gd name="connsiteY7" fmla="*/ 44196 h 44197"/>
                <a:gd name="connsiteX8" fmla="*/ 1 w 44291"/>
                <a:gd name="connsiteY8" fmla="*/ 22385 h 44197"/>
                <a:gd name="connsiteX9" fmla="*/ 0 w 44291"/>
                <a:gd name="connsiteY9" fmla="*/ 22193 h 4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291" h="44197">
                  <a:moveTo>
                    <a:pt x="0" y="22193"/>
                  </a:moveTo>
                  <a:cubicBezTo>
                    <a:pt x="0" y="9974"/>
                    <a:pt x="9878" y="53"/>
                    <a:pt x="22098" y="0"/>
                  </a:cubicBezTo>
                  <a:lnTo>
                    <a:pt x="22098" y="0"/>
                  </a:lnTo>
                  <a:cubicBezTo>
                    <a:pt x="34302" y="-52"/>
                    <a:pt x="44239" y="9798"/>
                    <a:pt x="44291" y="22003"/>
                  </a:cubicBezTo>
                  <a:cubicBezTo>
                    <a:pt x="44291" y="22035"/>
                    <a:pt x="44291" y="22066"/>
                    <a:pt x="44291" y="22098"/>
                  </a:cubicBezTo>
                  <a:lnTo>
                    <a:pt x="44291" y="22098"/>
                  </a:lnTo>
                  <a:cubicBezTo>
                    <a:pt x="44291" y="34303"/>
                    <a:pt x="34398" y="44196"/>
                    <a:pt x="22193" y="44196"/>
                  </a:cubicBezTo>
                  <a:lnTo>
                    <a:pt x="22193" y="44196"/>
                  </a:lnTo>
                  <a:cubicBezTo>
                    <a:pt x="10042" y="44301"/>
                    <a:pt x="106" y="34536"/>
                    <a:pt x="1" y="22385"/>
                  </a:cubicBezTo>
                  <a:cubicBezTo>
                    <a:pt x="0" y="22321"/>
                    <a:pt x="0" y="22257"/>
                    <a:pt x="0" y="22193"/>
                  </a:cubicBezTo>
                  <a:close/>
                </a:path>
              </a:pathLst>
            </a:custGeom>
            <a:solidFill>
              <a:srgbClr val="A4E7F9"/>
            </a:solidFill>
            <a:ln w="9525" cap="flat">
              <a:noFill/>
              <a:prstDash val="solid"/>
              <a:miter/>
            </a:ln>
            <a:effectLst/>
          </p:spPr>
          <p:txBody>
            <a:bodyPr rtlCol="0" anchor="ctr"/>
            <a:lstStyle/>
            <a:p>
              <a:endParaRPr lang="en-US" sz="1800"/>
            </a:p>
          </p:txBody>
        </p:sp>
        <p:sp>
          <p:nvSpPr>
            <p:cNvPr id="61" name="Freeform: Shape 60">
              <a:extLst>
                <a:ext uri="{FF2B5EF4-FFF2-40B4-BE49-F238E27FC236}">
                  <a16:creationId xmlns:a16="http://schemas.microsoft.com/office/drawing/2014/main" id="{4207277D-6A58-4DBC-A642-D6BE80C80486}"/>
                </a:ext>
              </a:extLst>
            </p:cNvPr>
            <p:cNvSpPr/>
            <p:nvPr/>
          </p:nvSpPr>
          <p:spPr>
            <a:xfrm rot="10800000" flipH="1">
              <a:off x="1998797" y="3034787"/>
              <a:ext cx="243432" cy="243434"/>
            </a:xfrm>
            <a:custGeom>
              <a:avLst/>
              <a:gdLst>
                <a:gd name="connsiteX0" fmla="*/ 71866 w 84200"/>
                <a:gd name="connsiteY0" fmla="*/ 12327 h 84201"/>
                <a:gd name="connsiteX1" fmla="*/ 71874 w 84200"/>
                <a:gd name="connsiteY1" fmla="*/ 71866 h 84201"/>
                <a:gd name="connsiteX2" fmla="*/ 12335 w 84200"/>
                <a:gd name="connsiteY2" fmla="*/ 71874 h 84201"/>
                <a:gd name="connsiteX3" fmla="*/ 12327 w 84200"/>
                <a:gd name="connsiteY3" fmla="*/ 12335 h 84201"/>
                <a:gd name="connsiteX4" fmla="*/ 12335 w 84200"/>
                <a:gd name="connsiteY4" fmla="*/ 12327 h 84201"/>
                <a:gd name="connsiteX5" fmla="*/ 71866 w 84200"/>
                <a:gd name="connsiteY5" fmla="*/ 12327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200" h="84201">
                  <a:moveTo>
                    <a:pt x="71866" y="12327"/>
                  </a:moveTo>
                  <a:cubicBezTo>
                    <a:pt x="88309" y="28766"/>
                    <a:pt x="88313" y="55423"/>
                    <a:pt x="71874" y="71866"/>
                  </a:cubicBezTo>
                  <a:cubicBezTo>
                    <a:pt x="55434" y="88310"/>
                    <a:pt x="28778" y="88313"/>
                    <a:pt x="12335" y="71874"/>
                  </a:cubicBezTo>
                  <a:cubicBezTo>
                    <a:pt x="-4108" y="55436"/>
                    <a:pt x="-4112" y="28779"/>
                    <a:pt x="12327" y="12335"/>
                  </a:cubicBezTo>
                  <a:cubicBezTo>
                    <a:pt x="12330" y="12332"/>
                    <a:pt x="12332" y="12330"/>
                    <a:pt x="12335" y="12327"/>
                  </a:cubicBezTo>
                  <a:cubicBezTo>
                    <a:pt x="28775" y="-4109"/>
                    <a:pt x="55426" y="-4109"/>
                    <a:pt x="71866" y="12327"/>
                  </a:cubicBezTo>
                </a:path>
              </a:pathLst>
            </a:custGeom>
            <a:solidFill>
              <a:srgbClr val="FFBF00"/>
            </a:solidFill>
            <a:ln w="9525" cap="flat">
              <a:noFill/>
              <a:prstDash val="solid"/>
              <a:miter/>
            </a:ln>
            <a:effectLst>
              <a:outerShdw blurRad="63500" algn="ctr" rotWithShape="0">
                <a:schemeClr val="accent1">
                  <a:alpha val="70000"/>
                </a:schemeClr>
              </a:outerShdw>
            </a:effectLst>
          </p:spPr>
          <p:txBody>
            <a:bodyPr rtlCol="0" anchor="ctr"/>
            <a:lstStyle/>
            <a:p>
              <a:endParaRPr lang="en-US" sz="1800"/>
            </a:p>
          </p:txBody>
        </p:sp>
      </p:grpSp>
    </p:spTree>
    <p:extLst>
      <p:ext uri="{BB962C8B-B14F-4D97-AF65-F5344CB8AC3E}">
        <p14:creationId xmlns:p14="http://schemas.microsoft.com/office/powerpoint/2010/main" val="86711451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DA5A63C-E4FB-4E94-8573-6204827A2C6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C2D335D-376B-4C1F-82A2-B5D3B2922910}"/>
              </a:ext>
            </a:extLst>
          </p:cNvPr>
          <p:cNvSpPr>
            <a:spLocks noGrp="1"/>
          </p:cNvSpPr>
          <p:nvPr>
            <p:ph type="sldNum" sz="quarter" idx="12"/>
          </p:nvPr>
        </p:nvSpPr>
        <p:spPr/>
        <p:txBody>
          <a:bodyPr/>
          <a:lstStyle/>
          <a:p>
            <a:fld id="{DA520EEF-7E75-4E82-8A01-B57B62EF14E1}" type="slidenum">
              <a:rPr lang="en-US" smtClean="0"/>
              <a:t>‹#›</a:t>
            </a:fld>
            <a:endParaRPr lang="en-US" dirty="0"/>
          </a:p>
        </p:txBody>
      </p:sp>
    </p:spTree>
    <p:extLst>
      <p:ext uri="{BB962C8B-B14F-4D97-AF65-F5344CB8AC3E}">
        <p14:creationId xmlns:p14="http://schemas.microsoft.com/office/powerpoint/2010/main" val="388410286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70192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4716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2685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1238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2733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6626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2351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5"/>
          </a:xfrm>
          <a:prstGeom prst="rect">
            <a:avLst/>
          </a:prstGeom>
        </p:spPr>
        <p:txBody>
          <a:bodyPr/>
          <a:lstStyle/>
          <a:p>
            <a:fld id="{AEC00053-1F27-6845-BC8C-85099FB188DF}" type="datetime1">
              <a:rPr lang="en-US" smtClean="0"/>
              <a:t>7/18/2023</a:t>
            </a:fld>
            <a:endParaRPr lang="en-US" dirty="0"/>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18373985-56EC-DE44-A4DF-8B823F7BB371}" type="slidenum">
              <a:rPr lang="en-US" smtClean="0"/>
              <a:t>‹#›</a:t>
            </a:fld>
            <a:endParaRPr lang="en-US" dirty="0"/>
          </a:p>
        </p:txBody>
      </p:sp>
    </p:spTree>
    <p:extLst>
      <p:ext uri="{BB962C8B-B14F-4D97-AF65-F5344CB8AC3E}">
        <p14:creationId xmlns:p14="http://schemas.microsoft.com/office/powerpoint/2010/main" val="4280627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5"/>
          </a:xfrm>
          <a:prstGeom prst="rect">
            <a:avLst/>
          </a:prstGeom>
        </p:spPr>
        <p:txBody>
          <a:bodyPr/>
          <a:lstStyle/>
          <a:p>
            <a:fld id="{3BBCB202-35C8-C742-8062-1CA5B0906126}" type="datetime1">
              <a:rPr lang="en-US" smtClean="0"/>
              <a:t>7/18/2023</a:t>
            </a:fld>
            <a:endParaRPr lang="en-US" dirty="0"/>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18373985-56EC-DE44-A4DF-8B823F7BB371}" type="slidenum">
              <a:rPr lang="en-US" smtClean="0"/>
              <a:t>‹#›</a:t>
            </a:fld>
            <a:endParaRPr lang="en-US" dirty="0"/>
          </a:p>
        </p:txBody>
      </p:sp>
    </p:spTree>
    <p:extLst>
      <p:ext uri="{BB962C8B-B14F-4D97-AF65-F5344CB8AC3E}">
        <p14:creationId xmlns:p14="http://schemas.microsoft.com/office/powerpoint/2010/main" val="3636070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8C665-3616-4D25-B78E-DAEA85CBC2C9}"/>
              </a:ext>
            </a:extLst>
          </p:cNvPr>
          <p:cNvSpPr>
            <a:spLocks noGrp="1"/>
          </p:cNvSpPr>
          <p:nvPr>
            <p:ph type="title"/>
          </p:nvPr>
        </p:nvSpPr>
        <p:spPr/>
        <p:txBody>
          <a:bodyPr>
            <a:normAutofit/>
          </a:bodyPr>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2DB6AC9-B520-46D4-9AD3-D426E5F722B2}"/>
              </a:ext>
            </a:extLst>
          </p:cNvPr>
          <p:cNvSpPr>
            <a:spLocks noGrp="1"/>
          </p:cNvSpPr>
          <p:nvPr>
            <p:ph idx="1"/>
          </p:nvPr>
        </p:nvSpPr>
        <p:spPr/>
        <p:txBody>
          <a:bodyPr/>
          <a:lstStyle>
            <a:lvl1pPr>
              <a:spcAft>
                <a:spcPts val="450"/>
              </a:spcAft>
              <a:defRPr sz="2400"/>
            </a:lvl1pPr>
            <a:lvl2pPr>
              <a:spcAft>
                <a:spcPts val="300"/>
              </a:spcAft>
              <a:defRPr/>
            </a:lvl2pPr>
            <a:lvl3pPr>
              <a:defRPr sz="1800"/>
            </a:lvl3pPr>
            <a:lvl4pPr>
              <a:defRPr sz="16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E04DCDA2-C203-4619-A146-C368716726A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184C6CA-D1BE-4142-A1A7-655EEC0555C5}"/>
              </a:ext>
            </a:extLst>
          </p:cNvPr>
          <p:cNvSpPr>
            <a:spLocks noGrp="1"/>
          </p:cNvSpPr>
          <p:nvPr>
            <p:ph type="sldNum" sz="quarter" idx="12"/>
          </p:nvPr>
        </p:nvSpPr>
        <p:spPr/>
        <p:txBody>
          <a:bodyPr/>
          <a:lstStyle/>
          <a:p>
            <a:fld id="{DA520EEF-7E75-4E82-8A01-B57B62EF14E1}" type="slidenum">
              <a:rPr lang="en-US" smtClean="0"/>
              <a:t>‹#›</a:t>
            </a:fld>
            <a:endParaRPr lang="en-US" dirty="0"/>
          </a:p>
        </p:txBody>
      </p:sp>
    </p:spTree>
    <p:extLst>
      <p:ext uri="{BB962C8B-B14F-4D97-AF65-F5344CB8AC3E}">
        <p14:creationId xmlns:p14="http://schemas.microsoft.com/office/powerpoint/2010/main" val="1749364010"/>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DA6C5D2C-C482-EE4E-87F4-A0F351FAF7CF}" type="datetime1">
              <a:rPr lang="en-US" smtClean="0"/>
              <a:t>7/18/2023</a:t>
            </a:fld>
            <a:endParaRPr lang="en-US" dirty="0"/>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18373985-56EC-DE44-A4DF-8B823F7BB371}" type="slidenum">
              <a:rPr lang="en-US" smtClean="0"/>
              <a:t>‹#›</a:t>
            </a:fld>
            <a:endParaRPr lang="en-US" dirty="0"/>
          </a:p>
        </p:txBody>
      </p:sp>
    </p:spTree>
    <p:extLst>
      <p:ext uri="{BB962C8B-B14F-4D97-AF65-F5344CB8AC3E}">
        <p14:creationId xmlns:p14="http://schemas.microsoft.com/office/powerpoint/2010/main" val="21132819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3E4DF0AD-F161-0C4B-9D5C-947554FC119A}" type="datetime1">
              <a:rPr lang="en-US" smtClean="0"/>
              <a:t>7/18/2023</a:t>
            </a:fld>
            <a:endParaRPr lang="en-US" dirty="0"/>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18373985-56EC-DE44-A4DF-8B823F7BB371}" type="slidenum">
              <a:rPr lang="en-US" smtClean="0"/>
              <a:t>‹#›</a:t>
            </a:fld>
            <a:endParaRPr lang="en-US" dirty="0"/>
          </a:p>
        </p:txBody>
      </p:sp>
    </p:spTree>
    <p:extLst>
      <p:ext uri="{BB962C8B-B14F-4D97-AF65-F5344CB8AC3E}">
        <p14:creationId xmlns:p14="http://schemas.microsoft.com/office/powerpoint/2010/main" val="12963798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457200" y="6356351"/>
            <a:ext cx="2133600" cy="365125"/>
          </a:xfrm>
          <a:prstGeom prst="rect">
            <a:avLst/>
          </a:prstGeom>
          <a:ln/>
        </p:spPr>
        <p:txBody>
          <a:bodyPr/>
          <a:lstStyle>
            <a:lvl1pPr>
              <a:defRPr/>
            </a:lvl1pPr>
          </a:lstStyle>
          <a:p>
            <a:pPr>
              <a:defRPr/>
            </a:pPr>
            <a:fld id="{7EAD8830-A999-DE49-843F-EE17FE16F707}" type="datetime1">
              <a:rPr lang="en-US" altLang="en-US" smtClean="0"/>
              <a:t>7/18/2023</a:t>
            </a:fld>
            <a:endParaRPr lang="en-US" altLang="en-US" dirty="0"/>
          </a:p>
        </p:txBody>
      </p:sp>
      <p:sp>
        <p:nvSpPr>
          <p:cNvPr id="6" name="Rectangle 9"/>
          <p:cNvSpPr>
            <a:spLocks noGrp="1" noChangeArrowheads="1"/>
          </p:cNvSpPr>
          <p:nvPr>
            <p:ph type="ftr" sz="quarter" idx="11"/>
          </p:nvPr>
        </p:nvSpPr>
        <p:spPr>
          <a:xfrm>
            <a:off x="3124200" y="6356351"/>
            <a:ext cx="2895600" cy="365125"/>
          </a:xfrm>
          <a:prstGeom prst="rect">
            <a:avLst/>
          </a:prstGeom>
          <a:ln/>
        </p:spPr>
        <p:txBody>
          <a:bodyPr/>
          <a:lstStyle>
            <a:lvl1pPr>
              <a:defRPr/>
            </a:lvl1pPr>
          </a:lstStyle>
          <a:p>
            <a:pPr>
              <a:defRPr/>
            </a:pPr>
            <a:endParaRPr lang="en-US" altLang="en-US" dirty="0"/>
          </a:p>
        </p:txBody>
      </p:sp>
      <p:sp>
        <p:nvSpPr>
          <p:cNvPr id="7" name="Rectangle 10"/>
          <p:cNvSpPr>
            <a:spLocks noGrp="1" noChangeArrowheads="1"/>
          </p:cNvSpPr>
          <p:nvPr>
            <p:ph type="sldNum" sz="quarter" idx="12"/>
          </p:nvPr>
        </p:nvSpPr>
        <p:spPr>
          <a:xfrm>
            <a:off x="6553200" y="6356351"/>
            <a:ext cx="2133600" cy="365125"/>
          </a:xfrm>
          <a:prstGeom prst="rect">
            <a:avLst/>
          </a:prstGeom>
          <a:ln/>
        </p:spPr>
        <p:txBody>
          <a:bodyPr/>
          <a:lstStyle>
            <a:lvl1pPr>
              <a:defRPr/>
            </a:lvl1pPr>
          </a:lstStyle>
          <a:p>
            <a:pPr>
              <a:defRPr/>
            </a:pPr>
            <a:fld id="{3DA6600B-0BB3-1E4A-A9D9-146EEBC4F556}" type="slidenum">
              <a:rPr lang="en-US"/>
              <a:pPr>
                <a:defRPr/>
              </a:pPr>
              <a:t>‹#›</a:t>
            </a:fld>
            <a:endParaRPr lang="en-US" dirty="0"/>
          </a:p>
        </p:txBody>
      </p:sp>
    </p:spTree>
    <p:extLst>
      <p:ext uri="{BB962C8B-B14F-4D97-AF65-F5344CB8AC3E}">
        <p14:creationId xmlns:p14="http://schemas.microsoft.com/office/powerpoint/2010/main" val="3370817340"/>
      </p:ext>
    </p:extLst>
  </p:cSld>
  <p:clrMapOvr>
    <a:masterClrMapping/>
  </p:clrMapOvr>
  <p:transition spd="med">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342902" y="5181600"/>
            <a:ext cx="8458199" cy="1588"/>
          </a:xfrm>
          <a:prstGeom prst="line">
            <a:avLst/>
          </a:prstGeom>
          <a:ln w="47625" cap="rnd" cmpd="sng" algn="ctr">
            <a:solidFill>
              <a:schemeClr val="accent2"/>
            </a:solidFill>
            <a:prstDash val="sysDot"/>
            <a:round/>
            <a:headEnd type="none" w="med" len="med"/>
            <a:tailEnd type="none" w="med" len="med"/>
          </a:ln>
          <a:effectLst>
            <a:reflection stA="0" endPos="0" dir="5400000" sy="-100000" algn="bl" rotWithShape="0"/>
          </a:effectLst>
        </p:spPr>
        <p:style>
          <a:lnRef idx="2">
            <a:schemeClr val="accent1"/>
          </a:lnRef>
          <a:fillRef idx="0">
            <a:schemeClr val="accent1"/>
          </a:fillRef>
          <a:effectRef idx="1">
            <a:schemeClr val="accent1"/>
          </a:effectRef>
          <a:fontRef idx="minor">
            <a:schemeClr val="tx1"/>
          </a:fontRef>
        </p:style>
      </p:cxnSp>
      <p:pic>
        <p:nvPicPr>
          <p:cNvPr id="6" name="Picture 4" descr="TFI_primary_color-01.jpg"/>
          <p:cNvPicPr>
            <a:picLocks noChangeAspect="1"/>
          </p:cNvPicPr>
          <p:nvPr/>
        </p:nvPicPr>
        <p:blipFill>
          <a:blip r:embed="rId2"/>
          <a:srcRect l="5328" r="5328" b="13635"/>
          <a:stretch>
            <a:fillRect/>
          </a:stretch>
        </p:blipFill>
        <p:spPr bwMode="auto">
          <a:xfrm>
            <a:off x="1752600" y="101600"/>
            <a:ext cx="5638800" cy="965200"/>
          </a:xfrm>
          <a:prstGeom prst="rect">
            <a:avLst/>
          </a:prstGeom>
          <a:noFill/>
          <a:ln w="9525">
            <a:noFill/>
            <a:miter lim="800000"/>
            <a:headEnd/>
            <a:tailEnd/>
          </a:ln>
        </p:spPr>
      </p:pic>
      <p:sp>
        <p:nvSpPr>
          <p:cNvPr id="7" name="TextBox 6"/>
          <p:cNvSpPr txBox="1"/>
          <p:nvPr/>
        </p:nvSpPr>
        <p:spPr>
          <a:xfrm>
            <a:off x="3124200" y="6291264"/>
            <a:ext cx="2895600" cy="230832"/>
          </a:xfrm>
          <a:prstGeom prst="rect">
            <a:avLst/>
          </a:prstGeom>
          <a:noFill/>
        </p:spPr>
        <p:txBody>
          <a:bodyPr>
            <a:spAutoFit/>
          </a:bodyPr>
          <a:lstStyle/>
          <a:p>
            <a:pPr algn="ctr">
              <a:defRPr/>
            </a:pPr>
            <a:r>
              <a:rPr lang="en-US" sz="900" spc="60" dirty="0" err="1">
                <a:solidFill>
                  <a:schemeClr val="bg1">
                    <a:lumMod val="50000"/>
                  </a:schemeClr>
                </a:solidFill>
                <a:latin typeface="Verdana"/>
                <a:cs typeface="Verdana"/>
              </a:rPr>
              <a:t>thefenwayinstitute.org</a:t>
            </a:r>
            <a:endParaRPr lang="en-US" sz="900" spc="60" dirty="0">
              <a:solidFill>
                <a:schemeClr val="bg1">
                  <a:lumMod val="50000"/>
                </a:schemeClr>
              </a:solidFill>
              <a:latin typeface="Verdana"/>
              <a:cs typeface="Verdana"/>
            </a:endParaRPr>
          </a:p>
        </p:txBody>
      </p:sp>
      <p:pic>
        <p:nvPicPr>
          <p:cNvPr id="8" name="Picture 6" descr="12.124_TFIPowerpointcovergraphic_v1-02.jpg"/>
          <p:cNvPicPr>
            <a:picLocks noChangeAspect="1"/>
          </p:cNvPicPr>
          <p:nvPr/>
        </p:nvPicPr>
        <p:blipFill>
          <a:blip r:embed="rId3"/>
          <a:srcRect/>
          <a:stretch>
            <a:fillRect/>
          </a:stretch>
        </p:blipFill>
        <p:spPr bwMode="auto">
          <a:xfrm>
            <a:off x="252413" y="1219200"/>
            <a:ext cx="8639175" cy="2300288"/>
          </a:xfrm>
          <a:prstGeom prst="rect">
            <a:avLst/>
          </a:prstGeom>
          <a:noFill/>
          <a:ln w="9525">
            <a:noFill/>
            <a:miter lim="800000"/>
            <a:headEnd/>
            <a:tailEnd/>
          </a:ln>
        </p:spPr>
      </p:pic>
      <p:sp>
        <p:nvSpPr>
          <p:cNvPr id="5" name="Title 1"/>
          <p:cNvSpPr>
            <a:spLocks noGrp="1"/>
          </p:cNvSpPr>
          <p:nvPr>
            <p:ph type="ctrTitle"/>
          </p:nvPr>
        </p:nvSpPr>
        <p:spPr>
          <a:xfrm>
            <a:off x="304801" y="3519037"/>
            <a:ext cx="8458199" cy="1662565"/>
          </a:xfrm>
          <a:noFill/>
        </p:spPr>
        <p:txBody>
          <a:bodyPr anchor="ctr" anchorCtr="1"/>
          <a:lstStyle>
            <a:lvl1pPr algn="ctr">
              <a:defRPr>
                <a:solidFill>
                  <a:srgbClr val="233E99"/>
                </a:solidFill>
              </a:defRPr>
            </a:lvl1pPr>
          </a:lstStyle>
          <a:p>
            <a:r>
              <a:rPr lang="en-US"/>
              <a:t>Click to edit Master title style</a:t>
            </a:r>
            <a:endParaRPr lang="en-US" dirty="0"/>
          </a:p>
        </p:txBody>
      </p:sp>
      <p:sp>
        <p:nvSpPr>
          <p:cNvPr id="15" name="Subtitle 2"/>
          <p:cNvSpPr>
            <a:spLocks noGrp="1"/>
          </p:cNvSpPr>
          <p:nvPr>
            <p:ph type="subTitle" idx="1"/>
          </p:nvPr>
        </p:nvSpPr>
        <p:spPr>
          <a:xfrm>
            <a:off x="570707" y="5181600"/>
            <a:ext cx="8002587" cy="1066800"/>
          </a:xfrm>
        </p:spPr>
        <p:txBody>
          <a:bodyPr tIns="91440" bIns="182880" anchor="ctr"/>
          <a:lstStyle>
            <a:lvl1pPr marL="0" indent="0" algn="ctr">
              <a:buNone/>
              <a:defRPr sz="1500">
                <a:solidFill>
                  <a:schemeClr val="tx1">
                    <a:lumMod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9" name="Picture 29" descr="TFIPowerpoint_New2"/>
          <p:cNvPicPr>
            <a:picLocks noChangeAspect="1" noChangeArrowheads="1"/>
          </p:cNvPicPr>
          <p:nvPr userDrawn="1"/>
        </p:nvPicPr>
        <p:blipFill>
          <a:blip r:embed="rId4" cstate="print"/>
          <a:srcRect/>
          <a:stretch>
            <a:fillRect/>
          </a:stretch>
        </p:blipFill>
        <p:spPr bwMode="auto">
          <a:xfrm>
            <a:off x="0" y="0"/>
            <a:ext cx="9145588" cy="6859588"/>
          </a:xfrm>
          <a:prstGeom prst="rect">
            <a:avLst/>
          </a:prstGeom>
          <a:noFill/>
          <a:ln w="9525">
            <a:noFill/>
            <a:miter lim="800000"/>
            <a:headEnd/>
            <a:tailEnd/>
          </a:ln>
        </p:spPr>
      </p:pic>
    </p:spTree>
    <p:extLst>
      <p:ext uri="{BB962C8B-B14F-4D97-AF65-F5344CB8AC3E}">
        <p14:creationId xmlns:p14="http://schemas.microsoft.com/office/powerpoint/2010/main" val="15994249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cxnSp>
        <p:nvCxnSpPr>
          <p:cNvPr id="4" name="Straight Connector 3"/>
          <p:cNvCxnSpPr/>
          <p:nvPr userDrawn="1"/>
        </p:nvCxnSpPr>
        <p:spPr>
          <a:xfrm>
            <a:off x="342902" y="5181600"/>
            <a:ext cx="8458199" cy="1588"/>
          </a:xfrm>
          <a:prstGeom prst="line">
            <a:avLst/>
          </a:prstGeom>
          <a:ln w="47625" cap="rnd" cmpd="sng" algn="ctr">
            <a:solidFill>
              <a:schemeClr val="accent2"/>
            </a:solidFill>
            <a:prstDash val="sysDot"/>
            <a:round/>
            <a:headEnd type="none" w="med" len="med"/>
            <a:tailEnd type="none" w="med" len="med"/>
          </a:ln>
          <a:effectLst>
            <a:reflection stA="0" endPos="0" dir="5400000" sy="-100000" algn="bl" rotWithShape="0"/>
          </a:effectLst>
        </p:spPr>
        <p:style>
          <a:lnRef idx="2">
            <a:schemeClr val="accent1"/>
          </a:lnRef>
          <a:fillRef idx="0">
            <a:schemeClr val="accent1"/>
          </a:fillRef>
          <a:effectRef idx="1">
            <a:schemeClr val="accent1"/>
          </a:effectRef>
          <a:fontRef idx="minor">
            <a:schemeClr val="tx1"/>
          </a:fontRef>
        </p:style>
      </p:cxnSp>
      <p:pic>
        <p:nvPicPr>
          <p:cNvPr id="6" name="Picture 4" descr="TFI_primary_color-01.jpg"/>
          <p:cNvPicPr>
            <a:picLocks noChangeAspect="1"/>
          </p:cNvPicPr>
          <p:nvPr userDrawn="1"/>
        </p:nvPicPr>
        <p:blipFill>
          <a:blip r:embed="rId2"/>
          <a:srcRect l="5328" r="5328" b="13635"/>
          <a:stretch>
            <a:fillRect/>
          </a:stretch>
        </p:blipFill>
        <p:spPr bwMode="auto">
          <a:xfrm>
            <a:off x="1752600" y="101600"/>
            <a:ext cx="5638800" cy="965200"/>
          </a:xfrm>
          <a:prstGeom prst="rect">
            <a:avLst/>
          </a:prstGeom>
          <a:noFill/>
          <a:ln w="9525">
            <a:noFill/>
            <a:miter lim="800000"/>
            <a:headEnd/>
            <a:tailEnd/>
          </a:ln>
        </p:spPr>
      </p:pic>
      <p:sp>
        <p:nvSpPr>
          <p:cNvPr id="7" name="TextBox 6"/>
          <p:cNvSpPr txBox="1"/>
          <p:nvPr userDrawn="1"/>
        </p:nvSpPr>
        <p:spPr>
          <a:xfrm>
            <a:off x="3124200" y="6291264"/>
            <a:ext cx="2895600" cy="230832"/>
          </a:xfrm>
          <a:prstGeom prst="rect">
            <a:avLst/>
          </a:prstGeom>
          <a:noFill/>
        </p:spPr>
        <p:txBody>
          <a:bodyPr>
            <a:spAutoFit/>
          </a:bodyPr>
          <a:lstStyle/>
          <a:p>
            <a:pPr algn="ctr">
              <a:defRPr/>
            </a:pPr>
            <a:r>
              <a:rPr lang="en-US" sz="900" spc="60" dirty="0" err="1">
                <a:solidFill>
                  <a:schemeClr val="bg1">
                    <a:lumMod val="50000"/>
                  </a:schemeClr>
                </a:solidFill>
                <a:latin typeface="Verdana"/>
                <a:cs typeface="Verdana"/>
              </a:rPr>
              <a:t>thefenwayinstitute.org</a:t>
            </a:r>
            <a:endParaRPr lang="en-US" sz="900" spc="60" dirty="0">
              <a:solidFill>
                <a:schemeClr val="bg1">
                  <a:lumMod val="50000"/>
                </a:schemeClr>
              </a:solidFill>
              <a:latin typeface="Verdana"/>
              <a:cs typeface="Verdana"/>
            </a:endParaRPr>
          </a:p>
        </p:txBody>
      </p:sp>
      <p:pic>
        <p:nvPicPr>
          <p:cNvPr id="8" name="Picture 6" descr="12.124_TFIPowerpointcovergraphic_v1-02.jpg"/>
          <p:cNvPicPr>
            <a:picLocks noChangeAspect="1"/>
          </p:cNvPicPr>
          <p:nvPr userDrawn="1"/>
        </p:nvPicPr>
        <p:blipFill>
          <a:blip r:embed="rId3"/>
          <a:srcRect/>
          <a:stretch>
            <a:fillRect/>
          </a:stretch>
        </p:blipFill>
        <p:spPr bwMode="auto">
          <a:xfrm>
            <a:off x="252413" y="1219200"/>
            <a:ext cx="8639175" cy="2300288"/>
          </a:xfrm>
          <a:prstGeom prst="rect">
            <a:avLst/>
          </a:prstGeom>
          <a:noFill/>
          <a:ln w="9525">
            <a:noFill/>
            <a:miter lim="800000"/>
            <a:headEnd/>
            <a:tailEnd/>
          </a:ln>
        </p:spPr>
      </p:pic>
      <p:sp>
        <p:nvSpPr>
          <p:cNvPr id="5" name="Title 1"/>
          <p:cNvSpPr>
            <a:spLocks noGrp="1"/>
          </p:cNvSpPr>
          <p:nvPr>
            <p:ph type="ctrTitle"/>
          </p:nvPr>
        </p:nvSpPr>
        <p:spPr>
          <a:xfrm>
            <a:off x="304801" y="3519037"/>
            <a:ext cx="8458199" cy="1662565"/>
          </a:xfrm>
          <a:noFill/>
        </p:spPr>
        <p:txBody>
          <a:bodyPr anchor="ctr" anchorCtr="1"/>
          <a:lstStyle>
            <a:lvl1pPr algn="ctr">
              <a:defRPr>
                <a:solidFill>
                  <a:srgbClr val="233E99"/>
                </a:solidFill>
              </a:defRPr>
            </a:lvl1pPr>
          </a:lstStyle>
          <a:p>
            <a:r>
              <a:rPr lang="en-US"/>
              <a:t>Click to edit Master title style</a:t>
            </a:r>
            <a:endParaRPr lang="en-US" dirty="0"/>
          </a:p>
        </p:txBody>
      </p:sp>
      <p:sp>
        <p:nvSpPr>
          <p:cNvPr id="15" name="Subtitle 2"/>
          <p:cNvSpPr>
            <a:spLocks noGrp="1"/>
          </p:cNvSpPr>
          <p:nvPr>
            <p:ph type="subTitle" idx="1"/>
          </p:nvPr>
        </p:nvSpPr>
        <p:spPr>
          <a:xfrm>
            <a:off x="570707" y="5181600"/>
            <a:ext cx="8002587" cy="1066800"/>
          </a:xfrm>
        </p:spPr>
        <p:txBody>
          <a:bodyPr tIns="91440" bIns="182880" anchor="ctr"/>
          <a:lstStyle>
            <a:lvl1pPr marL="0" indent="0" algn="ctr">
              <a:buNone/>
              <a:defRPr sz="1500">
                <a:solidFill>
                  <a:schemeClr val="tx1">
                    <a:lumMod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051791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3" descr="TFI_primary_color-01.jpg"/>
          <p:cNvPicPr>
            <a:picLocks noChangeAspect="1"/>
          </p:cNvPicPr>
          <p:nvPr/>
        </p:nvPicPr>
        <p:blipFill>
          <a:blip r:embed="rId2"/>
          <a:srcRect l="5328" r="5328" b="13635"/>
          <a:stretch>
            <a:fillRect/>
          </a:stretch>
        </p:blipFill>
        <p:spPr bwMode="auto">
          <a:xfrm>
            <a:off x="533400" y="6096000"/>
            <a:ext cx="4267200" cy="730250"/>
          </a:xfrm>
          <a:prstGeom prst="rect">
            <a:avLst/>
          </a:prstGeom>
          <a:noFill/>
          <a:ln w="9525">
            <a:noFill/>
            <a:miter lim="800000"/>
            <a:headEnd/>
            <a:tailEnd/>
          </a:ln>
        </p:spPr>
      </p:pic>
      <p:sp>
        <p:nvSpPr>
          <p:cNvPr id="5" name="TextBox 4"/>
          <p:cNvSpPr txBox="1"/>
          <p:nvPr/>
        </p:nvSpPr>
        <p:spPr>
          <a:xfrm>
            <a:off x="5638800" y="6446452"/>
            <a:ext cx="2895600" cy="138499"/>
          </a:xfrm>
          <a:prstGeom prst="rect">
            <a:avLst/>
          </a:prstGeom>
          <a:noFill/>
        </p:spPr>
        <p:txBody>
          <a:bodyPr tIns="0" rIns="0" bIns="0" anchor="b">
            <a:spAutoFit/>
          </a:bodyPr>
          <a:lstStyle/>
          <a:p>
            <a:pPr algn="r">
              <a:defRPr/>
            </a:pPr>
            <a:r>
              <a:rPr lang="en-US" sz="900" spc="60" dirty="0">
                <a:solidFill>
                  <a:schemeClr val="bg1">
                    <a:lumMod val="50000"/>
                  </a:schemeClr>
                </a:solidFill>
                <a:latin typeface="Verdana"/>
                <a:cs typeface="Verdana"/>
              </a:rPr>
              <a:t> </a:t>
            </a:r>
          </a:p>
        </p:txBody>
      </p:sp>
      <p:sp>
        <p:nvSpPr>
          <p:cNvPr id="2" name="Title 1"/>
          <p:cNvSpPr>
            <a:spLocks noGrp="1"/>
          </p:cNvSpPr>
          <p:nvPr>
            <p:ph type="ctrTitle"/>
          </p:nvPr>
        </p:nvSpPr>
        <p:spPr>
          <a:xfrm>
            <a:off x="570707" y="1958977"/>
            <a:ext cx="8002587" cy="1470025"/>
          </a:xfrm>
        </p:spPr>
        <p:txBody>
          <a:bodyPr/>
          <a:lstStyle>
            <a:lvl1pPr algn="ctr">
              <a:defRPr/>
            </a:lvl1pPr>
          </a:lstStyle>
          <a:p>
            <a:r>
              <a:rPr lang="en-US"/>
              <a:t>Click to edit Master title style</a:t>
            </a:r>
            <a:endParaRPr lang="en-US" dirty="0"/>
          </a:p>
        </p:txBody>
      </p:sp>
      <p:sp>
        <p:nvSpPr>
          <p:cNvPr id="3" name="Subtitle 2"/>
          <p:cNvSpPr>
            <a:spLocks noGrp="1"/>
          </p:cNvSpPr>
          <p:nvPr>
            <p:ph type="subTitle" idx="1"/>
          </p:nvPr>
        </p:nvSpPr>
        <p:spPr>
          <a:xfrm>
            <a:off x="570707" y="3429000"/>
            <a:ext cx="8002587" cy="1752600"/>
          </a:xfrm>
        </p:spPr>
        <p:txBody>
          <a:bodyPr/>
          <a:lstStyle>
            <a:lvl1pPr marL="0" indent="0" algn="ctr">
              <a:buNone/>
              <a:defRPr sz="1500">
                <a:solidFill>
                  <a:schemeClr val="tx1">
                    <a:lumMod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797693612"/>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TextBox 3"/>
          <p:cNvSpPr txBox="1"/>
          <p:nvPr/>
        </p:nvSpPr>
        <p:spPr>
          <a:xfrm>
            <a:off x="5638800" y="6446452"/>
            <a:ext cx="2895600" cy="138499"/>
          </a:xfrm>
          <a:prstGeom prst="rect">
            <a:avLst/>
          </a:prstGeom>
          <a:noFill/>
        </p:spPr>
        <p:txBody>
          <a:bodyPr tIns="0" rIns="0" bIns="0" anchor="b">
            <a:spAutoFit/>
          </a:bodyPr>
          <a:lstStyle/>
          <a:p>
            <a:pPr algn="r">
              <a:defRPr/>
            </a:pPr>
            <a:r>
              <a:rPr lang="en-US" sz="900" spc="60" dirty="0">
                <a:solidFill>
                  <a:schemeClr val="bg1">
                    <a:lumMod val="50000"/>
                  </a:schemeClr>
                </a:solidFill>
                <a:latin typeface="Verdana"/>
                <a:cs typeface="Verdana"/>
              </a:rPr>
              <a:t> </a:t>
            </a:r>
          </a:p>
        </p:txBody>
      </p:sp>
      <p:pic>
        <p:nvPicPr>
          <p:cNvPr id="5" name="Picture 4" descr="TFI_primary_color-01.jpg"/>
          <p:cNvPicPr>
            <a:picLocks noChangeAspect="1"/>
          </p:cNvPicPr>
          <p:nvPr/>
        </p:nvPicPr>
        <p:blipFill>
          <a:blip r:embed="rId2"/>
          <a:srcRect l="5328" r="5328" b="13635"/>
          <a:stretch>
            <a:fillRect/>
          </a:stretch>
        </p:blipFill>
        <p:spPr bwMode="auto">
          <a:xfrm>
            <a:off x="533400" y="6096000"/>
            <a:ext cx="4267200" cy="730250"/>
          </a:xfrm>
          <a:prstGeom prst="rect">
            <a:avLst/>
          </a:prstGeom>
          <a:noFill/>
          <a:ln w="9525">
            <a:noFill/>
            <a:miter lim="800000"/>
            <a:headEnd/>
            <a:tailEnd/>
          </a:ln>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spcBef>
                <a:spcPts val="750"/>
              </a:spcBef>
              <a:buFontTx/>
              <a:buNone/>
              <a:defRPr/>
            </a:lvl1pPr>
            <a:lvl2pPr>
              <a:buClr>
                <a:schemeClr val="accent2"/>
              </a:buCl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290657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TextBox 4"/>
          <p:cNvSpPr txBox="1"/>
          <p:nvPr/>
        </p:nvSpPr>
        <p:spPr>
          <a:xfrm>
            <a:off x="5638800" y="6446452"/>
            <a:ext cx="2895600" cy="138499"/>
          </a:xfrm>
          <a:prstGeom prst="rect">
            <a:avLst/>
          </a:prstGeom>
          <a:noFill/>
        </p:spPr>
        <p:txBody>
          <a:bodyPr tIns="0" rIns="0" bIns="0" anchor="b">
            <a:spAutoFit/>
          </a:bodyPr>
          <a:lstStyle/>
          <a:p>
            <a:pPr algn="r">
              <a:defRPr/>
            </a:pPr>
            <a:r>
              <a:rPr lang="en-US" sz="900" spc="60" dirty="0">
                <a:solidFill>
                  <a:schemeClr val="bg1">
                    <a:lumMod val="50000"/>
                  </a:schemeClr>
                </a:solidFill>
                <a:latin typeface="Verdana"/>
                <a:cs typeface="Verdana"/>
              </a:rPr>
              <a:t> </a:t>
            </a:r>
          </a:p>
        </p:txBody>
      </p:sp>
      <p:pic>
        <p:nvPicPr>
          <p:cNvPr id="6" name="Picture 4" descr="TFI_primary_color-01.jpg"/>
          <p:cNvPicPr>
            <a:picLocks noChangeAspect="1"/>
          </p:cNvPicPr>
          <p:nvPr/>
        </p:nvPicPr>
        <p:blipFill>
          <a:blip r:embed="rId2"/>
          <a:srcRect l="5328" r="5328" b="13635"/>
          <a:stretch>
            <a:fillRect/>
          </a:stretch>
        </p:blipFill>
        <p:spPr bwMode="auto">
          <a:xfrm>
            <a:off x="533400" y="6096000"/>
            <a:ext cx="4267200" cy="730250"/>
          </a:xfrm>
          <a:prstGeom prst="rect">
            <a:avLst/>
          </a:prstGeom>
          <a:noFill/>
          <a:ln w="9525">
            <a:noFill/>
            <a:miter lim="800000"/>
            <a:headEnd/>
            <a:tailEnd/>
          </a:ln>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90645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TextBox 6"/>
          <p:cNvSpPr txBox="1"/>
          <p:nvPr/>
        </p:nvSpPr>
        <p:spPr>
          <a:xfrm>
            <a:off x="5638800" y="6446452"/>
            <a:ext cx="2895600" cy="138499"/>
          </a:xfrm>
          <a:prstGeom prst="rect">
            <a:avLst/>
          </a:prstGeom>
          <a:noFill/>
        </p:spPr>
        <p:txBody>
          <a:bodyPr tIns="0" rIns="0" bIns="0" anchor="b">
            <a:spAutoFit/>
          </a:bodyPr>
          <a:lstStyle/>
          <a:p>
            <a:pPr algn="r">
              <a:defRPr/>
            </a:pPr>
            <a:r>
              <a:rPr lang="en-US" sz="900" spc="60" dirty="0">
                <a:solidFill>
                  <a:schemeClr val="bg1">
                    <a:lumMod val="50000"/>
                  </a:schemeClr>
                </a:solidFill>
                <a:latin typeface="Verdana"/>
                <a:cs typeface="Verdana"/>
              </a:rPr>
              <a:t> </a:t>
            </a:r>
          </a:p>
        </p:txBody>
      </p:sp>
      <p:pic>
        <p:nvPicPr>
          <p:cNvPr id="8" name="Picture 4" descr="TFI_primary_color-01.jpg"/>
          <p:cNvPicPr>
            <a:picLocks noChangeAspect="1"/>
          </p:cNvPicPr>
          <p:nvPr/>
        </p:nvPicPr>
        <p:blipFill>
          <a:blip r:embed="rId2"/>
          <a:srcRect l="5328" r="5328" b="13635"/>
          <a:stretch>
            <a:fillRect/>
          </a:stretch>
        </p:blipFill>
        <p:spPr bwMode="auto">
          <a:xfrm>
            <a:off x="533400" y="6096000"/>
            <a:ext cx="4267200" cy="730250"/>
          </a:xfrm>
          <a:prstGeom prst="rect">
            <a:avLst/>
          </a:prstGeom>
          <a:noFill/>
          <a:ln w="9525">
            <a:noFill/>
            <a:miter lim="800000"/>
            <a:headEnd/>
            <a:tailEnd/>
          </a:ln>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00200"/>
            <a:ext cx="4040188" cy="792162"/>
          </a:xfrm>
        </p:spPr>
        <p:txBody>
          <a:bodyPr tIns="228600"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392364"/>
            <a:ext cx="4040188" cy="3616325"/>
          </a:xfrm>
        </p:spPr>
        <p:txBody>
          <a:bodyPr tIns="45720"/>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600200"/>
            <a:ext cx="4041775" cy="792162"/>
          </a:xfrm>
        </p:spPr>
        <p:txBody>
          <a:bodyPr tIns="228600"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392364"/>
            <a:ext cx="4041775" cy="3616325"/>
          </a:xfrm>
        </p:spPr>
        <p:txBody>
          <a:bodyPr tIns="45720"/>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101104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TextBox 2"/>
          <p:cNvSpPr txBox="1"/>
          <p:nvPr/>
        </p:nvSpPr>
        <p:spPr>
          <a:xfrm>
            <a:off x="5638800" y="6446452"/>
            <a:ext cx="2895600" cy="138499"/>
          </a:xfrm>
          <a:prstGeom prst="rect">
            <a:avLst/>
          </a:prstGeom>
          <a:noFill/>
        </p:spPr>
        <p:txBody>
          <a:bodyPr tIns="0" rIns="0" bIns="0" anchor="b">
            <a:spAutoFit/>
          </a:bodyPr>
          <a:lstStyle/>
          <a:p>
            <a:pPr algn="r">
              <a:defRPr/>
            </a:pPr>
            <a:r>
              <a:rPr lang="en-US" sz="900" spc="60" dirty="0">
                <a:solidFill>
                  <a:schemeClr val="bg1">
                    <a:lumMod val="50000"/>
                  </a:schemeClr>
                </a:solidFill>
                <a:latin typeface="Verdana"/>
                <a:cs typeface="Verdana"/>
              </a:rPr>
              <a:t> </a:t>
            </a:r>
          </a:p>
        </p:txBody>
      </p:sp>
      <p:pic>
        <p:nvPicPr>
          <p:cNvPr id="4" name="Picture 4" descr="TFI_primary_color-01.jpg"/>
          <p:cNvPicPr>
            <a:picLocks noChangeAspect="1"/>
          </p:cNvPicPr>
          <p:nvPr/>
        </p:nvPicPr>
        <p:blipFill>
          <a:blip r:embed="rId2"/>
          <a:srcRect l="5328" r="5328" b="13635"/>
          <a:stretch>
            <a:fillRect/>
          </a:stretch>
        </p:blipFill>
        <p:spPr bwMode="auto">
          <a:xfrm>
            <a:off x="533400" y="6096000"/>
            <a:ext cx="4267200" cy="730250"/>
          </a:xfrm>
          <a:prstGeom prst="rect">
            <a:avLst/>
          </a:prstGeom>
          <a:noFill/>
          <a:ln w="9525">
            <a:noFill/>
            <a:miter lim="800000"/>
            <a:headEnd/>
            <a:tailEnd/>
          </a:ln>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70845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Agenda">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8C665-3616-4D25-B78E-DAEA85CBC2C9}"/>
              </a:ext>
            </a:extLst>
          </p:cNvPr>
          <p:cNvSpPr>
            <a:spLocks noGrp="1"/>
          </p:cNvSpPr>
          <p:nvPr>
            <p:ph type="title"/>
          </p:nvPr>
        </p:nvSpPr>
        <p:spPr>
          <a:xfrm>
            <a:off x="228609" y="365129"/>
            <a:ext cx="8229600" cy="914400"/>
          </a:xfrm>
        </p:spPr>
        <p:txBody>
          <a:bodyPr>
            <a:normAutofit/>
          </a:bodyPr>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2DB6AC9-B520-46D4-9AD3-D426E5F722B2}"/>
              </a:ext>
            </a:extLst>
          </p:cNvPr>
          <p:cNvSpPr>
            <a:spLocks noGrp="1"/>
          </p:cNvSpPr>
          <p:nvPr>
            <p:ph idx="1"/>
          </p:nvPr>
        </p:nvSpPr>
        <p:spPr>
          <a:xfrm>
            <a:off x="228609" y="1469293"/>
            <a:ext cx="8229600" cy="4390734"/>
          </a:xfrm>
          <a:prstGeom prst="roundRect">
            <a:avLst>
              <a:gd name="adj" fmla="val 2484"/>
            </a:avLst>
          </a:prstGeom>
          <a:solidFill>
            <a:schemeClr val="bg1">
              <a:lumMod val="95000"/>
            </a:schemeClr>
          </a:solidFill>
        </p:spPr>
        <p:txBody>
          <a:bodyPr vert="horz" lIns="182880" tIns="182880" rIns="182880" bIns="91440" rtlCol="0">
            <a:noAutofit/>
          </a:bodyPr>
          <a:lstStyle>
            <a:lvl1pPr>
              <a:defRPr lang="en-US" sz="2400" spc="-50" baseline="0" smtClean="0"/>
            </a:lvl1pPr>
            <a:lvl2pPr>
              <a:defRPr lang="en-US" spc="-50" baseline="0" smtClean="0"/>
            </a:lvl2pPr>
            <a:lvl3pPr>
              <a:defRPr lang="en-US" spc="-50" baseline="0" smtClean="0"/>
            </a:lvl3pPr>
            <a:lvl4pPr>
              <a:defRPr lang="en-US" spc="-50" baseline="0" smtClean="0"/>
            </a:lvl4pPr>
            <a:lvl5pPr>
              <a:defRPr lang="en-US" spc="-50" baseline="0" dirty="0"/>
            </a:lvl5pPr>
          </a:lstStyle>
          <a:p>
            <a:pPr marL="233363" lvl="0" indent="-233363">
              <a:spcBef>
                <a:spcPts val="1200"/>
              </a:spcBef>
              <a:spcAft>
                <a:spcPts val="1200"/>
              </a:spcAft>
            </a:pPr>
            <a:r>
              <a:rPr lang="en-US"/>
              <a:t>Click to edit Master text styles</a:t>
            </a:r>
          </a:p>
          <a:p>
            <a:pPr marL="233363" lvl="1" indent="-233363">
              <a:spcBef>
                <a:spcPts val="1200"/>
              </a:spcBef>
              <a:spcAft>
                <a:spcPts val="1200"/>
              </a:spcAft>
            </a:pPr>
            <a:r>
              <a:rPr lang="en-US"/>
              <a:t>Second level</a:t>
            </a:r>
          </a:p>
          <a:p>
            <a:pPr marL="233363" lvl="2" indent="-233363">
              <a:spcBef>
                <a:spcPts val="1200"/>
              </a:spcBef>
              <a:spcAft>
                <a:spcPts val="1200"/>
              </a:spcAft>
            </a:pPr>
            <a:r>
              <a:rPr lang="en-US"/>
              <a:t>Third level</a:t>
            </a:r>
          </a:p>
          <a:p>
            <a:pPr marL="233363" lvl="3" indent="-233363">
              <a:spcBef>
                <a:spcPts val="1200"/>
              </a:spcBef>
              <a:spcAft>
                <a:spcPts val="1200"/>
              </a:spcAft>
            </a:pPr>
            <a:r>
              <a:rPr lang="en-US"/>
              <a:t>Fourth level</a:t>
            </a:r>
          </a:p>
          <a:p>
            <a:pPr marL="233363" lvl="4" indent="-233363">
              <a:spcBef>
                <a:spcPts val="1200"/>
              </a:spcBef>
              <a:spcAft>
                <a:spcPts val="1200"/>
              </a:spcAft>
            </a:pPr>
            <a:r>
              <a:rPr lang="en-US"/>
              <a:t>Fifth level</a:t>
            </a:r>
            <a:endParaRPr lang="en-US" dirty="0"/>
          </a:p>
        </p:txBody>
      </p:sp>
      <p:sp>
        <p:nvSpPr>
          <p:cNvPr id="5" name="Footer Placeholder 4">
            <a:extLst>
              <a:ext uri="{FF2B5EF4-FFF2-40B4-BE49-F238E27FC236}">
                <a16:creationId xmlns:a16="http://schemas.microsoft.com/office/drawing/2014/main" id="{E04DCDA2-C203-4619-A146-C368716726A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184C6CA-D1BE-4142-A1A7-655EEC0555C5}"/>
              </a:ext>
            </a:extLst>
          </p:cNvPr>
          <p:cNvSpPr>
            <a:spLocks noGrp="1"/>
          </p:cNvSpPr>
          <p:nvPr>
            <p:ph type="sldNum" sz="quarter" idx="12"/>
          </p:nvPr>
        </p:nvSpPr>
        <p:spPr/>
        <p:txBody>
          <a:bodyPr/>
          <a:lstStyle/>
          <a:p>
            <a:fld id="{DA520EEF-7E75-4E82-8A01-B57B62EF14E1}" type="slidenum">
              <a:rPr lang="en-US" smtClean="0"/>
              <a:t>‹#›</a:t>
            </a:fld>
            <a:endParaRPr lang="en-US" dirty="0"/>
          </a:p>
        </p:txBody>
      </p:sp>
    </p:spTree>
    <p:extLst>
      <p:ext uri="{BB962C8B-B14F-4D97-AF65-F5344CB8AC3E}">
        <p14:creationId xmlns:p14="http://schemas.microsoft.com/office/powerpoint/2010/main" val="2543450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p:cNvSpPr txBox="1"/>
          <p:nvPr/>
        </p:nvSpPr>
        <p:spPr>
          <a:xfrm>
            <a:off x="5638800" y="6446452"/>
            <a:ext cx="2895600" cy="138499"/>
          </a:xfrm>
          <a:prstGeom prst="rect">
            <a:avLst/>
          </a:prstGeom>
          <a:noFill/>
        </p:spPr>
        <p:txBody>
          <a:bodyPr tIns="0" rIns="0" bIns="0" anchor="b">
            <a:spAutoFit/>
          </a:bodyPr>
          <a:lstStyle/>
          <a:p>
            <a:pPr algn="r">
              <a:defRPr/>
            </a:pPr>
            <a:r>
              <a:rPr lang="en-US" sz="900" spc="60" dirty="0">
                <a:solidFill>
                  <a:schemeClr val="bg1">
                    <a:lumMod val="50000"/>
                  </a:schemeClr>
                </a:solidFill>
                <a:latin typeface="Verdana"/>
                <a:cs typeface="Verdana"/>
              </a:rPr>
              <a:t> </a:t>
            </a:r>
          </a:p>
        </p:txBody>
      </p:sp>
      <p:pic>
        <p:nvPicPr>
          <p:cNvPr id="3" name="Picture 4" descr="TFI_primary_color-01.jpg"/>
          <p:cNvPicPr>
            <a:picLocks noChangeAspect="1"/>
          </p:cNvPicPr>
          <p:nvPr/>
        </p:nvPicPr>
        <p:blipFill>
          <a:blip r:embed="rId2"/>
          <a:srcRect l="5328" r="5328" b="13635"/>
          <a:stretch>
            <a:fillRect/>
          </a:stretch>
        </p:blipFill>
        <p:spPr bwMode="auto">
          <a:xfrm>
            <a:off x="533400" y="6096000"/>
            <a:ext cx="4267200" cy="730250"/>
          </a:xfrm>
          <a:prstGeom prst="rect">
            <a:avLst/>
          </a:prstGeom>
          <a:noFill/>
          <a:ln w="9525">
            <a:noFill/>
            <a:miter lim="800000"/>
            <a:headEnd/>
            <a:tailEnd/>
          </a:ln>
        </p:spPr>
      </p:pic>
    </p:spTree>
    <p:extLst>
      <p:ext uri="{BB962C8B-B14F-4D97-AF65-F5344CB8AC3E}">
        <p14:creationId xmlns:p14="http://schemas.microsoft.com/office/powerpoint/2010/main" val="4189673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2"/>
            <a:ext cx="2133600" cy="365125"/>
          </a:xfrm>
          <a:prstGeom prst="rect">
            <a:avLst/>
          </a:prstGeom>
        </p:spPr>
        <p:txBody>
          <a:bodyPr/>
          <a:lstStyle/>
          <a:p>
            <a:endParaRPr lang="en-US" dirty="0">
              <a:solidFill>
                <a:srgbClr val="000000"/>
              </a:solidFill>
            </a:endParaRPr>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p>
            <a:r>
              <a:rPr lang="en-US">
                <a:solidFill>
                  <a:srgbClr val="000000"/>
                </a:solidFill>
              </a:rPr>
              <a:t>www.lgbthealtheducation.org</a:t>
            </a:r>
            <a:endParaRPr lang="en-US" dirty="0">
              <a:solidFill>
                <a:srgbClr val="000000"/>
              </a:solidFill>
            </a:endParaRPr>
          </a:p>
        </p:txBody>
      </p:sp>
      <p:sp>
        <p:nvSpPr>
          <p:cNvPr id="5" name="Slide Number Placeholder 4"/>
          <p:cNvSpPr>
            <a:spLocks noGrp="1"/>
          </p:cNvSpPr>
          <p:nvPr>
            <p:ph type="sldNum" sz="quarter" idx="12"/>
          </p:nvPr>
        </p:nvSpPr>
        <p:spPr/>
        <p:txBody>
          <a:bodyPr/>
          <a:lstStyle/>
          <a:p>
            <a:fld id="{189C0E6E-2F29-4B6E-A4BE-6CBBF1A33415}"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4543662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342902" y="5181600"/>
            <a:ext cx="8458199" cy="1588"/>
          </a:xfrm>
          <a:prstGeom prst="line">
            <a:avLst/>
          </a:prstGeom>
          <a:ln w="47625" cap="rnd" cmpd="sng" algn="ctr">
            <a:solidFill>
              <a:schemeClr val="accent2"/>
            </a:solidFill>
            <a:prstDash val="sysDot"/>
            <a:round/>
            <a:headEnd type="none" w="med" len="med"/>
            <a:tailEnd type="none" w="med" len="med"/>
          </a:ln>
          <a:effectLst>
            <a:reflection stA="0" endPos="0" dir="5400000" sy="-100000" algn="bl" rotWithShape="0"/>
          </a:effectLst>
        </p:spPr>
        <p:style>
          <a:lnRef idx="2">
            <a:schemeClr val="accent1"/>
          </a:lnRef>
          <a:fillRef idx="0">
            <a:schemeClr val="accent1"/>
          </a:fillRef>
          <a:effectRef idx="1">
            <a:schemeClr val="accent1"/>
          </a:effectRef>
          <a:fontRef idx="minor">
            <a:schemeClr val="tx1"/>
          </a:fontRef>
        </p:style>
      </p:cxnSp>
      <p:pic>
        <p:nvPicPr>
          <p:cNvPr id="6" name="Picture 4" descr="TFI_primary_color-01.jpg"/>
          <p:cNvPicPr>
            <a:picLocks noChangeAspect="1"/>
          </p:cNvPicPr>
          <p:nvPr/>
        </p:nvPicPr>
        <p:blipFill>
          <a:blip r:embed="rId2"/>
          <a:srcRect l="5328" r="5328" b="13635"/>
          <a:stretch>
            <a:fillRect/>
          </a:stretch>
        </p:blipFill>
        <p:spPr bwMode="auto">
          <a:xfrm>
            <a:off x="1752600" y="101600"/>
            <a:ext cx="5638800" cy="965200"/>
          </a:xfrm>
          <a:prstGeom prst="rect">
            <a:avLst/>
          </a:prstGeom>
          <a:noFill/>
          <a:ln w="9525">
            <a:noFill/>
            <a:miter lim="800000"/>
            <a:headEnd/>
            <a:tailEnd/>
          </a:ln>
        </p:spPr>
      </p:pic>
      <p:sp>
        <p:nvSpPr>
          <p:cNvPr id="7" name="TextBox 6"/>
          <p:cNvSpPr txBox="1"/>
          <p:nvPr/>
        </p:nvSpPr>
        <p:spPr>
          <a:xfrm>
            <a:off x="3124200" y="6291264"/>
            <a:ext cx="2895600" cy="230832"/>
          </a:xfrm>
          <a:prstGeom prst="rect">
            <a:avLst/>
          </a:prstGeom>
          <a:noFill/>
        </p:spPr>
        <p:txBody>
          <a:bodyP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60" normalizeH="0" baseline="0" noProof="0" dirty="0" err="1">
                <a:ln>
                  <a:noFill/>
                </a:ln>
                <a:solidFill>
                  <a:prstClr val="white">
                    <a:lumMod val="50000"/>
                  </a:prstClr>
                </a:solidFill>
                <a:effectLst/>
                <a:uLnTx/>
                <a:uFillTx/>
                <a:latin typeface="Verdana"/>
                <a:ea typeface="ＭＳ Ｐゴシック" charset="-128"/>
                <a:cs typeface="Verdana"/>
              </a:rPr>
              <a:t>thefenwayinstitute.org</a:t>
            </a:r>
            <a:endParaRPr kumimoji="0" lang="en-US" sz="900" b="0" i="0" u="none" strike="noStrike" kern="1200" cap="none" spc="60" normalizeH="0" baseline="0" noProof="0" dirty="0">
              <a:ln>
                <a:noFill/>
              </a:ln>
              <a:solidFill>
                <a:prstClr val="white">
                  <a:lumMod val="50000"/>
                </a:prstClr>
              </a:solidFill>
              <a:effectLst/>
              <a:uLnTx/>
              <a:uFillTx/>
              <a:latin typeface="Verdana"/>
              <a:ea typeface="ＭＳ Ｐゴシック" charset="-128"/>
              <a:cs typeface="Verdana"/>
            </a:endParaRPr>
          </a:p>
        </p:txBody>
      </p:sp>
      <p:pic>
        <p:nvPicPr>
          <p:cNvPr id="8" name="Picture 6" descr="12.124_TFIPowerpointcovergraphic_v1-02.jpg"/>
          <p:cNvPicPr>
            <a:picLocks noChangeAspect="1"/>
          </p:cNvPicPr>
          <p:nvPr/>
        </p:nvPicPr>
        <p:blipFill>
          <a:blip r:embed="rId3"/>
          <a:srcRect/>
          <a:stretch>
            <a:fillRect/>
          </a:stretch>
        </p:blipFill>
        <p:spPr bwMode="auto">
          <a:xfrm>
            <a:off x="252413" y="1219200"/>
            <a:ext cx="8639175" cy="2300288"/>
          </a:xfrm>
          <a:prstGeom prst="rect">
            <a:avLst/>
          </a:prstGeom>
          <a:noFill/>
          <a:ln w="9525">
            <a:noFill/>
            <a:miter lim="800000"/>
            <a:headEnd/>
            <a:tailEnd/>
          </a:ln>
        </p:spPr>
      </p:pic>
      <p:sp>
        <p:nvSpPr>
          <p:cNvPr id="5" name="Title 1"/>
          <p:cNvSpPr>
            <a:spLocks noGrp="1"/>
          </p:cNvSpPr>
          <p:nvPr>
            <p:ph type="ctrTitle"/>
          </p:nvPr>
        </p:nvSpPr>
        <p:spPr>
          <a:xfrm>
            <a:off x="304801" y="3519037"/>
            <a:ext cx="8458199" cy="1662565"/>
          </a:xfrm>
          <a:noFill/>
        </p:spPr>
        <p:txBody>
          <a:bodyPr anchor="ctr" anchorCtr="1"/>
          <a:lstStyle>
            <a:lvl1pPr algn="ctr">
              <a:defRPr>
                <a:solidFill>
                  <a:srgbClr val="233E99"/>
                </a:solidFill>
              </a:defRPr>
            </a:lvl1pPr>
          </a:lstStyle>
          <a:p>
            <a:r>
              <a:rPr lang="en-US"/>
              <a:t>Click to edit Master title style</a:t>
            </a:r>
            <a:endParaRPr lang="en-US" dirty="0"/>
          </a:p>
        </p:txBody>
      </p:sp>
      <p:sp>
        <p:nvSpPr>
          <p:cNvPr id="15" name="Subtitle 2"/>
          <p:cNvSpPr>
            <a:spLocks noGrp="1"/>
          </p:cNvSpPr>
          <p:nvPr>
            <p:ph type="subTitle" idx="1"/>
          </p:nvPr>
        </p:nvSpPr>
        <p:spPr>
          <a:xfrm>
            <a:off x="570707" y="5181600"/>
            <a:ext cx="8002587" cy="1066800"/>
          </a:xfrm>
        </p:spPr>
        <p:txBody>
          <a:bodyPr tIns="91440" bIns="182880" anchor="ctr"/>
          <a:lstStyle>
            <a:lvl1pPr marL="0" indent="0" algn="ctr">
              <a:buNone/>
              <a:defRPr sz="1500">
                <a:solidFill>
                  <a:schemeClr val="tx1">
                    <a:lumMod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9" name="Picture 29" descr="TFIPowerpoint_New2"/>
          <p:cNvPicPr>
            <a:picLocks noChangeAspect="1" noChangeArrowheads="1"/>
          </p:cNvPicPr>
          <p:nvPr userDrawn="1"/>
        </p:nvPicPr>
        <p:blipFill>
          <a:blip r:embed="rId4" cstate="print"/>
          <a:srcRect/>
          <a:stretch>
            <a:fillRect/>
          </a:stretch>
        </p:blipFill>
        <p:spPr bwMode="auto">
          <a:xfrm>
            <a:off x="0" y="0"/>
            <a:ext cx="9145588" cy="6859588"/>
          </a:xfrm>
          <a:prstGeom prst="rect">
            <a:avLst/>
          </a:prstGeom>
          <a:noFill/>
          <a:ln w="9525">
            <a:noFill/>
            <a:miter lim="800000"/>
            <a:headEnd/>
            <a:tailEnd/>
          </a:ln>
        </p:spPr>
      </p:pic>
    </p:spTree>
    <p:extLst>
      <p:ext uri="{BB962C8B-B14F-4D97-AF65-F5344CB8AC3E}">
        <p14:creationId xmlns:p14="http://schemas.microsoft.com/office/powerpoint/2010/main" val="4378502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cxnSp>
        <p:nvCxnSpPr>
          <p:cNvPr id="4" name="Straight Connector 3"/>
          <p:cNvCxnSpPr/>
          <p:nvPr userDrawn="1"/>
        </p:nvCxnSpPr>
        <p:spPr>
          <a:xfrm>
            <a:off x="342902" y="5181600"/>
            <a:ext cx="8458199" cy="1588"/>
          </a:xfrm>
          <a:prstGeom prst="line">
            <a:avLst/>
          </a:prstGeom>
          <a:ln w="47625" cap="rnd" cmpd="sng" algn="ctr">
            <a:solidFill>
              <a:schemeClr val="accent2"/>
            </a:solidFill>
            <a:prstDash val="sysDot"/>
            <a:round/>
            <a:headEnd type="none" w="med" len="med"/>
            <a:tailEnd type="none" w="med" len="med"/>
          </a:ln>
          <a:effectLst>
            <a:reflection stA="0" endPos="0" dir="5400000" sy="-100000" algn="bl" rotWithShape="0"/>
          </a:effectLst>
        </p:spPr>
        <p:style>
          <a:lnRef idx="2">
            <a:schemeClr val="accent1"/>
          </a:lnRef>
          <a:fillRef idx="0">
            <a:schemeClr val="accent1"/>
          </a:fillRef>
          <a:effectRef idx="1">
            <a:schemeClr val="accent1"/>
          </a:effectRef>
          <a:fontRef idx="minor">
            <a:schemeClr val="tx1"/>
          </a:fontRef>
        </p:style>
      </p:cxnSp>
      <p:pic>
        <p:nvPicPr>
          <p:cNvPr id="6" name="Picture 4" descr="TFI_primary_color-01.jpg"/>
          <p:cNvPicPr>
            <a:picLocks noChangeAspect="1"/>
          </p:cNvPicPr>
          <p:nvPr userDrawn="1"/>
        </p:nvPicPr>
        <p:blipFill>
          <a:blip r:embed="rId2"/>
          <a:srcRect l="5328" r="5328" b="13635"/>
          <a:stretch>
            <a:fillRect/>
          </a:stretch>
        </p:blipFill>
        <p:spPr bwMode="auto">
          <a:xfrm>
            <a:off x="1752600" y="101600"/>
            <a:ext cx="5638800" cy="965200"/>
          </a:xfrm>
          <a:prstGeom prst="rect">
            <a:avLst/>
          </a:prstGeom>
          <a:noFill/>
          <a:ln w="9525">
            <a:noFill/>
            <a:miter lim="800000"/>
            <a:headEnd/>
            <a:tailEnd/>
          </a:ln>
        </p:spPr>
      </p:pic>
      <p:sp>
        <p:nvSpPr>
          <p:cNvPr id="7" name="TextBox 6"/>
          <p:cNvSpPr txBox="1"/>
          <p:nvPr userDrawn="1"/>
        </p:nvSpPr>
        <p:spPr>
          <a:xfrm>
            <a:off x="3124200" y="6291264"/>
            <a:ext cx="2895600" cy="230832"/>
          </a:xfrm>
          <a:prstGeom prst="rect">
            <a:avLst/>
          </a:prstGeom>
          <a:noFill/>
        </p:spPr>
        <p:txBody>
          <a:bodyP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60" normalizeH="0" baseline="0" noProof="0" dirty="0" err="1">
                <a:ln>
                  <a:noFill/>
                </a:ln>
                <a:solidFill>
                  <a:prstClr val="white">
                    <a:lumMod val="50000"/>
                  </a:prstClr>
                </a:solidFill>
                <a:effectLst/>
                <a:uLnTx/>
                <a:uFillTx/>
                <a:latin typeface="Verdana"/>
                <a:ea typeface="ＭＳ Ｐゴシック" charset="-128"/>
                <a:cs typeface="Verdana"/>
              </a:rPr>
              <a:t>thefenwayinstitute.org</a:t>
            </a:r>
            <a:endParaRPr kumimoji="0" lang="en-US" sz="900" b="0" i="0" u="none" strike="noStrike" kern="1200" cap="none" spc="60" normalizeH="0" baseline="0" noProof="0" dirty="0">
              <a:ln>
                <a:noFill/>
              </a:ln>
              <a:solidFill>
                <a:prstClr val="white">
                  <a:lumMod val="50000"/>
                </a:prstClr>
              </a:solidFill>
              <a:effectLst/>
              <a:uLnTx/>
              <a:uFillTx/>
              <a:latin typeface="Verdana"/>
              <a:ea typeface="ＭＳ Ｐゴシック" charset="-128"/>
              <a:cs typeface="Verdana"/>
            </a:endParaRPr>
          </a:p>
        </p:txBody>
      </p:sp>
      <p:pic>
        <p:nvPicPr>
          <p:cNvPr id="8" name="Picture 6" descr="12.124_TFIPowerpointcovergraphic_v1-02.jpg"/>
          <p:cNvPicPr>
            <a:picLocks noChangeAspect="1"/>
          </p:cNvPicPr>
          <p:nvPr userDrawn="1"/>
        </p:nvPicPr>
        <p:blipFill>
          <a:blip r:embed="rId3"/>
          <a:srcRect/>
          <a:stretch>
            <a:fillRect/>
          </a:stretch>
        </p:blipFill>
        <p:spPr bwMode="auto">
          <a:xfrm>
            <a:off x="252413" y="1219200"/>
            <a:ext cx="8639175" cy="2300288"/>
          </a:xfrm>
          <a:prstGeom prst="rect">
            <a:avLst/>
          </a:prstGeom>
          <a:noFill/>
          <a:ln w="9525">
            <a:noFill/>
            <a:miter lim="800000"/>
            <a:headEnd/>
            <a:tailEnd/>
          </a:ln>
        </p:spPr>
      </p:pic>
      <p:sp>
        <p:nvSpPr>
          <p:cNvPr id="5" name="Title 1"/>
          <p:cNvSpPr>
            <a:spLocks noGrp="1"/>
          </p:cNvSpPr>
          <p:nvPr>
            <p:ph type="ctrTitle"/>
          </p:nvPr>
        </p:nvSpPr>
        <p:spPr>
          <a:xfrm>
            <a:off x="304801" y="3519037"/>
            <a:ext cx="8458199" cy="1662565"/>
          </a:xfrm>
          <a:noFill/>
        </p:spPr>
        <p:txBody>
          <a:bodyPr anchor="ctr" anchorCtr="1"/>
          <a:lstStyle>
            <a:lvl1pPr algn="ctr">
              <a:defRPr>
                <a:solidFill>
                  <a:srgbClr val="233E99"/>
                </a:solidFill>
              </a:defRPr>
            </a:lvl1pPr>
          </a:lstStyle>
          <a:p>
            <a:r>
              <a:rPr lang="en-US"/>
              <a:t>Click to edit Master title style</a:t>
            </a:r>
            <a:endParaRPr lang="en-US" dirty="0"/>
          </a:p>
        </p:txBody>
      </p:sp>
      <p:sp>
        <p:nvSpPr>
          <p:cNvPr id="15" name="Subtitle 2"/>
          <p:cNvSpPr>
            <a:spLocks noGrp="1"/>
          </p:cNvSpPr>
          <p:nvPr>
            <p:ph type="subTitle" idx="1"/>
          </p:nvPr>
        </p:nvSpPr>
        <p:spPr>
          <a:xfrm>
            <a:off x="570707" y="5181600"/>
            <a:ext cx="8002587" cy="1066800"/>
          </a:xfrm>
        </p:spPr>
        <p:txBody>
          <a:bodyPr tIns="91440" bIns="182880" anchor="ctr"/>
          <a:lstStyle>
            <a:lvl1pPr marL="0" indent="0" algn="ctr">
              <a:buNone/>
              <a:defRPr sz="1500">
                <a:solidFill>
                  <a:schemeClr val="tx1">
                    <a:lumMod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859927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3" descr="TFI_primary_color-01.jpg"/>
          <p:cNvPicPr>
            <a:picLocks noChangeAspect="1"/>
          </p:cNvPicPr>
          <p:nvPr/>
        </p:nvPicPr>
        <p:blipFill>
          <a:blip r:embed="rId2"/>
          <a:srcRect l="5328" r="5328" b="13635"/>
          <a:stretch>
            <a:fillRect/>
          </a:stretch>
        </p:blipFill>
        <p:spPr bwMode="auto">
          <a:xfrm>
            <a:off x="533400" y="6096000"/>
            <a:ext cx="4267200" cy="730250"/>
          </a:xfrm>
          <a:prstGeom prst="rect">
            <a:avLst/>
          </a:prstGeom>
          <a:noFill/>
          <a:ln w="9525">
            <a:noFill/>
            <a:miter lim="800000"/>
            <a:headEnd/>
            <a:tailEnd/>
          </a:ln>
        </p:spPr>
      </p:pic>
      <p:sp>
        <p:nvSpPr>
          <p:cNvPr id="5" name="TextBox 4"/>
          <p:cNvSpPr txBox="1"/>
          <p:nvPr/>
        </p:nvSpPr>
        <p:spPr>
          <a:xfrm>
            <a:off x="5638800" y="6446452"/>
            <a:ext cx="2895600" cy="138499"/>
          </a:xfrm>
          <a:prstGeom prst="rect">
            <a:avLst/>
          </a:prstGeom>
          <a:noFill/>
        </p:spPr>
        <p:txBody>
          <a:bodyPr tIns="0" rIns="0" bIns="0" anchor="b">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60" normalizeH="0" baseline="0" noProof="0" dirty="0">
                <a:ln>
                  <a:noFill/>
                </a:ln>
                <a:solidFill>
                  <a:prstClr val="white">
                    <a:lumMod val="50000"/>
                  </a:prstClr>
                </a:solidFill>
                <a:effectLst/>
                <a:uLnTx/>
                <a:uFillTx/>
                <a:latin typeface="Verdana"/>
                <a:ea typeface="ＭＳ Ｐゴシック" charset="-128"/>
                <a:cs typeface="Verdana"/>
              </a:rPr>
              <a:t> </a:t>
            </a:r>
          </a:p>
        </p:txBody>
      </p:sp>
      <p:sp>
        <p:nvSpPr>
          <p:cNvPr id="2" name="Title 1"/>
          <p:cNvSpPr>
            <a:spLocks noGrp="1"/>
          </p:cNvSpPr>
          <p:nvPr>
            <p:ph type="ctrTitle"/>
          </p:nvPr>
        </p:nvSpPr>
        <p:spPr>
          <a:xfrm>
            <a:off x="570707" y="1958977"/>
            <a:ext cx="8002587" cy="1470025"/>
          </a:xfrm>
        </p:spPr>
        <p:txBody>
          <a:bodyPr/>
          <a:lstStyle>
            <a:lvl1pPr algn="ctr">
              <a:defRPr/>
            </a:lvl1pPr>
          </a:lstStyle>
          <a:p>
            <a:r>
              <a:rPr lang="en-US"/>
              <a:t>Click to edit Master title style</a:t>
            </a:r>
            <a:endParaRPr lang="en-US" dirty="0"/>
          </a:p>
        </p:txBody>
      </p:sp>
      <p:sp>
        <p:nvSpPr>
          <p:cNvPr id="3" name="Subtitle 2"/>
          <p:cNvSpPr>
            <a:spLocks noGrp="1"/>
          </p:cNvSpPr>
          <p:nvPr>
            <p:ph type="subTitle" idx="1"/>
          </p:nvPr>
        </p:nvSpPr>
        <p:spPr>
          <a:xfrm>
            <a:off x="570707" y="3429000"/>
            <a:ext cx="8002587" cy="1752600"/>
          </a:xfrm>
        </p:spPr>
        <p:txBody>
          <a:bodyPr/>
          <a:lstStyle>
            <a:lvl1pPr marL="0" indent="0" algn="ctr">
              <a:buNone/>
              <a:defRPr sz="1500">
                <a:solidFill>
                  <a:schemeClr val="tx1">
                    <a:lumMod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66849848"/>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TextBox 3"/>
          <p:cNvSpPr txBox="1"/>
          <p:nvPr/>
        </p:nvSpPr>
        <p:spPr>
          <a:xfrm>
            <a:off x="5638800" y="6446452"/>
            <a:ext cx="2895600" cy="138499"/>
          </a:xfrm>
          <a:prstGeom prst="rect">
            <a:avLst/>
          </a:prstGeom>
          <a:noFill/>
        </p:spPr>
        <p:txBody>
          <a:bodyPr tIns="0" rIns="0" bIns="0" anchor="b">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60" normalizeH="0" baseline="0" noProof="0" dirty="0">
                <a:ln>
                  <a:noFill/>
                </a:ln>
                <a:solidFill>
                  <a:prstClr val="white">
                    <a:lumMod val="50000"/>
                  </a:prstClr>
                </a:solidFill>
                <a:effectLst/>
                <a:uLnTx/>
                <a:uFillTx/>
                <a:latin typeface="Verdana"/>
                <a:ea typeface="ＭＳ Ｐゴシック" charset="-128"/>
                <a:cs typeface="Verdana"/>
              </a:rPr>
              <a:t> </a:t>
            </a:r>
          </a:p>
        </p:txBody>
      </p:sp>
      <p:pic>
        <p:nvPicPr>
          <p:cNvPr id="5" name="Picture 4" descr="TFI_primary_color-01.jpg"/>
          <p:cNvPicPr>
            <a:picLocks noChangeAspect="1"/>
          </p:cNvPicPr>
          <p:nvPr/>
        </p:nvPicPr>
        <p:blipFill>
          <a:blip r:embed="rId2"/>
          <a:srcRect l="5328" r="5328" b="13635"/>
          <a:stretch>
            <a:fillRect/>
          </a:stretch>
        </p:blipFill>
        <p:spPr bwMode="auto">
          <a:xfrm>
            <a:off x="533400" y="6096000"/>
            <a:ext cx="4267200" cy="730250"/>
          </a:xfrm>
          <a:prstGeom prst="rect">
            <a:avLst/>
          </a:prstGeom>
          <a:noFill/>
          <a:ln w="9525">
            <a:noFill/>
            <a:miter lim="800000"/>
            <a:headEnd/>
            <a:tailEnd/>
          </a:ln>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spcBef>
                <a:spcPts val="750"/>
              </a:spcBef>
              <a:buFontTx/>
              <a:buNone/>
              <a:defRPr/>
            </a:lvl1pPr>
            <a:lvl2pPr>
              <a:buClr>
                <a:schemeClr val="accent2"/>
              </a:buCl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871431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TextBox 4"/>
          <p:cNvSpPr txBox="1"/>
          <p:nvPr/>
        </p:nvSpPr>
        <p:spPr>
          <a:xfrm>
            <a:off x="5638800" y="6446452"/>
            <a:ext cx="2895600" cy="138499"/>
          </a:xfrm>
          <a:prstGeom prst="rect">
            <a:avLst/>
          </a:prstGeom>
          <a:noFill/>
        </p:spPr>
        <p:txBody>
          <a:bodyPr tIns="0" rIns="0" bIns="0" anchor="b">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60" normalizeH="0" baseline="0" noProof="0" dirty="0">
                <a:ln>
                  <a:noFill/>
                </a:ln>
                <a:solidFill>
                  <a:prstClr val="white">
                    <a:lumMod val="50000"/>
                  </a:prstClr>
                </a:solidFill>
                <a:effectLst/>
                <a:uLnTx/>
                <a:uFillTx/>
                <a:latin typeface="Verdana"/>
                <a:ea typeface="ＭＳ Ｐゴシック" charset="-128"/>
                <a:cs typeface="Verdana"/>
              </a:rPr>
              <a:t> </a:t>
            </a:r>
          </a:p>
        </p:txBody>
      </p:sp>
      <p:pic>
        <p:nvPicPr>
          <p:cNvPr id="6" name="Picture 4" descr="TFI_primary_color-01.jpg"/>
          <p:cNvPicPr>
            <a:picLocks noChangeAspect="1"/>
          </p:cNvPicPr>
          <p:nvPr/>
        </p:nvPicPr>
        <p:blipFill>
          <a:blip r:embed="rId2"/>
          <a:srcRect l="5328" r="5328" b="13635"/>
          <a:stretch>
            <a:fillRect/>
          </a:stretch>
        </p:blipFill>
        <p:spPr bwMode="auto">
          <a:xfrm>
            <a:off x="533400" y="6096000"/>
            <a:ext cx="4267200" cy="730250"/>
          </a:xfrm>
          <a:prstGeom prst="rect">
            <a:avLst/>
          </a:prstGeom>
          <a:noFill/>
          <a:ln w="9525">
            <a:noFill/>
            <a:miter lim="800000"/>
            <a:headEnd/>
            <a:tailEnd/>
          </a:ln>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77863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TextBox 6"/>
          <p:cNvSpPr txBox="1"/>
          <p:nvPr/>
        </p:nvSpPr>
        <p:spPr>
          <a:xfrm>
            <a:off x="5638800" y="6446452"/>
            <a:ext cx="2895600" cy="138499"/>
          </a:xfrm>
          <a:prstGeom prst="rect">
            <a:avLst/>
          </a:prstGeom>
          <a:noFill/>
        </p:spPr>
        <p:txBody>
          <a:bodyPr tIns="0" rIns="0" bIns="0" anchor="b">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60" normalizeH="0" baseline="0" noProof="0" dirty="0">
                <a:ln>
                  <a:noFill/>
                </a:ln>
                <a:solidFill>
                  <a:prstClr val="white">
                    <a:lumMod val="50000"/>
                  </a:prstClr>
                </a:solidFill>
                <a:effectLst/>
                <a:uLnTx/>
                <a:uFillTx/>
                <a:latin typeface="Verdana"/>
                <a:ea typeface="ＭＳ Ｐゴシック" charset="-128"/>
                <a:cs typeface="Verdana"/>
              </a:rPr>
              <a:t> </a:t>
            </a:r>
          </a:p>
        </p:txBody>
      </p:sp>
      <p:pic>
        <p:nvPicPr>
          <p:cNvPr id="8" name="Picture 4" descr="TFI_primary_color-01.jpg"/>
          <p:cNvPicPr>
            <a:picLocks noChangeAspect="1"/>
          </p:cNvPicPr>
          <p:nvPr/>
        </p:nvPicPr>
        <p:blipFill>
          <a:blip r:embed="rId2"/>
          <a:srcRect l="5328" r="5328" b="13635"/>
          <a:stretch>
            <a:fillRect/>
          </a:stretch>
        </p:blipFill>
        <p:spPr bwMode="auto">
          <a:xfrm>
            <a:off x="533400" y="6096000"/>
            <a:ext cx="4267200" cy="730250"/>
          </a:xfrm>
          <a:prstGeom prst="rect">
            <a:avLst/>
          </a:prstGeom>
          <a:noFill/>
          <a:ln w="9525">
            <a:noFill/>
            <a:miter lim="800000"/>
            <a:headEnd/>
            <a:tailEnd/>
          </a:ln>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00200"/>
            <a:ext cx="4040188" cy="792162"/>
          </a:xfrm>
        </p:spPr>
        <p:txBody>
          <a:bodyPr tIns="228600"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392364"/>
            <a:ext cx="4040188" cy="3616325"/>
          </a:xfrm>
        </p:spPr>
        <p:txBody>
          <a:bodyPr tIns="45720"/>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600200"/>
            <a:ext cx="4041775" cy="792162"/>
          </a:xfrm>
        </p:spPr>
        <p:txBody>
          <a:bodyPr tIns="228600"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392364"/>
            <a:ext cx="4041775" cy="3616325"/>
          </a:xfrm>
        </p:spPr>
        <p:txBody>
          <a:bodyPr tIns="45720"/>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54622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TextBox 2"/>
          <p:cNvSpPr txBox="1"/>
          <p:nvPr/>
        </p:nvSpPr>
        <p:spPr>
          <a:xfrm>
            <a:off x="5638800" y="6446452"/>
            <a:ext cx="2895600" cy="138499"/>
          </a:xfrm>
          <a:prstGeom prst="rect">
            <a:avLst/>
          </a:prstGeom>
          <a:noFill/>
        </p:spPr>
        <p:txBody>
          <a:bodyPr tIns="0" rIns="0" bIns="0" anchor="b">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60" normalizeH="0" baseline="0" noProof="0" dirty="0">
                <a:ln>
                  <a:noFill/>
                </a:ln>
                <a:solidFill>
                  <a:prstClr val="white">
                    <a:lumMod val="50000"/>
                  </a:prstClr>
                </a:solidFill>
                <a:effectLst/>
                <a:uLnTx/>
                <a:uFillTx/>
                <a:latin typeface="Verdana"/>
                <a:ea typeface="ＭＳ Ｐゴシック" charset="-128"/>
                <a:cs typeface="Verdana"/>
              </a:rPr>
              <a:t> </a:t>
            </a:r>
          </a:p>
        </p:txBody>
      </p:sp>
      <p:pic>
        <p:nvPicPr>
          <p:cNvPr id="4" name="Picture 4" descr="TFI_primary_color-01.jpg"/>
          <p:cNvPicPr>
            <a:picLocks noChangeAspect="1"/>
          </p:cNvPicPr>
          <p:nvPr/>
        </p:nvPicPr>
        <p:blipFill>
          <a:blip r:embed="rId2"/>
          <a:srcRect l="5328" r="5328" b="13635"/>
          <a:stretch>
            <a:fillRect/>
          </a:stretch>
        </p:blipFill>
        <p:spPr bwMode="auto">
          <a:xfrm>
            <a:off x="533400" y="6096000"/>
            <a:ext cx="4267200" cy="730250"/>
          </a:xfrm>
          <a:prstGeom prst="rect">
            <a:avLst/>
          </a:prstGeom>
          <a:noFill/>
          <a:ln w="9525">
            <a:noFill/>
            <a:miter lim="800000"/>
            <a:headEnd/>
            <a:tailEnd/>
          </a:ln>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58988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p:cNvSpPr txBox="1"/>
          <p:nvPr/>
        </p:nvSpPr>
        <p:spPr>
          <a:xfrm>
            <a:off x="5638800" y="6446452"/>
            <a:ext cx="2895600" cy="138499"/>
          </a:xfrm>
          <a:prstGeom prst="rect">
            <a:avLst/>
          </a:prstGeom>
          <a:noFill/>
        </p:spPr>
        <p:txBody>
          <a:bodyPr tIns="0" rIns="0" bIns="0" anchor="b">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60" normalizeH="0" baseline="0" noProof="0" dirty="0">
                <a:ln>
                  <a:noFill/>
                </a:ln>
                <a:solidFill>
                  <a:prstClr val="white">
                    <a:lumMod val="50000"/>
                  </a:prstClr>
                </a:solidFill>
                <a:effectLst/>
                <a:uLnTx/>
                <a:uFillTx/>
                <a:latin typeface="Verdana"/>
                <a:ea typeface="ＭＳ Ｐゴシック" charset="-128"/>
                <a:cs typeface="Verdana"/>
              </a:rPr>
              <a:t> </a:t>
            </a:r>
          </a:p>
        </p:txBody>
      </p:sp>
      <p:pic>
        <p:nvPicPr>
          <p:cNvPr id="3" name="Picture 4" descr="TFI_primary_color-01.jpg"/>
          <p:cNvPicPr>
            <a:picLocks noChangeAspect="1"/>
          </p:cNvPicPr>
          <p:nvPr/>
        </p:nvPicPr>
        <p:blipFill>
          <a:blip r:embed="rId2"/>
          <a:srcRect l="5328" r="5328" b="13635"/>
          <a:stretch>
            <a:fillRect/>
          </a:stretch>
        </p:blipFill>
        <p:spPr bwMode="auto">
          <a:xfrm>
            <a:off x="533400" y="6096000"/>
            <a:ext cx="4267200" cy="730250"/>
          </a:xfrm>
          <a:prstGeom prst="rect">
            <a:avLst/>
          </a:prstGeom>
          <a:noFill/>
          <a:ln w="9525">
            <a:noFill/>
            <a:miter lim="800000"/>
            <a:headEnd/>
            <a:tailEnd/>
          </a:ln>
        </p:spPr>
      </p:pic>
    </p:spTree>
    <p:extLst>
      <p:ext uri="{BB962C8B-B14F-4D97-AF65-F5344CB8AC3E}">
        <p14:creationId xmlns:p14="http://schemas.microsoft.com/office/powerpoint/2010/main" val="1313381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peak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2B9E5-5AF9-470A-90E5-1B2175438896}"/>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978D7D81-AFEF-4722-A85E-0262B1C664FC}"/>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808EB943-C9D4-491A-A48B-CEBBCF92B4EA}"/>
              </a:ext>
            </a:extLst>
          </p:cNvPr>
          <p:cNvSpPr>
            <a:spLocks noGrp="1"/>
          </p:cNvSpPr>
          <p:nvPr>
            <p:ph type="sldNum" sz="quarter" idx="11"/>
          </p:nvPr>
        </p:nvSpPr>
        <p:spPr/>
        <p:txBody>
          <a:bodyPr/>
          <a:lstStyle/>
          <a:p>
            <a:fld id="{DA520EEF-7E75-4E82-8A01-B57B62EF14E1}" type="slidenum">
              <a:rPr lang="en-US" smtClean="0"/>
              <a:pPr/>
              <a:t>‹#›</a:t>
            </a:fld>
            <a:endParaRPr lang="en-US" dirty="0"/>
          </a:p>
        </p:txBody>
      </p:sp>
      <p:sp>
        <p:nvSpPr>
          <p:cNvPr id="5" name="Picture Placeholder 5">
            <a:extLst>
              <a:ext uri="{FF2B5EF4-FFF2-40B4-BE49-F238E27FC236}">
                <a16:creationId xmlns:a16="http://schemas.microsoft.com/office/drawing/2014/main" id="{DEE93906-6E2F-4FF6-8B5E-4FE86A98F93D}"/>
              </a:ext>
            </a:extLst>
          </p:cNvPr>
          <p:cNvSpPr>
            <a:spLocks noGrp="1"/>
          </p:cNvSpPr>
          <p:nvPr>
            <p:ph type="pic" sz="quarter" idx="13" hasCustomPrompt="1"/>
          </p:nvPr>
        </p:nvSpPr>
        <p:spPr bwMode="gray">
          <a:xfrm>
            <a:off x="345280" y="1499603"/>
            <a:ext cx="1188720" cy="1188720"/>
          </a:xfrm>
          <a:solidFill>
            <a:schemeClr val="tx1">
              <a:lumMod val="10000"/>
              <a:lumOff val="90000"/>
            </a:schemeClr>
          </a:solidFill>
          <a:ln w="12700">
            <a:solidFill>
              <a:schemeClr val="bg1"/>
            </a:solidFill>
          </a:ln>
          <a:effectLst>
            <a:outerShdw blurRad="38100" dist="25400" dir="5400000" algn="tl" rotWithShape="0">
              <a:prstClr val="black">
                <a:alpha val="20000"/>
              </a:prstClr>
            </a:outerShdw>
          </a:effectLst>
        </p:spPr>
        <p:txBody>
          <a:bodyPr>
            <a:normAutofit/>
          </a:bodyPr>
          <a:lstStyle>
            <a:lvl1pPr marL="0" indent="0">
              <a:lnSpc>
                <a:spcPct val="90000"/>
              </a:lnSpc>
              <a:buNone/>
              <a:defRPr sz="1050" baseline="0"/>
            </a:lvl1pPr>
          </a:lstStyle>
          <a:p>
            <a:r>
              <a:rPr lang="en-US" dirty="0"/>
              <a:t>Double-click to add photo</a:t>
            </a:r>
          </a:p>
        </p:txBody>
      </p:sp>
      <p:sp>
        <p:nvSpPr>
          <p:cNvPr id="6" name="Picture Placeholder 5">
            <a:extLst>
              <a:ext uri="{FF2B5EF4-FFF2-40B4-BE49-F238E27FC236}">
                <a16:creationId xmlns:a16="http://schemas.microsoft.com/office/drawing/2014/main" id="{BC96C2DD-37FD-4C89-9757-9666783C1730}"/>
              </a:ext>
            </a:extLst>
          </p:cNvPr>
          <p:cNvSpPr>
            <a:spLocks noGrp="1"/>
          </p:cNvSpPr>
          <p:nvPr>
            <p:ph type="pic" sz="quarter" idx="14" hasCustomPrompt="1"/>
          </p:nvPr>
        </p:nvSpPr>
        <p:spPr bwMode="gray">
          <a:xfrm>
            <a:off x="345280" y="3004553"/>
            <a:ext cx="1188720" cy="1188720"/>
          </a:xfrm>
          <a:solidFill>
            <a:schemeClr val="tx1">
              <a:lumMod val="10000"/>
              <a:lumOff val="90000"/>
            </a:schemeClr>
          </a:solidFill>
          <a:ln w="12700">
            <a:solidFill>
              <a:schemeClr val="bg1"/>
            </a:solidFill>
          </a:ln>
          <a:effectLst>
            <a:outerShdw blurRad="38100" dist="25400" dir="5400000" algn="tl" rotWithShape="0">
              <a:prstClr val="black">
                <a:alpha val="20000"/>
              </a:prstClr>
            </a:outerShdw>
          </a:effectLst>
        </p:spPr>
        <p:txBody>
          <a:bodyPr vert="horz" lIns="91440" tIns="45720" rIns="91440" bIns="45720" rtlCol="0">
            <a:normAutofit/>
          </a:bodyPr>
          <a:lstStyle>
            <a:lvl1pPr>
              <a:defRPr lang="en-US" sz="1050" baseline="0" dirty="0"/>
            </a:lvl1pPr>
          </a:lstStyle>
          <a:p>
            <a:pPr marL="0" lvl="0" indent="0">
              <a:buNone/>
            </a:pPr>
            <a:r>
              <a:rPr lang="en-US" dirty="0"/>
              <a:t>Double-click to add photo</a:t>
            </a:r>
          </a:p>
        </p:txBody>
      </p:sp>
      <p:sp>
        <p:nvSpPr>
          <p:cNvPr id="7" name="Picture Placeholder 5">
            <a:extLst>
              <a:ext uri="{FF2B5EF4-FFF2-40B4-BE49-F238E27FC236}">
                <a16:creationId xmlns:a16="http://schemas.microsoft.com/office/drawing/2014/main" id="{B2E0AF7F-F2D2-4C9F-936D-F8FF7C9FA215}"/>
              </a:ext>
            </a:extLst>
          </p:cNvPr>
          <p:cNvSpPr>
            <a:spLocks noGrp="1"/>
          </p:cNvSpPr>
          <p:nvPr>
            <p:ph type="pic" sz="quarter" idx="15" hasCustomPrompt="1"/>
          </p:nvPr>
        </p:nvSpPr>
        <p:spPr bwMode="gray">
          <a:xfrm>
            <a:off x="345280" y="4509503"/>
            <a:ext cx="1188720" cy="1188720"/>
          </a:xfrm>
          <a:solidFill>
            <a:schemeClr val="tx1">
              <a:lumMod val="10000"/>
              <a:lumOff val="90000"/>
            </a:schemeClr>
          </a:solidFill>
          <a:ln w="12700">
            <a:solidFill>
              <a:schemeClr val="bg1"/>
            </a:solidFill>
          </a:ln>
          <a:effectLst>
            <a:outerShdw blurRad="38100" dist="25400" dir="5400000" algn="tl" rotWithShape="0">
              <a:prstClr val="black">
                <a:alpha val="20000"/>
              </a:prstClr>
            </a:outerShdw>
          </a:effectLst>
        </p:spPr>
        <p:txBody>
          <a:bodyPr vert="horz" lIns="91440" tIns="45720" rIns="91440" bIns="45720" rtlCol="0">
            <a:normAutofit/>
          </a:bodyPr>
          <a:lstStyle>
            <a:lvl1pPr>
              <a:defRPr lang="en-US" sz="1050" baseline="0" dirty="0"/>
            </a:lvl1pPr>
          </a:lstStyle>
          <a:p>
            <a:pPr marL="0" lvl="0" indent="0">
              <a:buNone/>
            </a:pPr>
            <a:r>
              <a:rPr lang="en-US" dirty="0"/>
              <a:t>Double-click to add photo</a:t>
            </a:r>
          </a:p>
        </p:txBody>
      </p:sp>
      <p:sp>
        <p:nvSpPr>
          <p:cNvPr id="8" name="Picture Placeholder 5">
            <a:extLst>
              <a:ext uri="{FF2B5EF4-FFF2-40B4-BE49-F238E27FC236}">
                <a16:creationId xmlns:a16="http://schemas.microsoft.com/office/drawing/2014/main" id="{1CE0AD01-CE66-4750-9CE9-69418039BF6E}"/>
              </a:ext>
            </a:extLst>
          </p:cNvPr>
          <p:cNvSpPr>
            <a:spLocks noGrp="1"/>
          </p:cNvSpPr>
          <p:nvPr>
            <p:ph type="pic" sz="quarter" idx="16" hasCustomPrompt="1"/>
          </p:nvPr>
        </p:nvSpPr>
        <p:spPr bwMode="gray">
          <a:xfrm>
            <a:off x="4437808" y="1501001"/>
            <a:ext cx="1188720" cy="1188720"/>
          </a:xfrm>
          <a:solidFill>
            <a:schemeClr val="tx1">
              <a:lumMod val="10000"/>
              <a:lumOff val="90000"/>
            </a:schemeClr>
          </a:solidFill>
          <a:ln w="12700">
            <a:solidFill>
              <a:schemeClr val="bg1"/>
            </a:solidFill>
          </a:ln>
          <a:effectLst>
            <a:outerShdw blurRad="38100" dist="25400" dir="5400000" algn="tl" rotWithShape="0">
              <a:prstClr val="black">
                <a:alpha val="20000"/>
              </a:prstClr>
            </a:outerShdw>
          </a:effectLst>
        </p:spPr>
        <p:txBody>
          <a:bodyPr vert="horz" lIns="91440" tIns="45720" rIns="91440" bIns="45720" rtlCol="0">
            <a:normAutofit/>
          </a:bodyPr>
          <a:lstStyle>
            <a:lvl1pPr>
              <a:defRPr lang="en-US" sz="1050" baseline="0" dirty="0"/>
            </a:lvl1pPr>
          </a:lstStyle>
          <a:p>
            <a:pPr marL="0" lvl="0" indent="0">
              <a:buNone/>
            </a:pPr>
            <a:r>
              <a:rPr lang="en-US" dirty="0"/>
              <a:t>Double-click to add photo</a:t>
            </a:r>
          </a:p>
        </p:txBody>
      </p:sp>
      <p:sp>
        <p:nvSpPr>
          <p:cNvPr id="9" name="Picture Placeholder 5">
            <a:extLst>
              <a:ext uri="{FF2B5EF4-FFF2-40B4-BE49-F238E27FC236}">
                <a16:creationId xmlns:a16="http://schemas.microsoft.com/office/drawing/2014/main" id="{579583E4-004B-4A08-B42D-E61BB9828599}"/>
              </a:ext>
            </a:extLst>
          </p:cNvPr>
          <p:cNvSpPr>
            <a:spLocks noGrp="1"/>
          </p:cNvSpPr>
          <p:nvPr>
            <p:ph type="pic" sz="quarter" idx="17" hasCustomPrompt="1"/>
          </p:nvPr>
        </p:nvSpPr>
        <p:spPr bwMode="gray">
          <a:xfrm>
            <a:off x="4437808" y="3005951"/>
            <a:ext cx="1188720" cy="1188720"/>
          </a:xfrm>
          <a:solidFill>
            <a:schemeClr val="tx1">
              <a:lumMod val="10000"/>
              <a:lumOff val="90000"/>
            </a:schemeClr>
          </a:solidFill>
          <a:ln w="12700">
            <a:solidFill>
              <a:schemeClr val="bg1"/>
            </a:solidFill>
          </a:ln>
          <a:effectLst>
            <a:outerShdw blurRad="38100" dist="25400" dir="5400000" algn="tl" rotWithShape="0">
              <a:prstClr val="black">
                <a:alpha val="20000"/>
              </a:prstClr>
            </a:outerShdw>
          </a:effectLst>
        </p:spPr>
        <p:txBody>
          <a:bodyPr vert="horz" lIns="91440" tIns="45720" rIns="91440" bIns="45720" rtlCol="0">
            <a:normAutofit/>
          </a:bodyPr>
          <a:lstStyle>
            <a:lvl1pPr>
              <a:defRPr lang="en-US" sz="1050" baseline="0" dirty="0"/>
            </a:lvl1pPr>
          </a:lstStyle>
          <a:p>
            <a:pPr marL="0" lvl="0" indent="0">
              <a:buNone/>
            </a:pPr>
            <a:r>
              <a:rPr lang="en-US" dirty="0"/>
              <a:t>Double-click to add photo</a:t>
            </a:r>
          </a:p>
        </p:txBody>
      </p:sp>
      <p:sp>
        <p:nvSpPr>
          <p:cNvPr id="10" name="Picture Placeholder 5">
            <a:extLst>
              <a:ext uri="{FF2B5EF4-FFF2-40B4-BE49-F238E27FC236}">
                <a16:creationId xmlns:a16="http://schemas.microsoft.com/office/drawing/2014/main" id="{C498A214-9D06-44C2-83F3-657BE042464F}"/>
              </a:ext>
            </a:extLst>
          </p:cNvPr>
          <p:cNvSpPr>
            <a:spLocks noGrp="1"/>
          </p:cNvSpPr>
          <p:nvPr>
            <p:ph type="pic" sz="quarter" idx="18" hasCustomPrompt="1"/>
          </p:nvPr>
        </p:nvSpPr>
        <p:spPr bwMode="gray">
          <a:xfrm>
            <a:off x="4437808" y="4510901"/>
            <a:ext cx="1188720" cy="1188720"/>
          </a:xfrm>
          <a:solidFill>
            <a:schemeClr val="tx1">
              <a:lumMod val="10000"/>
              <a:lumOff val="90000"/>
            </a:schemeClr>
          </a:solidFill>
          <a:ln w="12700">
            <a:solidFill>
              <a:schemeClr val="bg1"/>
            </a:solidFill>
          </a:ln>
          <a:effectLst>
            <a:outerShdw blurRad="38100" dist="25400" dir="5400000" algn="tl" rotWithShape="0">
              <a:prstClr val="black">
                <a:alpha val="20000"/>
              </a:prstClr>
            </a:outerShdw>
          </a:effectLst>
        </p:spPr>
        <p:txBody>
          <a:bodyPr vert="horz" lIns="91440" tIns="45720" rIns="91440" bIns="45720" rtlCol="0">
            <a:normAutofit/>
          </a:bodyPr>
          <a:lstStyle>
            <a:lvl1pPr>
              <a:defRPr lang="en-US" sz="1050" baseline="0" dirty="0"/>
            </a:lvl1pPr>
          </a:lstStyle>
          <a:p>
            <a:pPr marL="0" lvl="0" indent="0">
              <a:buNone/>
            </a:pPr>
            <a:r>
              <a:rPr lang="en-US" dirty="0"/>
              <a:t>Double-click to add photo</a:t>
            </a:r>
          </a:p>
        </p:txBody>
      </p:sp>
      <p:sp>
        <p:nvSpPr>
          <p:cNvPr id="11" name="Text Placeholder 7">
            <a:extLst>
              <a:ext uri="{FF2B5EF4-FFF2-40B4-BE49-F238E27FC236}">
                <a16:creationId xmlns:a16="http://schemas.microsoft.com/office/drawing/2014/main" id="{2F031A01-BAD1-462A-9F4A-BB4F2519E0A2}"/>
              </a:ext>
            </a:extLst>
          </p:cNvPr>
          <p:cNvSpPr>
            <a:spLocks noGrp="1"/>
          </p:cNvSpPr>
          <p:nvPr>
            <p:ph type="body" sz="quarter" idx="19" hasCustomPrompt="1"/>
          </p:nvPr>
        </p:nvSpPr>
        <p:spPr>
          <a:xfrm>
            <a:off x="1651969" y="1522520"/>
            <a:ext cx="2651760" cy="1193789"/>
          </a:xfrm>
        </p:spPr>
        <p:txBody>
          <a:bodyPr>
            <a:normAutofit/>
          </a:bodyPr>
          <a:lstStyle>
            <a:lvl1pPr marL="0" indent="0">
              <a:spcBef>
                <a:spcPts val="0"/>
              </a:spcBef>
              <a:spcAft>
                <a:spcPts val="0"/>
              </a:spcAft>
              <a:buNone/>
              <a:defRPr sz="1200" b="0" baseline="0"/>
            </a:lvl1pPr>
          </a:lstStyle>
          <a:p>
            <a:pPr lvl="0"/>
            <a:r>
              <a:rPr lang="en-US" dirty="0"/>
              <a:t>Name, Title, Organization</a:t>
            </a:r>
          </a:p>
        </p:txBody>
      </p:sp>
      <p:sp>
        <p:nvSpPr>
          <p:cNvPr id="12" name="Text Placeholder 7">
            <a:extLst>
              <a:ext uri="{FF2B5EF4-FFF2-40B4-BE49-F238E27FC236}">
                <a16:creationId xmlns:a16="http://schemas.microsoft.com/office/drawing/2014/main" id="{271F0B86-AC00-43A7-BC5A-ED77DDB6B10D}"/>
              </a:ext>
            </a:extLst>
          </p:cNvPr>
          <p:cNvSpPr>
            <a:spLocks noGrp="1"/>
          </p:cNvSpPr>
          <p:nvPr>
            <p:ph type="body" sz="quarter" idx="20" hasCustomPrompt="1"/>
          </p:nvPr>
        </p:nvSpPr>
        <p:spPr>
          <a:xfrm>
            <a:off x="1649689" y="3016272"/>
            <a:ext cx="2651760" cy="1193789"/>
          </a:xfrm>
        </p:spPr>
        <p:txBody>
          <a:bodyPr>
            <a:normAutofit/>
          </a:bodyPr>
          <a:lstStyle>
            <a:lvl1pPr marL="0" indent="0">
              <a:spcBef>
                <a:spcPts val="0"/>
              </a:spcBef>
              <a:spcAft>
                <a:spcPts val="0"/>
              </a:spcAft>
              <a:buNone/>
              <a:defRPr sz="1200" b="0"/>
            </a:lvl1pPr>
          </a:lstStyle>
          <a:p>
            <a:pPr lvl="0"/>
            <a:r>
              <a:rPr lang="en-US" dirty="0"/>
              <a:t>Name, Title, Organization</a:t>
            </a:r>
          </a:p>
        </p:txBody>
      </p:sp>
      <p:sp>
        <p:nvSpPr>
          <p:cNvPr id="13" name="Text Placeholder 7">
            <a:extLst>
              <a:ext uri="{FF2B5EF4-FFF2-40B4-BE49-F238E27FC236}">
                <a16:creationId xmlns:a16="http://schemas.microsoft.com/office/drawing/2014/main" id="{1B35C613-4368-4E7E-BEA1-22FB895339DD}"/>
              </a:ext>
            </a:extLst>
          </p:cNvPr>
          <p:cNvSpPr>
            <a:spLocks noGrp="1"/>
          </p:cNvSpPr>
          <p:nvPr>
            <p:ph type="body" sz="quarter" idx="21" hasCustomPrompt="1"/>
          </p:nvPr>
        </p:nvSpPr>
        <p:spPr>
          <a:xfrm>
            <a:off x="1647409" y="4510056"/>
            <a:ext cx="2651760" cy="1193789"/>
          </a:xfrm>
        </p:spPr>
        <p:txBody>
          <a:bodyPr>
            <a:normAutofit/>
          </a:bodyPr>
          <a:lstStyle>
            <a:lvl1pPr marL="0" indent="0">
              <a:spcBef>
                <a:spcPts val="0"/>
              </a:spcBef>
              <a:spcAft>
                <a:spcPts val="0"/>
              </a:spcAft>
              <a:buNone/>
              <a:defRPr sz="1200" b="0"/>
            </a:lvl1pPr>
          </a:lstStyle>
          <a:p>
            <a:pPr lvl="0"/>
            <a:r>
              <a:rPr lang="en-US" dirty="0"/>
              <a:t>Name, Title, Organization</a:t>
            </a:r>
          </a:p>
        </p:txBody>
      </p:sp>
      <p:sp>
        <p:nvSpPr>
          <p:cNvPr id="14" name="Text Placeholder 7">
            <a:extLst>
              <a:ext uri="{FF2B5EF4-FFF2-40B4-BE49-F238E27FC236}">
                <a16:creationId xmlns:a16="http://schemas.microsoft.com/office/drawing/2014/main" id="{27653D0D-8A69-48FA-A9FD-DD3B1FA0CBEA}"/>
              </a:ext>
            </a:extLst>
          </p:cNvPr>
          <p:cNvSpPr>
            <a:spLocks noGrp="1"/>
          </p:cNvSpPr>
          <p:nvPr>
            <p:ph type="body" sz="quarter" idx="22" hasCustomPrompt="1"/>
          </p:nvPr>
        </p:nvSpPr>
        <p:spPr>
          <a:xfrm>
            <a:off x="5740435" y="1526714"/>
            <a:ext cx="2651760" cy="1193789"/>
          </a:xfrm>
        </p:spPr>
        <p:txBody>
          <a:bodyPr>
            <a:normAutofit/>
          </a:bodyPr>
          <a:lstStyle>
            <a:lvl1pPr marL="0" indent="0">
              <a:spcBef>
                <a:spcPts val="0"/>
              </a:spcBef>
              <a:spcAft>
                <a:spcPts val="0"/>
              </a:spcAft>
              <a:buNone/>
              <a:defRPr sz="1200" b="0"/>
            </a:lvl1pPr>
          </a:lstStyle>
          <a:p>
            <a:pPr lvl="0"/>
            <a:r>
              <a:rPr lang="en-US" dirty="0"/>
              <a:t>Name, Title, Organization</a:t>
            </a:r>
          </a:p>
        </p:txBody>
      </p:sp>
      <p:sp>
        <p:nvSpPr>
          <p:cNvPr id="15" name="Text Placeholder 7">
            <a:extLst>
              <a:ext uri="{FF2B5EF4-FFF2-40B4-BE49-F238E27FC236}">
                <a16:creationId xmlns:a16="http://schemas.microsoft.com/office/drawing/2014/main" id="{C15DFFAF-313C-4C92-9F76-ECFCF672E15B}"/>
              </a:ext>
            </a:extLst>
          </p:cNvPr>
          <p:cNvSpPr>
            <a:spLocks noGrp="1"/>
          </p:cNvSpPr>
          <p:nvPr>
            <p:ph type="body" sz="quarter" idx="23" hasCustomPrompt="1"/>
          </p:nvPr>
        </p:nvSpPr>
        <p:spPr>
          <a:xfrm>
            <a:off x="5740435" y="3020466"/>
            <a:ext cx="2651760" cy="1193789"/>
          </a:xfrm>
        </p:spPr>
        <p:txBody>
          <a:bodyPr>
            <a:normAutofit/>
          </a:bodyPr>
          <a:lstStyle>
            <a:lvl1pPr marL="0" indent="0">
              <a:spcBef>
                <a:spcPts val="0"/>
              </a:spcBef>
              <a:spcAft>
                <a:spcPts val="0"/>
              </a:spcAft>
              <a:buNone/>
              <a:defRPr sz="1200" b="0"/>
            </a:lvl1pPr>
          </a:lstStyle>
          <a:p>
            <a:pPr lvl="0"/>
            <a:r>
              <a:rPr lang="en-US" dirty="0"/>
              <a:t>Name, Title, Organization</a:t>
            </a:r>
          </a:p>
        </p:txBody>
      </p:sp>
      <p:sp>
        <p:nvSpPr>
          <p:cNvPr id="16" name="Text Placeholder 7">
            <a:extLst>
              <a:ext uri="{FF2B5EF4-FFF2-40B4-BE49-F238E27FC236}">
                <a16:creationId xmlns:a16="http://schemas.microsoft.com/office/drawing/2014/main" id="{389B50D2-A902-4177-8949-67FFFCA63BBF}"/>
              </a:ext>
            </a:extLst>
          </p:cNvPr>
          <p:cNvSpPr>
            <a:spLocks noGrp="1"/>
          </p:cNvSpPr>
          <p:nvPr>
            <p:ph type="body" sz="quarter" idx="24" hasCustomPrompt="1"/>
          </p:nvPr>
        </p:nvSpPr>
        <p:spPr>
          <a:xfrm>
            <a:off x="5740435" y="4514248"/>
            <a:ext cx="2651760" cy="1193789"/>
          </a:xfrm>
        </p:spPr>
        <p:txBody>
          <a:bodyPr>
            <a:normAutofit/>
          </a:bodyPr>
          <a:lstStyle>
            <a:lvl1pPr marL="0" indent="0">
              <a:spcBef>
                <a:spcPts val="0"/>
              </a:spcBef>
              <a:spcAft>
                <a:spcPts val="0"/>
              </a:spcAft>
              <a:buNone/>
              <a:defRPr sz="1200" b="0"/>
            </a:lvl1pPr>
          </a:lstStyle>
          <a:p>
            <a:pPr lvl="0"/>
            <a:r>
              <a:rPr lang="en-US" dirty="0"/>
              <a:t>Name, Title, Organization</a:t>
            </a:r>
          </a:p>
        </p:txBody>
      </p:sp>
    </p:spTree>
    <p:extLst>
      <p:ext uri="{BB962C8B-B14F-4D97-AF65-F5344CB8AC3E}">
        <p14:creationId xmlns:p14="http://schemas.microsoft.com/office/powerpoint/2010/main" val="555316448"/>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en-US"/>
              <a:t>Click to edit Master title style</a:t>
            </a:r>
            <a:endParaRPr lang="en-US" dirty="0"/>
          </a:p>
        </p:txBody>
      </p:sp>
      <p:sp>
        <p:nvSpPr>
          <p:cNvPr id="4" name="Slide Number Placeholder 3"/>
          <p:cNvSpPr>
            <a:spLocks noGrp="1"/>
          </p:cNvSpPr>
          <p:nvPr>
            <p:ph type="sldNum" sz="quarter" idx="10"/>
          </p:nvPr>
        </p:nvSpPr>
        <p:spPr/>
        <p:txBody>
          <a:bodyPr/>
          <a:lstStyle/>
          <a:p>
            <a:pPr marL="0" marR="0" lvl="0" indent="0" algn="l" defTabSz="342900" rtl="0" eaLnBrk="1" fontAlgn="base" latinLnBrk="0" hangingPunct="1">
              <a:lnSpc>
                <a:spcPct val="100000"/>
              </a:lnSpc>
              <a:spcBef>
                <a:spcPct val="0"/>
              </a:spcBef>
              <a:spcAft>
                <a:spcPct val="0"/>
              </a:spcAft>
              <a:buClrTx/>
              <a:buSzTx/>
              <a:buFontTx/>
              <a:buNone/>
              <a:tabLst/>
              <a:defRPr/>
            </a:pPr>
            <a:fld id="{B9BE600C-E191-4938-A669-4E982F4F3928}" type="slidenum">
              <a:rPr kumimoji="0" lang="en-US" sz="1800" b="0" i="0" u="none" strike="noStrike" kern="1200" cap="none" spc="0" normalizeH="0" baseline="0" noProof="0" smtClean="0">
                <a:ln>
                  <a:noFill/>
                </a:ln>
                <a:solidFill>
                  <a:srgbClr val="717073">
                    <a:tint val="75000"/>
                  </a:srgbClr>
                </a:solidFill>
                <a:effectLst/>
                <a:uLnTx/>
                <a:uFillTx/>
                <a:latin typeface="Arial" charset="0"/>
                <a:ea typeface="ＭＳ Ｐゴシック" charset="-128"/>
                <a:cs typeface="+mn-cs"/>
              </a:rPr>
              <a:pPr marL="0" marR="0" lvl="0" indent="0" algn="l" defTabSz="342900" rtl="0" eaLnBrk="1" fontAlgn="base" latinLnBrk="0" hangingPunct="1">
                <a:lnSpc>
                  <a:spcPct val="100000"/>
                </a:lnSpc>
                <a:spcBef>
                  <a:spcPct val="0"/>
                </a:spcBef>
                <a:spcAft>
                  <a:spcPct val="0"/>
                </a:spcAft>
                <a:buClrTx/>
                <a:buSzTx/>
                <a:buFontTx/>
                <a:buNone/>
                <a:tabLst/>
                <a:defRPr/>
              </a:pPr>
              <a:t>‹#›</a:t>
            </a:fld>
            <a:endParaRPr kumimoji="0" lang="en-US" sz="1800" b="0" i="0" u="none" strike="noStrike" kern="1200" cap="none" spc="0" normalizeH="0" baseline="0" noProof="0">
              <a:ln>
                <a:noFill/>
              </a:ln>
              <a:solidFill>
                <a:srgbClr val="717073">
                  <a:tint val="75000"/>
                </a:srgbClr>
              </a:solidFill>
              <a:effectLst/>
              <a:uLnTx/>
              <a:uFillTx/>
              <a:latin typeface="Arial" charset="0"/>
              <a:ea typeface="ＭＳ Ｐゴシック" charset="-128"/>
              <a:cs typeface="+mn-cs"/>
            </a:endParaRPr>
          </a:p>
        </p:txBody>
      </p:sp>
      <p:sp>
        <p:nvSpPr>
          <p:cNvPr id="7" name="Content Placeholder 6"/>
          <p:cNvSpPr>
            <a:spLocks noGrp="1"/>
          </p:cNvSpPr>
          <p:nvPr>
            <p:ph sz="quarter" idx="11"/>
          </p:nvPr>
        </p:nvSpPr>
        <p:spPr>
          <a:xfrm>
            <a:off x="457200" y="1371600"/>
            <a:ext cx="82296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2"/>
          </p:nvPr>
        </p:nvSpPr>
        <p:spPr/>
        <p:txBody>
          <a:body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717073"/>
                </a:solidFill>
                <a:effectLst/>
                <a:uLnTx/>
                <a:uFillTx/>
                <a:latin typeface="Arial" charset="0"/>
                <a:ea typeface="ＭＳ Ｐゴシック" charset="-128"/>
                <a:cs typeface="+mn-cs"/>
              </a:rPr>
              <a:t>www.lgbthealtheducation.org</a:t>
            </a:r>
          </a:p>
        </p:txBody>
      </p:sp>
    </p:spTree>
    <p:extLst>
      <p:ext uri="{BB962C8B-B14F-4D97-AF65-F5344CB8AC3E}">
        <p14:creationId xmlns:p14="http://schemas.microsoft.com/office/powerpoint/2010/main" val="31254464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en-US"/>
              <a:t>Click to edit Master title style</a:t>
            </a:r>
            <a:endParaRPr lang="en-US" dirty="0"/>
          </a:p>
        </p:txBody>
      </p:sp>
      <p:sp>
        <p:nvSpPr>
          <p:cNvPr id="4" name="Slide Number Placeholder 3"/>
          <p:cNvSpPr>
            <a:spLocks noGrp="1"/>
          </p:cNvSpPr>
          <p:nvPr>
            <p:ph type="sldNum" sz="quarter" idx="10"/>
          </p:nvPr>
        </p:nvSpPr>
        <p:spPr/>
        <p:txBody>
          <a:bodyPr/>
          <a:lstStyle/>
          <a:p>
            <a:pPr marL="0" marR="0" lvl="0" indent="0" algn="l" defTabSz="342900" rtl="0" eaLnBrk="1" fontAlgn="base" latinLnBrk="0" hangingPunct="1">
              <a:lnSpc>
                <a:spcPct val="100000"/>
              </a:lnSpc>
              <a:spcBef>
                <a:spcPct val="0"/>
              </a:spcBef>
              <a:spcAft>
                <a:spcPct val="0"/>
              </a:spcAft>
              <a:buClrTx/>
              <a:buSzTx/>
              <a:buFontTx/>
              <a:buNone/>
              <a:tabLst/>
              <a:defRPr/>
            </a:pPr>
            <a:fld id="{B9BE600C-E191-4938-A669-4E982F4F3928}" type="slidenum">
              <a:rPr kumimoji="0" lang="en-US" sz="1800" b="0" i="0" u="none" strike="noStrike" kern="1200" cap="none" spc="0" normalizeH="0" baseline="0" noProof="0" smtClean="0">
                <a:ln>
                  <a:noFill/>
                </a:ln>
                <a:solidFill>
                  <a:srgbClr val="717073">
                    <a:tint val="75000"/>
                  </a:srgbClr>
                </a:solidFill>
                <a:effectLst/>
                <a:uLnTx/>
                <a:uFillTx/>
                <a:latin typeface="Arial" charset="0"/>
                <a:ea typeface="ＭＳ Ｐゴシック" charset="-128"/>
                <a:cs typeface="+mn-cs"/>
              </a:rPr>
              <a:pPr marL="0" marR="0" lvl="0" indent="0" algn="l" defTabSz="342900" rtl="0" eaLnBrk="1" fontAlgn="base" latinLnBrk="0" hangingPunct="1">
                <a:lnSpc>
                  <a:spcPct val="100000"/>
                </a:lnSpc>
                <a:spcBef>
                  <a:spcPct val="0"/>
                </a:spcBef>
                <a:spcAft>
                  <a:spcPct val="0"/>
                </a:spcAft>
                <a:buClrTx/>
                <a:buSzTx/>
                <a:buFontTx/>
                <a:buNone/>
                <a:tabLst/>
                <a:defRPr/>
              </a:pPr>
              <a:t>‹#›</a:t>
            </a:fld>
            <a:endParaRPr kumimoji="0" lang="en-US" sz="1800" b="0" i="0" u="none" strike="noStrike" kern="1200" cap="none" spc="0" normalizeH="0" baseline="0" noProof="0">
              <a:ln>
                <a:noFill/>
              </a:ln>
              <a:solidFill>
                <a:srgbClr val="717073">
                  <a:tint val="75000"/>
                </a:srgbClr>
              </a:solidFill>
              <a:effectLst/>
              <a:uLnTx/>
              <a:uFillTx/>
              <a:latin typeface="Arial" charset="0"/>
              <a:ea typeface="ＭＳ Ｐゴシック" charset="-128"/>
              <a:cs typeface="+mn-cs"/>
            </a:endParaRPr>
          </a:p>
        </p:txBody>
      </p:sp>
      <p:sp>
        <p:nvSpPr>
          <p:cNvPr id="7" name="Content Placeholder 6"/>
          <p:cNvSpPr>
            <a:spLocks noGrp="1"/>
          </p:cNvSpPr>
          <p:nvPr>
            <p:ph sz="quarter" idx="11"/>
          </p:nvPr>
        </p:nvSpPr>
        <p:spPr>
          <a:xfrm>
            <a:off x="457200" y="1371600"/>
            <a:ext cx="82296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2"/>
          </p:nvPr>
        </p:nvSpPr>
        <p:spPr/>
        <p:txBody>
          <a:body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717073"/>
                </a:solidFill>
                <a:effectLst/>
                <a:uLnTx/>
                <a:uFillTx/>
                <a:latin typeface="Arial" charset="0"/>
                <a:ea typeface="ＭＳ Ｐゴシック" charset="-128"/>
                <a:cs typeface="+mn-cs"/>
              </a:rPr>
              <a:t>www.lgbthealtheducation.org</a:t>
            </a:r>
          </a:p>
        </p:txBody>
      </p:sp>
    </p:spTree>
    <p:extLst>
      <p:ext uri="{BB962C8B-B14F-4D97-AF65-F5344CB8AC3E}">
        <p14:creationId xmlns:p14="http://schemas.microsoft.com/office/powerpoint/2010/main" val="737333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 Turquois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84E566-26F0-4419-907B-CF9EE8DB36D9}"/>
              </a:ext>
            </a:extLst>
          </p:cNvPr>
          <p:cNvSpPr/>
          <p:nvPr userDrawn="1"/>
        </p:nvSpPr>
        <p:spPr>
          <a:xfrm>
            <a:off x="-14288" y="0"/>
            <a:ext cx="9158288" cy="6858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sz="1350" dirty="0"/>
          </a:p>
        </p:txBody>
      </p:sp>
      <p:pic>
        <p:nvPicPr>
          <p:cNvPr id="33" name="Graphic 159">
            <a:extLst>
              <a:ext uri="{FF2B5EF4-FFF2-40B4-BE49-F238E27FC236}">
                <a16:creationId xmlns:a16="http://schemas.microsoft.com/office/drawing/2014/main" id="{7EB808A5-10A8-4B88-9962-50D91E84433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8920" r="1"/>
          <a:stretch/>
        </p:blipFill>
        <p:spPr>
          <a:xfrm>
            <a:off x="-14288" y="1143000"/>
            <a:ext cx="3252108" cy="4572000"/>
          </a:xfrm>
          <a:prstGeom prst="rect">
            <a:avLst/>
          </a:prstGeom>
        </p:spPr>
      </p:pic>
      <p:sp>
        <p:nvSpPr>
          <p:cNvPr id="2" name="Title 1">
            <a:extLst>
              <a:ext uri="{FF2B5EF4-FFF2-40B4-BE49-F238E27FC236}">
                <a16:creationId xmlns:a16="http://schemas.microsoft.com/office/drawing/2014/main" id="{BB0BC457-AD66-440B-81F8-AF0CB847742A}"/>
              </a:ext>
            </a:extLst>
          </p:cNvPr>
          <p:cNvSpPr>
            <a:spLocks noGrp="1"/>
          </p:cNvSpPr>
          <p:nvPr>
            <p:ph type="title"/>
          </p:nvPr>
        </p:nvSpPr>
        <p:spPr>
          <a:xfrm>
            <a:off x="1303021" y="657226"/>
            <a:ext cx="6690836" cy="3020694"/>
          </a:xfrm>
        </p:spPr>
        <p:txBody>
          <a:bodyPr anchor="b">
            <a:normAutofit/>
          </a:bodyPr>
          <a:lstStyle>
            <a:lvl1pPr>
              <a:defRPr sz="3600" spc="-75" baseline="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CE51D7E-857E-45F6-8B62-1EE51A05B38A}"/>
              </a:ext>
            </a:extLst>
          </p:cNvPr>
          <p:cNvSpPr>
            <a:spLocks noGrp="1"/>
          </p:cNvSpPr>
          <p:nvPr>
            <p:ph type="body" idx="1"/>
          </p:nvPr>
        </p:nvSpPr>
        <p:spPr>
          <a:xfrm>
            <a:off x="1303028" y="3830320"/>
            <a:ext cx="6697981" cy="1264326"/>
          </a:xfrm>
        </p:spPr>
        <p:txBody>
          <a:bodyPr>
            <a:normAutofit/>
          </a:bodyPr>
          <a:lstStyle>
            <a:lvl1pPr marL="0" indent="0">
              <a:buNone/>
              <a:defRPr sz="2000">
                <a:solidFill>
                  <a:schemeClr val="bg1"/>
                </a:solidFill>
              </a:defRPr>
            </a:lvl1pPr>
            <a:lvl2pPr marL="342866" indent="0">
              <a:buNone/>
              <a:defRPr sz="1500">
                <a:solidFill>
                  <a:schemeClr val="tx1">
                    <a:tint val="75000"/>
                  </a:schemeClr>
                </a:solidFill>
              </a:defRPr>
            </a:lvl2pPr>
            <a:lvl3pPr marL="685732" indent="0">
              <a:buNone/>
              <a:defRPr sz="1350">
                <a:solidFill>
                  <a:schemeClr val="tx1">
                    <a:tint val="75000"/>
                  </a:schemeClr>
                </a:solidFill>
              </a:defRPr>
            </a:lvl3pPr>
            <a:lvl4pPr marL="1028598" indent="0">
              <a:buNone/>
              <a:defRPr sz="1200">
                <a:solidFill>
                  <a:schemeClr val="tx1">
                    <a:tint val="75000"/>
                  </a:schemeClr>
                </a:solidFill>
              </a:defRPr>
            </a:lvl4pPr>
            <a:lvl5pPr marL="1371464" indent="0">
              <a:buNone/>
              <a:defRPr sz="1200">
                <a:solidFill>
                  <a:schemeClr val="tx1">
                    <a:tint val="75000"/>
                  </a:schemeClr>
                </a:solidFill>
              </a:defRPr>
            </a:lvl5pPr>
            <a:lvl6pPr marL="1714331" indent="0">
              <a:buNone/>
              <a:defRPr sz="1200">
                <a:solidFill>
                  <a:schemeClr val="tx1">
                    <a:tint val="75000"/>
                  </a:schemeClr>
                </a:solidFill>
              </a:defRPr>
            </a:lvl6pPr>
            <a:lvl7pPr marL="2057195" indent="0">
              <a:buNone/>
              <a:defRPr sz="1200">
                <a:solidFill>
                  <a:schemeClr val="tx1">
                    <a:tint val="75000"/>
                  </a:schemeClr>
                </a:solidFill>
              </a:defRPr>
            </a:lvl7pPr>
            <a:lvl8pPr marL="2400060" indent="0">
              <a:buNone/>
              <a:defRPr sz="1200">
                <a:solidFill>
                  <a:schemeClr val="tx1">
                    <a:tint val="75000"/>
                  </a:schemeClr>
                </a:solidFill>
              </a:defRPr>
            </a:lvl8pPr>
            <a:lvl9pPr marL="2742926" indent="0">
              <a:buNone/>
              <a:defRPr sz="12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9D8FD1E0-4287-43FB-808A-5E1614668768}"/>
              </a:ext>
            </a:extLst>
          </p:cNvPr>
          <p:cNvSpPr>
            <a:spLocks noGrp="1"/>
          </p:cNvSpPr>
          <p:nvPr>
            <p:ph type="sldNum" sz="quarter" idx="12"/>
          </p:nvPr>
        </p:nvSpPr>
        <p:spPr>
          <a:xfrm>
            <a:off x="228600" y="6345973"/>
            <a:ext cx="457200" cy="276813"/>
          </a:xfrm>
        </p:spPr>
        <p:txBody>
          <a:bodyPr/>
          <a:lstStyle>
            <a:lvl1pPr>
              <a:defRPr>
                <a:solidFill>
                  <a:schemeClr val="bg1"/>
                </a:solidFill>
              </a:defRPr>
            </a:lvl1pPr>
          </a:lstStyle>
          <a:p>
            <a:fld id="{DA520EEF-7E75-4E82-8A01-B57B62EF14E1}" type="slidenum">
              <a:rPr lang="en-US" smtClean="0"/>
              <a:pPr/>
              <a:t>‹#›</a:t>
            </a:fld>
            <a:endParaRPr lang="en-US" dirty="0"/>
          </a:p>
        </p:txBody>
      </p:sp>
      <p:grpSp>
        <p:nvGrpSpPr>
          <p:cNvPr id="36" name="Group 35">
            <a:extLst>
              <a:ext uri="{FF2B5EF4-FFF2-40B4-BE49-F238E27FC236}">
                <a16:creationId xmlns:a16="http://schemas.microsoft.com/office/drawing/2014/main" id="{9E488DC0-E863-437D-A6C0-DD58835FCCC9}"/>
              </a:ext>
            </a:extLst>
          </p:cNvPr>
          <p:cNvGrpSpPr>
            <a:grpSpLocks/>
          </p:cNvGrpSpPr>
          <p:nvPr userDrawn="1"/>
        </p:nvGrpSpPr>
        <p:grpSpPr>
          <a:xfrm>
            <a:off x="6437376" y="6119866"/>
            <a:ext cx="2478024" cy="502920"/>
            <a:chOff x="1098723" y="2133914"/>
            <a:chExt cx="9994528" cy="2048256"/>
          </a:xfrm>
        </p:grpSpPr>
        <p:pic>
          <p:nvPicPr>
            <p:cNvPr id="37" name="Graphic 36">
              <a:extLst>
                <a:ext uri="{FF2B5EF4-FFF2-40B4-BE49-F238E27FC236}">
                  <a16:creationId xmlns:a16="http://schemas.microsoft.com/office/drawing/2014/main" id="{39F9E85D-DAD2-428A-9355-89DD8C3EBB79}"/>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2549"/>
            <a:stretch/>
          </p:blipFill>
          <p:spPr>
            <a:xfrm>
              <a:off x="2352901" y="2133914"/>
              <a:ext cx="8740350" cy="2048256"/>
            </a:xfrm>
            <a:prstGeom prst="rect">
              <a:avLst/>
            </a:prstGeom>
            <a:effectLst>
              <a:outerShdw blurRad="127000" algn="ctr" rotWithShape="0">
                <a:schemeClr val="accent1">
                  <a:alpha val="40000"/>
                </a:schemeClr>
              </a:outerShdw>
            </a:effectLst>
          </p:spPr>
        </p:pic>
        <p:sp>
          <p:nvSpPr>
            <p:cNvPr id="38" name="Freeform: Shape 37">
              <a:extLst>
                <a:ext uri="{FF2B5EF4-FFF2-40B4-BE49-F238E27FC236}">
                  <a16:creationId xmlns:a16="http://schemas.microsoft.com/office/drawing/2014/main" id="{08EF3585-AB8A-4F7E-A934-2166DD52CA1C}"/>
                </a:ext>
              </a:extLst>
            </p:cNvPr>
            <p:cNvSpPr/>
            <p:nvPr/>
          </p:nvSpPr>
          <p:spPr>
            <a:xfrm rot="10800000" flipH="1">
              <a:off x="2026196" y="2741951"/>
              <a:ext cx="192212" cy="192210"/>
            </a:xfrm>
            <a:custGeom>
              <a:avLst/>
              <a:gdLst>
                <a:gd name="connsiteX0" fmla="*/ 33147 w 66484"/>
                <a:gd name="connsiteY0" fmla="*/ 66484 h 66484"/>
                <a:gd name="connsiteX1" fmla="*/ 33147 w 66484"/>
                <a:gd name="connsiteY1" fmla="*/ 66484 h 66484"/>
                <a:gd name="connsiteX2" fmla="*/ 0 w 66484"/>
                <a:gd name="connsiteY2" fmla="*/ 33147 h 66484"/>
                <a:gd name="connsiteX3" fmla="*/ 0 w 66484"/>
                <a:gd name="connsiteY3" fmla="*/ 33147 h 66484"/>
                <a:gd name="connsiteX4" fmla="*/ 33338 w 66484"/>
                <a:gd name="connsiteY4" fmla="*/ 0 h 66484"/>
                <a:gd name="connsiteX5" fmla="*/ 33338 w 66484"/>
                <a:gd name="connsiteY5" fmla="*/ 0 h 66484"/>
                <a:gd name="connsiteX6" fmla="*/ 66485 w 66484"/>
                <a:gd name="connsiteY6" fmla="*/ 33338 h 66484"/>
                <a:gd name="connsiteX7" fmla="*/ 66485 w 66484"/>
                <a:gd name="connsiteY7" fmla="*/ 33338 h 66484"/>
                <a:gd name="connsiteX8" fmla="*/ 33242 w 66484"/>
                <a:gd name="connsiteY8" fmla="*/ 66484 h 66484"/>
                <a:gd name="connsiteX9" fmla="*/ 33242 w 66484"/>
                <a:gd name="connsiteY9" fmla="*/ 66484 h 6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484" h="66484">
                  <a:moveTo>
                    <a:pt x="33147" y="66484"/>
                  </a:moveTo>
                  <a:lnTo>
                    <a:pt x="33147" y="66484"/>
                  </a:lnTo>
                  <a:cubicBezTo>
                    <a:pt x="14788" y="66432"/>
                    <a:pt x="-52" y="51506"/>
                    <a:pt x="0" y="33147"/>
                  </a:cubicBezTo>
                  <a:lnTo>
                    <a:pt x="0" y="33147"/>
                  </a:lnTo>
                  <a:cubicBezTo>
                    <a:pt x="105" y="14809"/>
                    <a:pt x="15000" y="0"/>
                    <a:pt x="33338" y="0"/>
                  </a:cubicBezTo>
                  <a:lnTo>
                    <a:pt x="33338" y="0"/>
                  </a:lnTo>
                  <a:cubicBezTo>
                    <a:pt x="51697" y="52"/>
                    <a:pt x="66537" y="14978"/>
                    <a:pt x="66485" y="33338"/>
                  </a:cubicBezTo>
                  <a:lnTo>
                    <a:pt x="66485" y="33338"/>
                  </a:lnTo>
                  <a:cubicBezTo>
                    <a:pt x="66380" y="51638"/>
                    <a:pt x="51543" y="66432"/>
                    <a:pt x="33242" y="66484"/>
                  </a:cubicBezTo>
                  <a:lnTo>
                    <a:pt x="33242" y="66484"/>
                  </a:lnTo>
                  <a:close/>
                </a:path>
              </a:pathLst>
            </a:custGeom>
            <a:solidFill>
              <a:schemeClr val="bg1"/>
            </a:solidFill>
            <a:ln w="9525" cap="flat">
              <a:noFill/>
              <a:prstDash val="solid"/>
              <a:miter/>
            </a:ln>
            <a:effectLst>
              <a:outerShdw blurRad="63500" algn="ctr" rotWithShape="0">
                <a:schemeClr val="accent1">
                  <a:alpha val="70000"/>
                </a:schemeClr>
              </a:outerShdw>
            </a:effectLst>
          </p:spPr>
          <p:txBody>
            <a:bodyPr rtlCol="0" anchor="ctr"/>
            <a:lstStyle/>
            <a:p>
              <a:endParaRPr lang="en-US" sz="1350"/>
            </a:p>
          </p:txBody>
        </p:sp>
        <p:sp>
          <p:nvSpPr>
            <p:cNvPr id="39" name="Freeform: Shape 38">
              <a:extLst>
                <a:ext uri="{FF2B5EF4-FFF2-40B4-BE49-F238E27FC236}">
                  <a16:creationId xmlns:a16="http://schemas.microsoft.com/office/drawing/2014/main" id="{FCF7243A-381B-4824-A402-23AAD545F527}"/>
                </a:ext>
              </a:extLst>
            </p:cNvPr>
            <p:cNvSpPr/>
            <p:nvPr/>
          </p:nvSpPr>
          <p:spPr>
            <a:xfrm rot="10800000" flipH="1">
              <a:off x="1749856" y="2902768"/>
              <a:ext cx="191075" cy="190779"/>
            </a:xfrm>
            <a:custGeom>
              <a:avLst/>
              <a:gdLst>
                <a:gd name="connsiteX0" fmla="*/ 4334 w 66091"/>
                <a:gd name="connsiteY0" fmla="*/ 49511 h 65989"/>
                <a:gd name="connsiteX1" fmla="*/ 4334 w 66091"/>
                <a:gd name="connsiteY1" fmla="*/ 49511 h 65989"/>
                <a:gd name="connsiteX2" fmla="*/ 16526 w 66091"/>
                <a:gd name="connsiteY2" fmla="*/ 4457 h 65989"/>
                <a:gd name="connsiteX3" fmla="*/ 16526 w 66091"/>
                <a:gd name="connsiteY3" fmla="*/ 4457 h 65989"/>
                <a:gd name="connsiteX4" fmla="*/ 61814 w 66091"/>
                <a:gd name="connsiteY4" fmla="*/ 16560 h 65989"/>
                <a:gd name="connsiteX5" fmla="*/ 61865 w 66091"/>
                <a:gd name="connsiteY5" fmla="*/ 16649 h 65989"/>
                <a:gd name="connsiteX6" fmla="*/ 61865 w 66091"/>
                <a:gd name="connsiteY6" fmla="*/ 16649 h 65989"/>
                <a:gd name="connsiteX7" fmla="*/ 49673 w 66091"/>
                <a:gd name="connsiteY7" fmla="*/ 61607 h 65989"/>
                <a:gd name="connsiteX8" fmla="*/ 49673 w 66091"/>
                <a:gd name="connsiteY8" fmla="*/ 61607 h 65989"/>
                <a:gd name="connsiteX9" fmla="*/ 33100 w 66091"/>
                <a:gd name="connsiteY9" fmla="*/ 65989 h 65989"/>
                <a:gd name="connsiteX10" fmla="*/ 33100 w 66091"/>
                <a:gd name="connsiteY10" fmla="*/ 65989 h 65989"/>
                <a:gd name="connsiteX11" fmla="*/ 4334 w 66091"/>
                <a:gd name="connsiteY11" fmla="*/ 49511 h 6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091" h="65989">
                  <a:moveTo>
                    <a:pt x="4334" y="49511"/>
                  </a:moveTo>
                  <a:lnTo>
                    <a:pt x="4334" y="49511"/>
                  </a:lnTo>
                  <a:cubicBezTo>
                    <a:pt x="-4656" y="33692"/>
                    <a:pt x="786" y="13583"/>
                    <a:pt x="16526" y="4457"/>
                  </a:cubicBezTo>
                  <a:lnTo>
                    <a:pt x="16526" y="4457"/>
                  </a:lnTo>
                  <a:cubicBezTo>
                    <a:pt x="32374" y="-4707"/>
                    <a:pt x="52650" y="712"/>
                    <a:pt x="61814" y="16560"/>
                  </a:cubicBezTo>
                  <a:cubicBezTo>
                    <a:pt x="61831" y="16590"/>
                    <a:pt x="61848" y="16620"/>
                    <a:pt x="61865" y="16649"/>
                  </a:cubicBezTo>
                  <a:lnTo>
                    <a:pt x="61865" y="16649"/>
                  </a:lnTo>
                  <a:cubicBezTo>
                    <a:pt x="70681" y="32460"/>
                    <a:pt x="65269" y="52417"/>
                    <a:pt x="49673" y="61607"/>
                  </a:cubicBezTo>
                  <a:lnTo>
                    <a:pt x="49673" y="61607"/>
                  </a:lnTo>
                  <a:cubicBezTo>
                    <a:pt x="44618" y="64472"/>
                    <a:pt x="38909" y="65980"/>
                    <a:pt x="33100" y="65989"/>
                  </a:cubicBezTo>
                  <a:lnTo>
                    <a:pt x="33100" y="65989"/>
                  </a:lnTo>
                  <a:cubicBezTo>
                    <a:pt x="21250" y="66050"/>
                    <a:pt x="10276" y="59762"/>
                    <a:pt x="4334" y="49511"/>
                  </a:cubicBezTo>
                  <a:close/>
                </a:path>
              </a:pathLst>
            </a:custGeom>
            <a:solidFill>
              <a:schemeClr val="bg1"/>
            </a:solidFill>
            <a:ln w="9525" cap="flat">
              <a:noFill/>
              <a:prstDash val="solid"/>
              <a:miter/>
            </a:ln>
            <a:effectLst>
              <a:outerShdw blurRad="63500" algn="ctr" rotWithShape="0">
                <a:schemeClr val="accent1">
                  <a:alpha val="70000"/>
                </a:schemeClr>
              </a:outerShdw>
            </a:effectLst>
          </p:spPr>
          <p:txBody>
            <a:bodyPr rtlCol="0" anchor="ctr"/>
            <a:lstStyle/>
            <a:p>
              <a:endParaRPr lang="en-US" sz="1350"/>
            </a:p>
          </p:txBody>
        </p:sp>
        <p:sp>
          <p:nvSpPr>
            <p:cNvPr id="40" name="Freeform: Shape 39">
              <a:extLst>
                <a:ext uri="{FF2B5EF4-FFF2-40B4-BE49-F238E27FC236}">
                  <a16:creationId xmlns:a16="http://schemas.microsoft.com/office/drawing/2014/main" id="{F05290E6-43EE-457D-97F2-2236A2DF1E30}"/>
                </a:ext>
              </a:extLst>
            </p:cNvPr>
            <p:cNvSpPr/>
            <p:nvPr/>
          </p:nvSpPr>
          <p:spPr>
            <a:xfrm rot="10800000" flipH="1">
              <a:off x="1749789" y="3222203"/>
              <a:ext cx="192074" cy="192044"/>
            </a:xfrm>
            <a:custGeom>
              <a:avLst/>
              <a:gdLst>
                <a:gd name="connsiteX0" fmla="*/ 16549 w 66436"/>
                <a:gd name="connsiteY0" fmla="*/ 61949 h 66426"/>
                <a:gd name="connsiteX1" fmla="*/ 4453 w 66436"/>
                <a:gd name="connsiteY1" fmla="*/ 16515 h 66426"/>
                <a:gd name="connsiteX2" fmla="*/ 4453 w 66436"/>
                <a:gd name="connsiteY2" fmla="*/ 16515 h 66426"/>
                <a:gd name="connsiteX3" fmla="*/ 49887 w 66436"/>
                <a:gd name="connsiteY3" fmla="*/ 4418 h 66426"/>
                <a:gd name="connsiteX4" fmla="*/ 49887 w 66436"/>
                <a:gd name="connsiteY4" fmla="*/ 4418 h 66426"/>
                <a:gd name="connsiteX5" fmla="*/ 61984 w 66436"/>
                <a:gd name="connsiteY5" fmla="*/ 49852 h 66426"/>
                <a:gd name="connsiteX6" fmla="*/ 61984 w 66436"/>
                <a:gd name="connsiteY6" fmla="*/ 49852 h 66426"/>
                <a:gd name="connsiteX7" fmla="*/ 33409 w 66436"/>
                <a:gd name="connsiteY7" fmla="*/ 66426 h 66426"/>
                <a:gd name="connsiteX8" fmla="*/ 33409 w 66436"/>
                <a:gd name="connsiteY8" fmla="*/ 66426 h 66426"/>
                <a:gd name="connsiteX9" fmla="*/ 16549 w 66436"/>
                <a:gd name="connsiteY9" fmla="*/ 61949 h 6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436" h="66426">
                  <a:moveTo>
                    <a:pt x="16549" y="61949"/>
                  </a:moveTo>
                  <a:cubicBezTo>
                    <a:pt x="705" y="52710"/>
                    <a:pt x="-4699" y="32409"/>
                    <a:pt x="4453" y="16515"/>
                  </a:cubicBezTo>
                  <a:lnTo>
                    <a:pt x="4453" y="16515"/>
                  </a:lnTo>
                  <a:cubicBezTo>
                    <a:pt x="13725" y="716"/>
                    <a:pt x="33986" y="-4678"/>
                    <a:pt x="49887" y="4418"/>
                  </a:cubicBezTo>
                  <a:lnTo>
                    <a:pt x="49887" y="4418"/>
                  </a:lnTo>
                  <a:cubicBezTo>
                    <a:pt x="65731" y="13657"/>
                    <a:pt x="71135" y="33958"/>
                    <a:pt x="61984" y="49852"/>
                  </a:cubicBezTo>
                  <a:lnTo>
                    <a:pt x="61984" y="49852"/>
                  </a:lnTo>
                  <a:cubicBezTo>
                    <a:pt x="56086" y="60068"/>
                    <a:pt x="45204" y="66379"/>
                    <a:pt x="33409" y="66426"/>
                  </a:cubicBezTo>
                  <a:lnTo>
                    <a:pt x="33409" y="66426"/>
                  </a:lnTo>
                  <a:cubicBezTo>
                    <a:pt x="27491" y="66461"/>
                    <a:pt x="21670" y="64915"/>
                    <a:pt x="16549" y="61949"/>
                  </a:cubicBezTo>
                  <a:close/>
                </a:path>
              </a:pathLst>
            </a:custGeom>
            <a:solidFill>
              <a:schemeClr val="bg1"/>
            </a:solidFill>
            <a:ln w="9525" cap="flat">
              <a:noFill/>
              <a:prstDash val="solid"/>
              <a:miter/>
            </a:ln>
            <a:effectLst>
              <a:outerShdw blurRad="63500" algn="ctr" rotWithShape="0">
                <a:schemeClr val="accent1">
                  <a:alpha val="70000"/>
                </a:schemeClr>
              </a:outerShdw>
            </a:effectLst>
          </p:spPr>
          <p:txBody>
            <a:bodyPr rtlCol="0" anchor="ctr"/>
            <a:lstStyle/>
            <a:p>
              <a:endParaRPr lang="en-US" sz="1350"/>
            </a:p>
          </p:txBody>
        </p:sp>
        <p:sp>
          <p:nvSpPr>
            <p:cNvPr id="41" name="Freeform: Shape 40">
              <a:extLst>
                <a:ext uri="{FF2B5EF4-FFF2-40B4-BE49-F238E27FC236}">
                  <a16:creationId xmlns:a16="http://schemas.microsoft.com/office/drawing/2014/main" id="{98C4C4CA-84B5-452C-8F4A-D92AA1C44355}"/>
                </a:ext>
              </a:extLst>
            </p:cNvPr>
            <p:cNvSpPr/>
            <p:nvPr/>
          </p:nvSpPr>
          <p:spPr>
            <a:xfrm rot="10800000" flipH="1">
              <a:off x="2028126" y="3382200"/>
              <a:ext cx="193314" cy="191936"/>
            </a:xfrm>
            <a:custGeom>
              <a:avLst/>
              <a:gdLst>
                <a:gd name="connsiteX0" fmla="*/ 33147 w 66865"/>
                <a:gd name="connsiteY0" fmla="*/ 66389 h 66389"/>
                <a:gd name="connsiteX1" fmla="*/ 33147 w 66865"/>
                <a:gd name="connsiteY1" fmla="*/ 66389 h 66389"/>
                <a:gd name="connsiteX2" fmla="*/ 0 w 66865"/>
                <a:gd name="connsiteY2" fmla="*/ 33242 h 66389"/>
                <a:gd name="connsiteX3" fmla="*/ 0 w 66865"/>
                <a:gd name="connsiteY3" fmla="*/ 33147 h 66389"/>
                <a:gd name="connsiteX4" fmla="*/ 0 w 66865"/>
                <a:gd name="connsiteY4" fmla="*/ 33147 h 66389"/>
                <a:gd name="connsiteX5" fmla="*/ 33147 w 66865"/>
                <a:gd name="connsiteY5" fmla="*/ 0 h 66389"/>
                <a:gd name="connsiteX6" fmla="*/ 33814 w 66865"/>
                <a:gd name="connsiteY6" fmla="*/ 0 h 66389"/>
                <a:gd name="connsiteX7" fmla="*/ 66866 w 66865"/>
                <a:gd name="connsiteY7" fmla="*/ 33241 h 66389"/>
                <a:gd name="connsiteX8" fmla="*/ 66866 w 66865"/>
                <a:gd name="connsiteY8" fmla="*/ 33338 h 66389"/>
                <a:gd name="connsiteX9" fmla="*/ 66866 w 66865"/>
                <a:gd name="connsiteY9" fmla="*/ 33338 h 66389"/>
                <a:gd name="connsiteX10" fmla="*/ 33719 w 66865"/>
                <a:gd name="connsiteY10" fmla="*/ 66389 h 66389"/>
                <a:gd name="connsiteX11" fmla="*/ 33719 w 66865"/>
                <a:gd name="connsiteY11" fmla="*/ 66389 h 6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865" h="66389">
                  <a:moveTo>
                    <a:pt x="33147" y="66389"/>
                  </a:moveTo>
                  <a:lnTo>
                    <a:pt x="33147" y="66389"/>
                  </a:lnTo>
                  <a:cubicBezTo>
                    <a:pt x="14840" y="66389"/>
                    <a:pt x="0" y="51549"/>
                    <a:pt x="0" y="33242"/>
                  </a:cubicBezTo>
                  <a:cubicBezTo>
                    <a:pt x="0" y="33211"/>
                    <a:pt x="0" y="33178"/>
                    <a:pt x="0" y="33147"/>
                  </a:cubicBezTo>
                  <a:lnTo>
                    <a:pt x="0" y="33147"/>
                  </a:lnTo>
                  <a:cubicBezTo>
                    <a:pt x="0" y="14840"/>
                    <a:pt x="14840" y="0"/>
                    <a:pt x="33147" y="0"/>
                  </a:cubicBezTo>
                  <a:lnTo>
                    <a:pt x="33814" y="0"/>
                  </a:lnTo>
                  <a:cubicBezTo>
                    <a:pt x="52120" y="52"/>
                    <a:pt x="66918" y="14935"/>
                    <a:pt x="66866" y="33241"/>
                  </a:cubicBezTo>
                  <a:cubicBezTo>
                    <a:pt x="66866" y="33274"/>
                    <a:pt x="66866" y="33305"/>
                    <a:pt x="66866" y="33338"/>
                  </a:cubicBezTo>
                  <a:lnTo>
                    <a:pt x="66866" y="33338"/>
                  </a:lnTo>
                  <a:cubicBezTo>
                    <a:pt x="66813" y="51606"/>
                    <a:pt x="51988" y="66389"/>
                    <a:pt x="33719" y="66389"/>
                  </a:cubicBezTo>
                  <a:lnTo>
                    <a:pt x="33719" y="66389"/>
                  </a:lnTo>
                  <a:close/>
                </a:path>
              </a:pathLst>
            </a:custGeom>
            <a:solidFill>
              <a:schemeClr val="bg1"/>
            </a:solidFill>
            <a:ln w="9525" cap="flat">
              <a:noFill/>
              <a:prstDash val="solid"/>
              <a:miter/>
            </a:ln>
            <a:effectLst>
              <a:outerShdw blurRad="63500" algn="ctr" rotWithShape="0">
                <a:schemeClr val="accent1">
                  <a:alpha val="70000"/>
                </a:schemeClr>
              </a:outerShdw>
            </a:effectLst>
          </p:spPr>
          <p:txBody>
            <a:bodyPr rtlCol="0" anchor="ctr"/>
            <a:lstStyle/>
            <a:p>
              <a:endParaRPr lang="en-US" sz="1350"/>
            </a:p>
          </p:txBody>
        </p:sp>
        <p:sp>
          <p:nvSpPr>
            <p:cNvPr id="42" name="Freeform: Shape 41">
              <a:extLst>
                <a:ext uri="{FF2B5EF4-FFF2-40B4-BE49-F238E27FC236}">
                  <a16:creationId xmlns:a16="http://schemas.microsoft.com/office/drawing/2014/main" id="{8436B7E3-8DF7-420A-8FDC-4802429B0478}"/>
                </a:ext>
              </a:extLst>
            </p:cNvPr>
            <p:cNvSpPr/>
            <p:nvPr/>
          </p:nvSpPr>
          <p:spPr>
            <a:xfrm rot="10800000" flipH="1">
              <a:off x="2043546" y="2437929"/>
              <a:ext cx="159993" cy="159992"/>
            </a:xfrm>
            <a:custGeom>
              <a:avLst/>
              <a:gdLst>
                <a:gd name="connsiteX0" fmla="*/ 27718 w 55340"/>
                <a:gd name="connsiteY0" fmla="*/ 55340 h 55340"/>
                <a:gd name="connsiteX1" fmla="*/ 0 w 55340"/>
                <a:gd name="connsiteY1" fmla="*/ 27718 h 55340"/>
                <a:gd name="connsiteX2" fmla="*/ 0 w 55340"/>
                <a:gd name="connsiteY2" fmla="*/ 27718 h 55340"/>
                <a:gd name="connsiteX3" fmla="*/ 27718 w 55340"/>
                <a:gd name="connsiteY3" fmla="*/ 0 h 55340"/>
                <a:gd name="connsiteX4" fmla="*/ 27718 w 55340"/>
                <a:gd name="connsiteY4" fmla="*/ 0 h 55340"/>
                <a:gd name="connsiteX5" fmla="*/ 55340 w 55340"/>
                <a:gd name="connsiteY5" fmla="*/ 27623 h 55340"/>
                <a:gd name="connsiteX6" fmla="*/ 55340 w 55340"/>
                <a:gd name="connsiteY6" fmla="*/ 27623 h 55340"/>
                <a:gd name="connsiteX7" fmla="*/ 28004 w 55340"/>
                <a:gd name="connsiteY7" fmla="*/ 55339 h 55340"/>
                <a:gd name="connsiteX8" fmla="*/ 27718 w 55340"/>
                <a:gd name="connsiteY8" fmla="*/ 55340 h 5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340" h="55340">
                  <a:moveTo>
                    <a:pt x="27718" y="55340"/>
                  </a:moveTo>
                  <a:cubicBezTo>
                    <a:pt x="12468" y="55289"/>
                    <a:pt x="105" y="42967"/>
                    <a:pt x="0" y="27718"/>
                  </a:cubicBezTo>
                  <a:lnTo>
                    <a:pt x="0" y="27718"/>
                  </a:lnTo>
                  <a:cubicBezTo>
                    <a:pt x="0" y="12410"/>
                    <a:pt x="12410" y="0"/>
                    <a:pt x="27718" y="0"/>
                  </a:cubicBezTo>
                  <a:lnTo>
                    <a:pt x="27718" y="0"/>
                  </a:lnTo>
                  <a:cubicBezTo>
                    <a:pt x="42973" y="0"/>
                    <a:pt x="55340" y="12367"/>
                    <a:pt x="55340" y="27623"/>
                  </a:cubicBezTo>
                  <a:lnTo>
                    <a:pt x="55340" y="27623"/>
                  </a:lnTo>
                  <a:cubicBezTo>
                    <a:pt x="55446" y="42825"/>
                    <a:pt x="43206" y="55235"/>
                    <a:pt x="28004" y="55339"/>
                  </a:cubicBezTo>
                  <a:cubicBezTo>
                    <a:pt x="27909" y="55340"/>
                    <a:pt x="27813" y="55340"/>
                    <a:pt x="27718" y="55340"/>
                  </a:cubicBezTo>
                  <a:close/>
                </a:path>
              </a:pathLst>
            </a:custGeom>
            <a:solidFill>
              <a:srgbClr val="1DB5EF"/>
            </a:solidFill>
            <a:ln w="9525" cap="flat">
              <a:noFill/>
              <a:prstDash val="solid"/>
              <a:miter/>
            </a:ln>
            <a:effectLst/>
          </p:spPr>
          <p:txBody>
            <a:bodyPr rtlCol="0" anchor="ctr"/>
            <a:lstStyle/>
            <a:p>
              <a:endParaRPr lang="en-US" sz="1350"/>
            </a:p>
          </p:txBody>
        </p:sp>
        <p:sp>
          <p:nvSpPr>
            <p:cNvPr id="43" name="Freeform: Shape 42">
              <a:extLst>
                <a:ext uri="{FF2B5EF4-FFF2-40B4-BE49-F238E27FC236}">
                  <a16:creationId xmlns:a16="http://schemas.microsoft.com/office/drawing/2014/main" id="{F126EAE8-EA69-4EA2-B638-0F7B513CC967}"/>
                </a:ext>
              </a:extLst>
            </p:cNvPr>
            <p:cNvSpPr/>
            <p:nvPr/>
          </p:nvSpPr>
          <p:spPr>
            <a:xfrm rot="10800000" flipH="1">
              <a:off x="1723282" y="2522746"/>
              <a:ext cx="161748" cy="161543"/>
            </a:xfrm>
            <a:custGeom>
              <a:avLst/>
              <a:gdLst>
                <a:gd name="connsiteX0" fmla="*/ 14001 w 55947"/>
                <a:gd name="connsiteY0" fmla="*/ 52066 h 55876"/>
                <a:gd name="connsiteX1" fmla="*/ 3639 w 55947"/>
                <a:gd name="connsiteY1" fmla="*/ 14262 h 55876"/>
                <a:gd name="connsiteX2" fmla="*/ 3810 w 55947"/>
                <a:gd name="connsiteY2" fmla="*/ 13966 h 55876"/>
                <a:gd name="connsiteX3" fmla="*/ 3810 w 55947"/>
                <a:gd name="connsiteY3" fmla="*/ 13966 h 55876"/>
                <a:gd name="connsiteX4" fmla="*/ 41478 w 55947"/>
                <a:gd name="connsiteY4" fmla="*/ 3619 h 55876"/>
                <a:gd name="connsiteX5" fmla="*/ 41910 w 55947"/>
                <a:gd name="connsiteY5" fmla="*/ 3870 h 55876"/>
                <a:gd name="connsiteX6" fmla="*/ 41910 w 55947"/>
                <a:gd name="connsiteY6" fmla="*/ 3870 h 55876"/>
                <a:gd name="connsiteX7" fmla="*/ 52368 w 55947"/>
                <a:gd name="connsiteY7" fmla="*/ 41508 h 55876"/>
                <a:gd name="connsiteX8" fmla="*/ 52101 w 55947"/>
                <a:gd name="connsiteY8" fmla="*/ 41970 h 55876"/>
                <a:gd name="connsiteX9" fmla="*/ 52101 w 55947"/>
                <a:gd name="connsiteY9" fmla="*/ 41970 h 55876"/>
                <a:gd name="connsiteX10" fmla="*/ 28003 w 55947"/>
                <a:gd name="connsiteY10" fmla="*/ 55876 h 55876"/>
                <a:gd name="connsiteX11" fmla="*/ 28003 w 55947"/>
                <a:gd name="connsiteY11" fmla="*/ 55876 h 55876"/>
                <a:gd name="connsiteX12" fmla="*/ 14001 w 55947"/>
                <a:gd name="connsiteY12" fmla="*/ 52066 h 5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947" h="55876">
                  <a:moveTo>
                    <a:pt x="14001" y="52066"/>
                  </a:moveTo>
                  <a:cubicBezTo>
                    <a:pt x="701" y="44488"/>
                    <a:pt x="-3939" y="27563"/>
                    <a:pt x="3639" y="14262"/>
                  </a:cubicBezTo>
                  <a:cubicBezTo>
                    <a:pt x="3695" y="14163"/>
                    <a:pt x="3753" y="14064"/>
                    <a:pt x="3810" y="13966"/>
                  </a:cubicBezTo>
                  <a:lnTo>
                    <a:pt x="3810" y="13966"/>
                  </a:lnTo>
                  <a:cubicBezTo>
                    <a:pt x="11355" y="707"/>
                    <a:pt x="28219" y="-3925"/>
                    <a:pt x="41478" y="3619"/>
                  </a:cubicBezTo>
                  <a:cubicBezTo>
                    <a:pt x="41623" y="3701"/>
                    <a:pt x="41767" y="3785"/>
                    <a:pt x="41910" y="3870"/>
                  </a:cubicBezTo>
                  <a:lnTo>
                    <a:pt x="41910" y="3870"/>
                  </a:lnTo>
                  <a:cubicBezTo>
                    <a:pt x="55191" y="11375"/>
                    <a:pt x="59874" y="28226"/>
                    <a:pt x="52368" y="41508"/>
                  </a:cubicBezTo>
                  <a:cubicBezTo>
                    <a:pt x="52281" y="41663"/>
                    <a:pt x="52192" y="41816"/>
                    <a:pt x="52101" y="41970"/>
                  </a:cubicBezTo>
                  <a:lnTo>
                    <a:pt x="52101" y="41970"/>
                  </a:lnTo>
                  <a:cubicBezTo>
                    <a:pt x="47117" y="50564"/>
                    <a:pt x="37939" y="55861"/>
                    <a:pt x="28003" y="55876"/>
                  </a:cubicBezTo>
                  <a:lnTo>
                    <a:pt x="28003" y="55876"/>
                  </a:lnTo>
                  <a:cubicBezTo>
                    <a:pt x="23081" y="55872"/>
                    <a:pt x="18248" y="54557"/>
                    <a:pt x="14001" y="52066"/>
                  </a:cubicBezTo>
                  <a:close/>
                </a:path>
              </a:pathLst>
            </a:custGeom>
            <a:solidFill>
              <a:srgbClr val="1DB5EF"/>
            </a:solidFill>
            <a:ln w="9525" cap="flat">
              <a:noFill/>
              <a:prstDash val="solid"/>
              <a:miter/>
            </a:ln>
            <a:effectLst/>
          </p:spPr>
          <p:txBody>
            <a:bodyPr rtlCol="0" anchor="ctr"/>
            <a:lstStyle/>
            <a:p>
              <a:endParaRPr lang="en-US" sz="1350"/>
            </a:p>
          </p:txBody>
        </p:sp>
        <p:sp>
          <p:nvSpPr>
            <p:cNvPr id="44" name="Freeform: Shape 43">
              <a:extLst>
                <a:ext uri="{FF2B5EF4-FFF2-40B4-BE49-F238E27FC236}">
                  <a16:creationId xmlns:a16="http://schemas.microsoft.com/office/drawing/2014/main" id="{F3563A56-6B0F-4419-A04A-9EE0A95619BB}"/>
                </a:ext>
              </a:extLst>
            </p:cNvPr>
            <p:cNvSpPr/>
            <p:nvPr/>
          </p:nvSpPr>
          <p:spPr>
            <a:xfrm rot="10800000" flipH="1">
              <a:off x="1488968" y="2756536"/>
              <a:ext cx="161578" cy="161444"/>
            </a:xfrm>
            <a:custGeom>
              <a:avLst/>
              <a:gdLst>
                <a:gd name="connsiteX0" fmla="*/ 3798 w 55888"/>
                <a:gd name="connsiteY0" fmla="*/ 41934 h 55842"/>
                <a:gd name="connsiteX1" fmla="*/ 3798 w 55888"/>
                <a:gd name="connsiteY1" fmla="*/ 41934 h 55842"/>
                <a:gd name="connsiteX2" fmla="*/ 13795 w 55888"/>
                <a:gd name="connsiteY2" fmla="*/ 3892 h 55842"/>
                <a:gd name="connsiteX3" fmla="*/ 13895 w 55888"/>
                <a:gd name="connsiteY3" fmla="*/ 3834 h 55842"/>
                <a:gd name="connsiteX4" fmla="*/ 13895 w 55888"/>
                <a:gd name="connsiteY4" fmla="*/ 3834 h 55842"/>
                <a:gd name="connsiteX5" fmla="*/ 51841 w 55888"/>
                <a:gd name="connsiteY5" fmla="*/ 13665 h 55842"/>
                <a:gd name="connsiteX6" fmla="*/ 51995 w 55888"/>
                <a:gd name="connsiteY6" fmla="*/ 13930 h 55842"/>
                <a:gd name="connsiteX7" fmla="*/ 51995 w 55888"/>
                <a:gd name="connsiteY7" fmla="*/ 13930 h 55842"/>
                <a:gd name="connsiteX8" fmla="*/ 42395 w 55888"/>
                <a:gd name="connsiteY8" fmla="*/ 51796 h 55842"/>
                <a:gd name="connsiteX9" fmla="*/ 41994 w 55888"/>
                <a:gd name="connsiteY9" fmla="*/ 52030 h 55842"/>
                <a:gd name="connsiteX10" fmla="*/ 41994 w 55888"/>
                <a:gd name="connsiteY10" fmla="*/ 52030 h 55842"/>
                <a:gd name="connsiteX11" fmla="*/ 28087 w 55888"/>
                <a:gd name="connsiteY11" fmla="*/ 55840 h 55842"/>
                <a:gd name="connsiteX12" fmla="*/ 28087 w 55888"/>
                <a:gd name="connsiteY12" fmla="*/ 55840 h 55842"/>
                <a:gd name="connsiteX13" fmla="*/ 3798 w 55888"/>
                <a:gd name="connsiteY13" fmla="*/ 41934 h 5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888" h="55842">
                  <a:moveTo>
                    <a:pt x="3798" y="41934"/>
                  </a:moveTo>
                  <a:lnTo>
                    <a:pt x="3798" y="41934"/>
                  </a:lnTo>
                  <a:cubicBezTo>
                    <a:pt x="-3946" y="28668"/>
                    <a:pt x="529" y="11637"/>
                    <a:pt x="13795" y="3892"/>
                  </a:cubicBezTo>
                  <a:cubicBezTo>
                    <a:pt x="13828" y="3873"/>
                    <a:pt x="13862" y="3853"/>
                    <a:pt x="13895" y="3834"/>
                  </a:cubicBezTo>
                  <a:lnTo>
                    <a:pt x="13895" y="3834"/>
                  </a:lnTo>
                  <a:cubicBezTo>
                    <a:pt x="27088" y="-3930"/>
                    <a:pt x="44077" y="471"/>
                    <a:pt x="51841" y="13665"/>
                  </a:cubicBezTo>
                  <a:cubicBezTo>
                    <a:pt x="51893" y="13753"/>
                    <a:pt x="51944" y="13842"/>
                    <a:pt x="51995" y="13930"/>
                  </a:cubicBezTo>
                  <a:lnTo>
                    <a:pt x="51995" y="13930"/>
                  </a:lnTo>
                  <a:cubicBezTo>
                    <a:pt x="59800" y="27038"/>
                    <a:pt x="55502" y="43991"/>
                    <a:pt x="42395" y="51796"/>
                  </a:cubicBezTo>
                  <a:cubicBezTo>
                    <a:pt x="42261" y="51875"/>
                    <a:pt x="42128" y="51953"/>
                    <a:pt x="41994" y="52030"/>
                  </a:cubicBezTo>
                  <a:lnTo>
                    <a:pt x="41994" y="52030"/>
                  </a:lnTo>
                  <a:cubicBezTo>
                    <a:pt x="37783" y="54522"/>
                    <a:pt x="32980" y="55837"/>
                    <a:pt x="28087" y="55840"/>
                  </a:cubicBezTo>
                  <a:lnTo>
                    <a:pt x="28087" y="55840"/>
                  </a:lnTo>
                  <a:cubicBezTo>
                    <a:pt x="18063" y="55974"/>
                    <a:pt x="8758" y="50646"/>
                    <a:pt x="3798" y="41934"/>
                  </a:cubicBezTo>
                  <a:close/>
                </a:path>
              </a:pathLst>
            </a:custGeom>
            <a:solidFill>
              <a:srgbClr val="1DB5EF"/>
            </a:solidFill>
            <a:ln w="9525" cap="flat">
              <a:noFill/>
              <a:prstDash val="solid"/>
              <a:miter/>
            </a:ln>
            <a:effectLst/>
          </p:spPr>
          <p:txBody>
            <a:bodyPr rtlCol="0" anchor="ctr"/>
            <a:lstStyle/>
            <a:p>
              <a:endParaRPr lang="en-US" sz="1350"/>
            </a:p>
          </p:txBody>
        </p:sp>
        <p:sp>
          <p:nvSpPr>
            <p:cNvPr id="45" name="Freeform: Shape 44">
              <a:extLst>
                <a:ext uri="{FF2B5EF4-FFF2-40B4-BE49-F238E27FC236}">
                  <a16:creationId xmlns:a16="http://schemas.microsoft.com/office/drawing/2014/main" id="{7E8F2092-5126-417F-AE3B-A96F7A6B6B56}"/>
                </a:ext>
              </a:extLst>
            </p:cNvPr>
            <p:cNvSpPr/>
            <p:nvPr/>
          </p:nvSpPr>
          <p:spPr>
            <a:xfrm rot="10800000" flipH="1">
              <a:off x="1401639" y="3076490"/>
              <a:ext cx="159993" cy="160309"/>
            </a:xfrm>
            <a:custGeom>
              <a:avLst/>
              <a:gdLst>
                <a:gd name="connsiteX0" fmla="*/ 0 w 55340"/>
                <a:gd name="connsiteY0" fmla="*/ 27813 h 55449"/>
                <a:gd name="connsiteX1" fmla="*/ 0 w 55340"/>
                <a:gd name="connsiteY1" fmla="*/ 27813 h 55449"/>
                <a:gd name="connsiteX2" fmla="*/ 27623 w 55340"/>
                <a:gd name="connsiteY2" fmla="*/ 0 h 55449"/>
                <a:gd name="connsiteX3" fmla="*/ 27623 w 55340"/>
                <a:gd name="connsiteY3" fmla="*/ 0 h 55449"/>
                <a:gd name="connsiteX4" fmla="*/ 27623 w 55340"/>
                <a:gd name="connsiteY4" fmla="*/ 0 h 55449"/>
                <a:gd name="connsiteX5" fmla="*/ 55340 w 55340"/>
                <a:gd name="connsiteY5" fmla="*/ 27527 h 55449"/>
                <a:gd name="connsiteX6" fmla="*/ 55340 w 55340"/>
                <a:gd name="connsiteY6" fmla="*/ 27623 h 55449"/>
                <a:gd name="connsiteX7" fmla="*/ 55340 w 55340"/>
                <a:gd name="connsiteY7" fmla="*/ 27623 h 55449"/>
                <a:gd name="connsiteX8" fmla="*/ 28575 w 55340"/>
                <a:gd name="connsiteY8" fmla="*/ 55436 h 55449"/>
                <a:gd name="connsiteX9" fmla="*/ 28575 w 55340"/>
                <a:gd name="connsiteY9" fmla="*/ 55436 h 55449"/>
                <a:gd name="connsiteX10" fmla="*/ 14 w 55340"/>
                <a:gd name="connsiteY10" fmla="*/ 28589 h 55449"/>
                <a:gd name="connsiteX11" fmla="*/ 0 w 55340"/>
                <a:gd name="connsiteY11" fmla="*/ 27813 h 5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340" h="55449">
                  <a:moveTo>
                    <a:pt x="0" y="27813"/>
                  </a:moveTo>
                  <a:lnTo>
                    <a:pt x="0" y="27813"/>
                  </a:lnTo>
                  <a:cubicBezTo>
                    <a:pt x="-52" y="12506"/>
                    <a:pt x="12314" y="53"/>
                    <a:pt x="27623" y="0"/>
                  </a:cubicBezTo>
                  <a:cubicBezTo>
                    <a:pt x="27623" y="0"/>
                    <a:pt x="27623" y="0"/>
                    <a:pt x="27623" y="0"/>
                  </a:cubicBezTo>
                  <a:lnTo>
                    <a:pt x="27623" y="0"/>
                  </a:lnTo>
                  <a:cubicBezTo>
                    <a:pt x="42878" y="-52"/>
                    <a:pt x="55288" y="12272"/>
                    <a:pt x="55340" y="27527"/>
                  </a:cubicBezTo>
                  <a:cubicBezTo>
                    <a:pt x="55340" y="27559"/>
                    <a:pt x="55340" y="27591"/>
                    <a:pt x="55340" y="27623"/>
                  </a:cubicBezTo>
                  <a:lnTo>
                    <a:pt x="55340" y="27623"/>
                  </a:lnTo>
                  <a:cubicBezTo>
                    <a:pt x="55400" y="42604"/>
                    <a:pt x="43548" y="54921"/>
                    <a:pt x="28575" y="55436"/>
                  </a:cubicBezTo>
                  <a:lnTo>
                    <a:pt x="28575" y="55436"/>
                  </a:lnTo>
                  <a:cubicBezTo>
                    <a:pt x="13274" y="55909"/>
                    <a:pt x="487" y="43889"/>
                    <a:pt x="14" y="28589"/>
                  </a:cubicBezTo>
                  <a:cubicBezTo>
                    <a:pt x="5" y="28330"/>
                    <a:pt x="1" y="28071"/>
                    <a:pt x="0" y="27813"/>
                  </a:cubicBezTo>
                  <a:close/>
                </a:path>
              </a:pathLst>
            </a:custGeom>
            <a:solidFill>
              <a:srgbClr val="1DB5EF"/>
            </a:solidFill>
            <a:ln w="9525" cap="flat">
              <a:noFill/>
              <a:prstDash val="solid"/>
              <a:miter/>
            </a:ln>
            <a:effectLst/>
          </p:spPr>
          <p:txBody>
            <a:bodyPr rtlCol="0" anchor="ctr"/>
            <a:lstStyle/>
            <a:p>
              <a:endParaRPr lang="en-US" sz="1350"/>
            </a:p>
          </p:txBody>
        </p:sp>
        <p:sp>
          <p:nvSpPr>
            <p:cNvPr id="46" name="Freeform: Shape 45">
              <a:extLst>
                <a:ext uri="{FF2B5EF4-FFF2-40B4-BE49-F238E27FC236}">
                  <a16:creationId xmlns:a16="http://schemas.microsoft.com/office/drawing/2014/main" id="{3DECD33A-CDE3-48D8-BBD9-5095A595C9F7}"/>
                </a:ext>
              </a:extLst>
            </p:cNvPr>
            <p:cNvSpPr/>
            <p:nvPr/>
          </p:nvSpPr>
          <p:spPr>
            <a:xfrm rot="10800000" flipH="1">
              <a:off x="1487285" y="3396779"/>
              <a:ext cx="161643" cy="161387"/>
            </a:xfrm>
            <a:custGeom>
              <a:avLst/>
              <a:gdLst>
                <a:gd name="connsiteX0" fmla="*/ 14001 w 55911"/>
                <a:gd name="connsiteY0" fmla="*/ 52101 h 55822"/>
                <a:gd name="connsiteX1" fmla="*/ 3639 w 55911"/>
                <a:gd name="connsiteY1" fmla="*/ 14297 h 55822"/>
                <a:gd name="connsiteX2" fmla="*/ 3810 w 55911"/>
                <a:gd name="connsiteY2" fmla="*/ 14001 h 55822"/>
                <a:gd name="connsiteX3" fmla="*/ 3810 w 55911"/>
                <a:gd name="connsiteY3" fmla="*/ 14001 h 55822"/>
                <a:gd name="connsiteX4" fmla="*/ 41614 w 55911"/>
                <a:gd name="connsiteY4" fmla="*/ 3639 h 55822"/>
                <a:gd name="connsiteX5" fmla="*/ 41910 w 55911"/>
                <a:gd name="connsiteY5" fmla="*/ 3810 h 55822"/>
                <a:gd name="connsiteX6" fmla="*/ 41910 w 55911"/>
                <a:gd name="connsiteY6" fmla="*/ 3810 h 55822"/>
                <a:gd name="connsiteX7" fmla="*/ 52272 w 55911"/>
                <a:gd name="connsiteY7" fmla="*/ 41614 h 55822"/>
                <a:gd name="connsiteX8" fmla="*/ 52102 w 55911"/>
                <a:gd name="connsiteY8" fmla="*/ 41910 h 55822"/>
                <a:gd name="connsiteX9" fmla="*/ 52102 w 55911"/>
                <a:gd name="connsiteY9" fmla="*/ 41910 h 55822"/>
                <a:gd name="connsiteX10" fmla="*/ 27527 w 55911"/>
                <a:gd name="connsiteY10" fmla="*/ 55816 h 55822"/>
                <a:gd name="connsiteX11" fmla="*/ 27527 w 55911"/>
                <a:gd name="connsiteY11" fmla="*/ 55816 h 55822"/>
                <a:gd name="connsiteX12" fmla="*/ 14001 w 55911"/>
                <a:gd name="connsiteY12" fmla="*/ 52101 h 5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911" h="55822">
                  <a:moveTo>
                    <a:pt x="14001" y="52101"/>
                  </a:moveTo>
                  <a:cubicBezTo>
                    <a:pt x="701" y="44523"/>
                    <a:pt x="-3939" y="27598"/>
                    <a:pt x="3639" y="14297"/>
                  </a:cubicBezTo>
                  <a:cubicBezTo>
                    <a:pt x="3695" y="14199"/>
                    <a:pt x="3753" y="14100"/>
                    <a:pt x="3810" y="14001"/>
                  </a:cubicBezTo>
                  <a:lnTo>
                    <a:pt x="3810" y="14001"/>
                  </a:lnTo>
                  <a:cubicBezTo>
                    <a:pt x="11388" y="701"/>
                    <a:pt x="28313" y="-3939"/>
                    <a:pt x="41614" y="3639"/>
                  </a:cubicBezTo>
                  <a:cubicBezTo>
                    <a:pt x="41713" y="3695"/>
                    <a:pt x="41812" y="3753"/>
                    <a:pt x="41910" y="3810"/>
                  </a:cubicBezTo>
                  <a:lnTo>
                    <a:pt x="41910" y="3810"/>
                  </a:lnTo>
                  <a:cubicBezTo>
                    <a:pt x="55210" y="11388"/>
                    <a:pt x="59850" y="28313"/>
                    <a:pt x="52272" y="41614"/>
                  </a:cubicBezTo>
                  <a:cubicBezTo>
                    <a:pt x="52216" y="41713"/>
                    <a:pt x="52159" y="41812"/>
                    <a:pt x="52102" y="41910"/>
                  </a:cubicBezTo>
                  <a:lnTo>
                    <a:pt x="52102" y="41910"/>
                  </a:lnTo>
                  <a:cubicBezTo>
                    <a:pt x="47077" y="50698"/>
                    <a:pt x="37648" y="56034"/>
                    <a:pt x="27527" y="55816"/>
                  </a:cubicBezTo>
                  <a:lnTo>
                    <a:pt x="27527" y="55816"/>
                  </a:lnTo>
                  <a:cubicBezTo>
                    <a:pt x="22780" y="55721"/>
                    <a:pt x="18132" y="54445"/>
                    <a:pt x="14001" y="52101"/>
                  </a:cubicBezTo>
                  <a:close/>
                </a:path>
              </a:pathLst>
            </a:custGeom>
            <a:solidFill>
              <a:srgbClr val="1DB5EF"/>
            </a:solidFill>
            <a:ln w="9525" cap="flat">
              <a:noFill/>
              <a:prstDash val="solid"/>
              <a:miter/>
            </a:ln>
            <a:effectLst/>
          </p:spPr>
          <p:txBody>
            <a:bodyPr rtlCol="0" anchor="ctr"/>
            <a:lstStyle/>
            <a:p>
              <a:endParaRPr lang="en-US" sz="1350"/>
            </a:p>
          </p:txBody>
        </p:sp>
        <p:sp>
          <p:nvSpPr>
            <p:cNvPr id="47" name="Freeform: Shape 46">
              <a:extLst>
                <a:ext uri="{FF2B5EF4-FFF2-40B4-BE49-F238E27FC236}">
                  <a16:creationId xmlns:a16="http://schemas.microsoft.com/office/drawing/2014/main" id="{372E1461-6DB6-44D3-B47E-8DDFB18F6BCA}"/>
                </a:ext>
              </a:extLst>
            </p:cNvPr>
            <p:cNvSpPr/>
            <p:nvPr/>
          </p:nvSpPr>
          <p:spPr>
            <a:xfrm rot="10800000" flipH="1">
              <a:off x="1720734" y="3631671"/>
              <a:ext cx="162040" cy="161187"/>
            </a:xfrm>
            <a:custGeom>
              <a:avLst/>
              <a:gdLst>
                <a:gd name="connsiteX0" fmla="*/ 3930 w 56048"/>
                <a:gd name="connsiteY0" fmla="*/ 42030 h 55753"/>
                <a:gd name="connsiteX1" fmla="*/ 13364 w 56048"/>
                <a:gd name="connsiteY1" fmla="*/ 4261 h 55753"/>
                <a:gd name="connsiteX2" fmla="*/ 13931 w 56048"/>
                <a:gd name="connsiteY2" fmla="*/ 3930 h 55753"/>
                <a:gd name="connsiteX3" fmla="*/ 13931 w 56048"/>
                <a:gd name="connsiteY3" fmla="*/ 3930 h 55753"/>
                <a:gd name="connsiteX4" fmla="*/ 51700 w 56048"/>
                <a:gd name="connsiteY4" fmla="*/ 13364 h 55753"/>
                <a:gd name="connsiteX5" fmla="*/ 52031 w 56048"/>
                <a:gd name="connsiteY5" fmla="*/ 13931 h 55753"/>
                <a:gd name="connsiteX6" fmla="*/ 52031 w 56048"/>
                <a:gd name="connsiteY6" fmla="*/ 13931 h 55753"/>
                <a:gd name="connsiteX7" fmla="*/ 42760 w 56048"/>
                <a:gd name="connsiteY7" fmla="*/ 51879 h 55753"/>
                <a:gd name="connsiteX8" fmla="*/ 42506 w 56048"/>
                <a:gd name="connsiteY8" fmla="*/ 52031 h 55753"/>
                <a:gd name="connsiteX9" fmla="*/ 42506 w 56048"/>
                <a:gd name="connsiteY9" fmla="*/ 52031 h 55753"/>
                <a:gd name="connsiteX10" fmla="*/ 28600 w 56048"/>
                <a:gd name="connsiteY10" fmla="*/ 55746 h 55753"/>
                <a:gd name="connsiteX11" fmla="*/ 28600 w 56048"/>
                <a:gd name="connsiteY11" fmla="*/ 55746 h 55753"/>
                <a:gd name="connsiteX12" fmla="*/ 3930 w 56048"/>
                <a:gd name="connsiteY12" fmla="*/ 42030 h 5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048" h="55753">
                  <a:moveTo>
                    <a:pt x="3930" y="42030"/>
                  </a:moveTo>
                  <a:cubicBezTo>
                    <a:pt x="-3895" y="28995"/>
                    <a:pt x="329" y="12085"/>
                    <a:pt x="13364" y="4261"/>
                  </a:cubicBezTo>
                  <a:cubicBezTo>
                    <a:pt x="13552" y="4148"/>
                    <a:pt x="13741" y="4038"/>
                    <a:pt x="13931" y="3930"/>
                  </a:cubicBezTo>
                  <a:lnTo>
                    <a:pt x="13931" y="3930"/>
                  </a:lnTo>
                  <a:cubicBezTo>
                    <a:pt x="26966" y="-3895"/>
                    <a:pt x="43876" y="329"/>
                    <a:pt x="51700" y="13364"/>
                  </a:cubicBezTo>
                  <a:cubicBezTo>
                    <a:pt x="51813" y="13552"/>
                    <a:pt x="51923" y="13741"/>
                    <a:pt x="52031" y="13931"/>
                  </a:cubicBezTo>
                  <a:lnTo>
                    <a:pt x="52031" y="13931"/>
                  </a:lnTo>
                  <a:cubicBezTo>
                    <a:pt x="59950" y="26971"/>
                    <a:pt x="55799" y="43961"/>
                    <a:pt x="42760" y="51879"/>
                  </a:cubicBezTo>
                  <a:cubicBezTo>
                    <a:pt x="42676" y="51930"/>
                    <a:pt x="42591" y="51981"/>
                    <a:pt x="42506" y="52031"/>
                  </a:cubicBezTo>
                  <a:lnTo>
                    <a:pt x="42506" y="52031"/>
                  </a:lnTo>
                  <a:cubicBezTo>
                    <a:pt x="38284" y="54485"/>
                    <a:pt x="33483" y="55768"/>
                    <a:pt x="28600" y="55746"/>
                  </a:cubicBezTo>
                  <a:lnTo>
                    <a:pt x="28600" y="55746"/>
                  </a:lnTo>
                  <a:cubicBezTo>
                    <a:pt x="18500" y="55975"/>
                    <a:pt x="9065" y="50730"/>
                    <a:pt x="3930" y="42030"/>
                  </a:cubicBezTo>
                  <a:close/>
                </a:path>
              </a:pathLst>
            </a:custGeom>
            <a:solidFill>
              <a:srgbClr val="1DB5EF"/>
            </a:solidFill>
            <a:ln w="9525" cap="flat">
              <a:noFill/>
              <a:prstDash val="solid"/>
              <a:miter/>
            </a:ln>
            <a:effectLst/>
          </p:spPr>
          <p:txBody>
            <a:bodyPr rtlCol="0" anchor="ctr"/>
            <a:lstStyle/>
            <a:p>
              <a:endParaRPr lang="en-US" sz="1350"/>
            </a:p>
          </p:txBody>
        </p:sp>
        <p:sp>
          <p:nvSpPr>
            <p:cNvPr id="48" name="Freeform: Shape 47">
              <a:extLst>
                <a:ext uri="{FF2B5EF4-FFF2-40B4-BE49-F238E27FC236}">
                  <a16:creationId xmlns:a16="http://schemas.microsoft.com/office/drawing/2014/main" id="{B36743F5-2BEA-4160-B29E-7D5CC542E884}"/>
                </a:ext>
              </a:extLst>
            </p:cNvPr>
            <p:cNvSpPr/>
            <p:nvPr/>
          </p:nvSpPr>
          <p:spPr>
            <a:xfrm rot="10800000" flipH="1">
              <a:off x="2041019" y="3718157"/>
              <a:ext cx="159219" cy="161095"/>
            </a:xfrm>
            <a:custGeom>
              <a:avLst/>
              <a:gdLst>
                <a:gd name="connsiteX0" fmla="*/ 17 w 55072"/>
                <a:gd name="connsiteY0" fmla="*/ 28575 h 55721"/>
                <a:gd name="connsiteX1" fmla="*/ 26671 w 55072"/>
                <a:gd name="connsiteY1" fmla="*/ 16 h 55721"/>
                <a:gd name="connsiteX2" fmla="*/ 27544 w 55072"/>
                <a:gd name="connsiteY2" fmla="*/ 0 h 55721"/>
                <a:gd name="connsiteX3" fmla="*/ 27544 w 55072"/>
                <a:gd name="connsiteY3" fmla="*/ 0 h 55721"/>
                <a:gd name="connsiteX4" fmla="*/ 55072 w 55072"/>
                <a:gd name="connsiteY4" fmla="*/ 27906 h 55721"/>
                <a:gd name="connsiteX5" fmla="*/ 55071 w 55072"/>
                <a:gd name="connsiteY5" fmla="*/ 28003 h 55721"/>
                <a:gd name="connsiteX6" fmla="*/ 55071 w 55072"/>
                <a:gd name="connsiteY6" fmla="*/ 28003 h 55721"/>
                <a:gd name="connsiteX7" fmla="*/ 27449 w 55072"/>
                <a:gd name="connsiteY7" fmla="*/ 55721 h 55721"/>
                <a:gd name="connsiteX8" fmla="*/ 27449 w 55072"/>
                <a:gd name="connsiteY8" fmla="*/ 55721 h 55721"/>
                <a:gd name="connsiteX9" fmla="*/ 17 w 55072"/>
                <a:gd name="connsiteY9" fmla="*/ 28575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072" h="55721">
                  <a:moveTo>
                    <a:pt x="17" y="28575"/>
                  </a:moveTo>
                  <a:cubicBezTo>
                    <a:pt x="-509" y="13328"/>
                    <a:pt x="11424" y="542"/>
                    <a:pt x="26671" y="16"/>
                  </a:cubicBezTo>
                  <a:cubicBezTo>
                    <a:pt x="26961" y="7"/>
                    <a:pt x="27252" y="1"/>
                    <a:pt x="27544" y="0"/>
                  </a:cubicBezTo>
                  <a:lnTo>
                    <a:pt x="27544" y="0"/>
                  </a:lnTo>
                  <a:cubicBezTo>
                    <a:pt x="42852" y="105"/>
                    <a:pt x="55176" y="12599"/>
                    <a:pt x="55072" y="27906"/>
                  </a:cubicBezTo>
                  <a:cubicBezTo>
                    <a:pt x="55072" y="27939"/>
                    <a:pt x="55071" y="27971"/>
                    <a:pt x="55071" y="28003"/>
                  </a:cubicBezTo>
                  <a:lnTo>
                    <a:pt x="55071" y="28003"/>
                  </a:lnTo>
                  <a:cubicBezTo>
                    <a:pt x="55071" y="43275"/>
                    <a:pt x="42719" y="55669"/>
                    <a:pt x="27449" y="55721"/>
                  </a:cubicBezTo>
                  <a:lnTo>
                    <a:pt x="27449" y="55721"/>
                  </a:lnTo>
                  <a:cubicBezTo>
                    <a:pt x="12452" y="55620"/>
                    <a:pt x="275" y="43570"/>
                    <a:pt x="17" y="28575"/>
                  </a:cubicBezTo>
                  <a:close/>
                </a:path>
              </a:pathLst>
            </a:custGeom>
            <a:solidFill>
              <a:srgbClr val="1DB5EF"/>
            </a:solidFill>
            <a:ln w="9525" cap="flat">
              <a:noFill/>
              <a:prstDash val="solid"/>
              <a:miter/>
            </a:ln>
            <a:effectLst/>
          </p:spPr>
          <p:txBody>
            <a:bodyPr rtlCol="0" anchor="ctr"/>
            <a:lstStyle/>
            <a:p>
              <a:endParaRPr lang="en-US" sz="1350"/>
            </a:p>
          </p:txBody>
        </p:sp>
        <p:sp>
          <p:nvSpPr>
            <p:cNvPr id="49" name="Freeform: Shape 48">
              <a:extLst>
                <a:ext uri="{FF2B5EF4-FFF2-40B4-BE49-F238E27FC236}">
                  <a16:creationId xmlns:a16="http://schemas.microsoft.com/office/drawing/2014/main" id="{38982FC1-D159-404D-BA16-59FC0917C67E}"/>
                </a:ext>
              </a:extLst>
            </p:cNvPr>
            <p:cNvSpPr/>
            <p:nvPr/>
          </p:nvSpPr>
          <p:spPr>
            <a:xfrm rot="10800000" flipH="1">
              <a:off x="2059793" y="2133914"/>
              <a:ext cx="128050" cy="128050"/>
            </a:xfrm>
            <a:custGeom>
              <a:avLst/>
              <a:gdLst>
                <a:gd name="connsiteX0" fmla="*/ 0 w 44291"/>
                <a:gd name="connsiteY0" fmla="*/ 22193 h 44291"/>
                <a:gd name="connsiteX1" fmla="*/ 22098 w 44291"/>
                <a:gd name="connsiteY1" fmla="*/ 0 h 44291"/>
                <a:gd name="connsiteX2" fmla="*/ 22098 w 44291"/>
                <a:gd name="connsiteY2" fmla="*/ 0 h 44291"/>
                <a:gd name="connsiteX3" fmla="*/ 44291 w 44291"/>
                <a:gd name="connsiteY3" fmla="*/ 22193 h 44291"/>
                <a:gd name="connsiteX4" fmla="*/ 44291 w 44291"/>
                <a:gd name="connsiteY4" fmla="*/ 22193 h 44291"/>
                <a:gd name="connsiteX5" fmla="*/ 22193 w 44291"/>
                <a:gd name="connsiteY5" fmla="*/ 44291 h 44291"/>
                <a:gd name="connsiteX6" fmla="*/ 22193 w 44291"/>
                <a:gd name="connsiteY6" fmla="*/ 44291 h 44291"/>
                <a:gd name="connsiteX7" fmla="*/ 0 w 44291"/>
                <a:gd name="connsiteY7" fmla="*/ 22288 h 44291"/>
                <a:gd name="connsiteX8" fmla="*/ 0 w 44291"/>
                <a:gd name="connsiteY8" fmla="*/ 22193 h 4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91" h="44291">
                  <a:moveTo>
                    <a:pt x="0" y="22193"/>
                  </a:moveTo>
                  <a:cubicBezTo>
                    <a:pt x="0" y="9974"/>
                    <a:pt x="9878" y="52"/>
                    <a:pt x="22098" y="0"/>
                  </a:cubicBezTo>
                  <a:lnTo>
                    <a:pt x="22098" y="0"/>
                  </a:lnTo>
                  <a:cubicBezTo>
                    <a:pt x="34355" y="0"/>
                    <a:pt x="44291" y="9936"/>
                    <a:pt x="44291" y="22193"/>
                  </a:cubicBezTo>
                  <a:lnTo>
                    <a:pt x="44291" y="22193"/>
                  </a:lnTo>
                  <a:cubicBezTo>
                    <a:pt x="44291" y="34398"/>
                    <a:pt x="34398" y="44291"/>
                    <a:pt x="22193" y="44291"/>
                  </a:cubicBezTo>
                  <a:lnTo>
                    <a:pt x="22193" y="44291"/>
                  </a:lnTo>
                  <a:cubicBezTo>
                    <a:pt x="9989" y="44344"/>
                    <a:pt x="52" y="34493"/>
                    <a:pt x="0" y="22288"/>
                  </a:cubicBezTo>
                  <a:cubicBezTo>
                    <a:pt x="0" y="22257"/>
                    <a:pt x="0" y="22225"/>
                    <a:pt x="0" y="22193"/>
                  </a:cubicBezTo>
                  <a:close/>
                </a:path>
              </a:pathLst>
            </a:custGeom>
            <a:solidFill>
              <a:srgbClr val="A4E7F9"/>
            </a:solidFill>
            <a:ln w="9525" cap="flat">
              <a:noFill/>
              <a:prstDash val="solid"/>
              <a:miter/>
            </a:ln>
            <a:effectLst/>
          </p:spPr>
          <p:txBody>
            <a:bodyPr rtlCol="0" anchor="ctr"/>
            <a:lstStyle/>
            <a:p>
              <a:endParaRPr lang="en-US" sz="1350"/>
            </a:p>
          </p:txBody>
        </p:sp>
        <p:sp>
          <p:nvSpPr>
            <p:cNvPr id="50" name="Freeform: Shape 49">
              <a:extLst>
                <a:ext uri="{FF2B5EF4-FFF2-40B4-BE49-F238E27FC236}">
                  <a16:creationId xmlns:a16="http://schemas.microsoft.com/office/drawing/2014/main" id="{FC3418D9-2B0C-4CB4-9E3A-6E718F63ACF4}"/>
                </a:ext>
              </a:extLst>
            </p:cNvPr>
            <p:cNvSpPr/>
            <p:nvPr/>
          </p:nvSpPr>
          <p:spPr>
            <a:xfrm rot="10800000" flipH="1">
              <a:off x="1763053" y="2180177"/>
              <a:ext cx="128073" cy="128109"/>
            </a:xfrm>
            <a:custGeom>
              <a:avLst/>
              <a:gdLst>
                <a:gd name="connsiteX0" fmla="*/ 15295 w 44299"/>
                <a:gd name="connsiteY0" fmla="*/ 43169 h 44312"/>
                <a:gd name="connsiteX1" fmla="*/ 15295 w 44299"/>
                <a:gd name="connsiteY1" fmla="*/ 43169 h 44312"/>
                <a:gd name="connsiteX2" fmla="*/ 1055 w 44299"/>
                <a:gd name="connsiteY2" fmla="*/ 15502 h 44312"/>
                <a:gd name="connsiteX3" fmla="*/ 1103 w 44299"/>
                <a:gd name="connsiteY3" fmla="*/ 15356 h 44312"/>
                <a:gd name="connsiteX4" fmla="*/ 1103 w 44299"/>
                <a:gd name="connsiteY4" fmla="*/ 15356 h 44312"/>
                <a:gd name="connsiteX5" fmla="*/ 28893 w 44299"/>
                <a:gd name="connsiteY5" fmla="*/ 1061 h 44312"/>
                <a:gd name="connsiteX6" fmla="*/ 28916 w 44299"/>
                <a:gd name="connsiteY6" fmla="*/ 1069 h 44312"/>
                <a:gd name="connsiteX7" fmla="*/ 28916 w 44299"/>
                <a:gd name="connsiteY7" fmla="*/ 1069 h 44312"/>
                <a:gd name="connsiteX8" fmla="*/ 43247 w 44299"/>
                <a:gd name="connsiteY8" fmla="*/ 28840 h 44312"/>
                <a:gd name="connsiteX9" fmla="*/ 43203 w 44299"/>
                <a:gd name="connsiteY9" fmla="*/ 28977 h 44312"/>
                <a:gd name="connsiteX10" fmla="*/ 43203 w 44299"/>
                <a:gd name="connsiteY10" fmla="*/ 28977 h 44312"/>
                <a:gd name="connsiteX11" fmla="*/ 22153 w 44299"/>
                <a:gd name="connsiteY11" fmla="*/ 44312 h 44312"/>
                <a:gd name="connsiteX12" fmla="*/ 22153 w 44299"/>
                <a:gd name="connsiteY12" fmla="*/ 44312 h 44312"/>
                <a:gd name="connsiteX13" fmla="*/ 15295 w 44299"/>
                <a:gd name="connsiteY13" fmla="*/ 43169 h 4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299" h="44312">
                  <a:moveTo>
                    <a:pt x="15295" y="43169"/>
                  </a:moveTo>
                  <a:lnTo>
                    <a:pt x="15295" y="43169"/>
                  </a:lnTo>
                  <a:cubicBezTo>
                    <a:pt x="3723" y="39461"/>
                    <a:pt x="-2653" y="27074"/>
                    <a:pt x="1055" y="15502"/>
                  </a:cubicBezTo>
                  <a:cubicBezTo>
                    <a:pt x="1071" y="15453"/>
                    <a:pt x="1087" y="15405"/>
                    <a:pt x="1103" y="15356"/>
                  </a:cubicBezTo>
                  <a:lnTo>
                    <a:pt x="1103" y="15356"/>
                  </a:lnTo>
                  <a:cubicBezTo>
                    <a:pt x="4830" y="3735"/>
                    <a:pt x="17272" y="-2665"/>
                    <a:pt x="28893" y="1061"/>
                  </a:cubicBezTo>
                  <a:cubicBezTo>
                    <a:pt x="28901" y="1064"/>
                    <a:pt x="28908" y="1067"/>
                    <a:pt x="28916" y="1069"/>
                  </a:cubicBezTo>
                  <a:lnTo>
                    <a:pt x="28916" y="1069"/>
                  </a:lnTo>
                  <a:cubicBezTo>
                    <a:pt x="40542" y="4780"/>
                    <a:pt x="46959" y="17214"/>
                    <a:pt x="43247" y="28840"/>
                  </a:cubicBezTo>
                  <a:cubicBezTo>
                    <a:pt x="43233" y="28886"/>
                    <a:pt x="43219" y="28931"/>
                    <a:pt x="43203" y="28977"/>
                  </a:cubicBezTo>
                  <a:lnTo>
                    <a:pt x="43203" y="28977"/>
                  </a:lnTo>
                  <a:cubicBezTo>
                    <a:pt x="40239" y="38101"/>
                    <a:pt x="31747" y="44288"/>
                    <a:pt x="22153" y="44312"/>
                  </a:cubicBezTo>
                  <a:lnTo>
                    <a:pt x="22153" y="44312"/>
                  </a:lnTo>
                  <a:cubicBezTo>
                    <a:pt x="19821" y="44297"/>
                    <a:pt x="17506" y="43911"/>
                    <a:pt x="15295" y="43169"/>
                  </a:cubicBezTo>
                  <a:close/>
                </a:path>
              </a:pathLst>
            </a:custGeom>
            <a:solidFill>
              <a:srgbClr val="A4E7F9"/>
            </a:solidFill>
            <a:ln w="9525" cap="flat">
              <a:noFill/>
              <a:prstDash val="solid"/>
              <a:miter/>
            </a:ln>
            <a:effectLst/>
          </p:spPr>
          <p:txBody>
            <a:bodyPr rtlCol="0" anchor="ctr"/>
            <a:lstStyle/>
            <a:p>
              <a:endParaRPr lang="en-US" sz="1350"/>
            </a:p>
          </p:txBody>
        </p:sp>
        <p:sp>
          <p:nvSpPr>
            <p:cNvPr id="51" name="Freeform: Shape 50">
              <a:extLst>
                <a:ext uri="{FF2B5EF4-FFF2-40B4-BE49-F238E27FC236}">
                  <a16:creationId xmlns:a16="http://schemas.microsoft.com/office/drawing/2014/main" id="{027B3877-3EE2-41F2-BCF5-FC2D9FBDCC9F}"/>
                </a:ext>
              </a:extLst>
            </p:cNvPr>
            <p:cNvSpPr/>
            <p:nvPr/>
          </p:nvSpPr>
          <p:spPr>
            <a:xfrm rot="10800000" flipH="1">
              <a:off x="1495282" y="2315666"/>
              <a:ext cx="128148" cy="128914"/>
            </a:xfrm>
            <a:custGeom>
              <a:avLst/>
              <a:gdLst>
                <a:gd name="connsiteX0" fmla="*/ 9234 w 44325"/>
                <a:gd name="connsiteY0" fmla="*/ 40114 h 44590"/>
                <a:gd name="connsiteX1" fmla="*/ 9234 w 44325"/>
                <a:gd name="connsiteY1" fmla="*/ 40114 h 44590"/>
                <a:gd name="connsiteX2" fmla="*/ 4087 w 44325"/>
                <a:gd name="connsiteY2" fmla="*/ 9426 h 44590"/>
                <a:gd name="connsiteX3" fmla="*/ 4281 w 44325"/>
                <a:gd name="connsiteY3" fmla="*/ 9158 h 44590"/>
                <a:gd name="connsiteX4" fmla="*/ 4281 w 44325"/>
                <a:gd name="connsiteY4" fmla="*/ 9158 h 44590"/>
                <a:gd name="connsiteX5" fmla="*/ 35238 w 44325"/>
                <a:gd name="connsiteY5" fmla="*/ 4205 h 44590"/>
                <a:gd name="connsiteX6" fmla="*/ 35238 w 44325"/>
                <a:gd name="connsiteY6" fmla="*/ 4205 h 44590"/>
                <a:gd name="connsiteX7" fmla="*/ 40095 w 44325"/>
                <a:gd name="connsiteY7" fmla="*/ 35066 h 44590"/>
                <a:gd name="connsiteX8" fmla="*/ 40095 w 44325"/>
                <a:gd name="connsiteY8" fmla="*/ 35066 h 44590"/>
                <a:gd name="connsiteX9" fmla="*/ 22188 w 44325"/>
                <a:gd name="connsiteY9" fmla="*/ 44591 h 44590"/>
                <a:gd name="connsiteX10" fmla="*/ 22188 w 44325"/>
                <a:gd name="connsiteY10" fmla="*/ 44591 h 44590"/>
                <a:gd name="connsiteX11" fmla="*/ 9234 w 44325"/>
                <a:gd name="connsiteY11" fmla="*/ 40114 h 44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25" h="44590">
                  <a:moveTo>
                    <a:pt x="9234" y="40114"/>
                  </a:moveTo>
                  <a:lnTo>
                    <a:pt x="9234" y="40114"/>
                  </a:lnTo>
                  <a:cubicBezTo>
                    <a:pt x="-661" y="33061"/>
                    <a:pt x="-2966" y="19322"/>
                    <a:pt x="4087" y="9426"/>
                  </a:cubicBezTo>
                  <a:cubicBezTo>
                    <a:pt x="4151" y="9336"/>
                    <a:pt x="4216" y="9246"/>
                    <a:pt x="4281" y="9158"/>
                  </a:cubicBezTo>
                  <a:lnTo>
                    <a:pt x="4281" y="9158"/>
                  </a:lnTo>
                  <a:cubicBezTo>
                    <a:pt x="11470" y="-746"/>
                    <a:pt x="25318" y="-2961"/>
                    <a:pt x="35238" y="4205"/>
                  </a:cubicBezTo>
                  <a:lnTo>
                    <a:pt x="35238" y="4205"/>
                  </a:lnTo>
                  <a:cubicBezTo>
                    <a:pt x="45097" y="11387"/>
                    <a:pt x="47271" y="25202"/>
                    <a:pt x="40095" y="35066"/>
                  </a:cubicBezTo>
                  <a:lnTo>
                    <a:pt x="40095" y="35066"/>
                  </a:lnTo>
                  <a:cubicBezTo>
                    <a:pt x="36044" y="40979"/>
                    <a:pt x="29356" y="44536"/>
                    <a:pt x="22188" y="44591"/>
                  </a:cubicBezTo>
                  <a:lnTo>
                    <a:pt x="22188" y="44591"/>
                  </a:lnTo>
                  <a:cubicBezTo>
                    <a:pt x="17509" y="44490"/>
                    <a:pt x="12978" y="42924"/>
                    <a:pt x="9234" y="40114"/>
                  </a:cubicBezTo>
                  <a:close/>
                </a:path>
              </a:pathLst>
            </a:custGeom>
            <a:solidFill>
              <a:srgbClr val="A4E7F9"/>
            </a:solidFill>
            <a:ln w="9525" cap="flat">
              <a:noFill/>
              <a:prstDash val="solid"/>
              <a:miter/>
            </a:ln>
            <a:effectLst/>
          </p:spPr>
          <p:txBody>
            <a:bodyPr rtlCol="0" anchor="ctr"/>
            <a:lstStyle/>
            <a:p>
              <a:endParaRPr lang="en-US" sz="1350"/>
            </a:p>
          </p:txBody>
        </p:sp>
        <p:sp>
          <p:nvSpPr>
            <p:cNvPr id="52" name="Freeform: Shape 51">
              <a:extLst>
                <a:ext uri="{FF2B5EF4-FFF2-40B4-BE49-F238E27FC236}">
                  <a16:creationId xmlns:a16="http://schemas.microsoft.com/office/drawing/2014/main" id="{701767FB-E0DE-4035-989A-6EBCD8CE893A}"/>
                </a:ext>
              </a:extLst>
            </p:cNvPr>
            <p:cNvSpPr/>
            <p:nvPr/>
          </p:nvSpPr>
          <p:spPr>
            <a:xfrm rot="10800000" flipH="1">
              <a:off x="1282817" y="2528528"/>
              <a:ext cx="128085" cy="127983"/>
            </a:xfrm>
            <a:custGeom>
              <a:avLst/>
              <a:gdLst>
                <a:gd name="connsiteX0" fmla="*/ 4238 w 44303"/>
                <a:gd name="connsiteY0" fmla="*/ 35219 h 44268"/>
                <a:gd name="connsiteX1" fmla="*/ 9095 w 44303"/>
                <a:gd name="connsiteY1" fmla="*/ 4263 h 44268"/>
                <a:gd name="connsiteX2" fmla="*/ 9095 w 44303"/>
                <a:gd name="connsiteY2" fmla="*/ 4263 h 44268"/>
                <a:gd name="connsiteX3" fmla="*/ 39956 w 44303"/>
                <a:gd name="connsiteY3" fmla="*/ 9026 h 44268"/>
                <a:gd name="connsiteX4" fmla="*/ 39956 w 44303"/>
                <a:gd name="connsiteY4" fmla="*/ 9026 h 44268"/>
                <a:gd name="connsiteX5" fmla="*/ 35427 w 44303"/>
                <a:gd name="connsiteY5" fmla="*/ 39811 h 44268"/>
                <a:gd name="connsiteX6" fmla="*/ 35194 w 44303"/>
                <a:gd name="connsiteY6" fmla="*/ 39982 h 44268"/>
                <a:gd name="connsiteX7" fmla="*/ 35194 w 44303"/>
                <a:gd name="connsiteY7" fmla="*/ 39982 h 44268"/>
                <a:gd name="connsiteX8" fmla="*/ 22049 w 44303"/>
                <a:gd name="connsiteY8" fmla="*/ 44268 h 44268"/>
                <a:gd name="connsiteX9" fmla="*/ 22049 w 44303"/>
                <a:gd name="connsiteY9" fmla="*/ 44268 h 44268"/>
                <a:gd name="connsiteX10" fmla="*/ 4238 w 44303"/>
                <a:gd name="connsiteY10" fmla="*/ 35219 h 44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303" h="44268">
                  <a:moveTo>
                    <a:pt x="4238" y="35219"/>
                  </a:moveTo>
                  <a:cubicBezTo>
                    <a:pt x="-2949" y="25325"/>
                    <a:pt x="-776" y="11481"/>
                    <a:pt x="9095" y="4263"/>
                  </a:cubicBezTo>
                  <a:lnTo>
                    <a:pt x="9095" y="4263"/>
                  </a:lnTo>
                  <a:cubicBezTo>
                    <a:pt x="18935" y="-2934"/>
                    <a:pt x="32744" y="-802"/>
                    <a:pt x="39956" y="9026"/>
                  </a:cubicBezTo>
                  <a:lnTo>
                    <a:pt x="39956" y="9026"/>
                  </a:lnTo>
                  <a:cubicBezTo>
                    <a:pt x="47207" y="18777"/>
                    <a:pt x="45179" y="32560"/>
                    <a:pt x="35427" y="39811"/>
                  </a:cubicBezTo>
                  <a:cubicBezTo>
                    <a:pt x="35350" y="39869"/>
                    <a:pt x="35272" y="39926"/>
                    <a:pt x="35194" y="39982"/>
                  </a:cubicBezTo>
                  <a:lnTo>
                    <a:pt x="35194" y="39982"/>
                  </a:lnTo>
                  <a:cubicBezTo>
                    <a:pt x="31377" y="42768"/>
                    <a:pt x="26774" y="44269"/>
                    <a:pt x="22049" y="44268"/>
                  </a:cubicBezTo>
                  <a:lnTo>
                    <a:pt x="22049" y="44268"/>
                  </a:lnTo>
                  <a:cubicBezTo>
                    <a:pt x="15013" y="44246"/>
                    <a:pt x="8405" y="40889"/>
                    <a:pt x="4238" y="35219"/>
                  </a:cubicBezTo>
                  <a:close/>
                </a:path>
              </a:pathLst>
            </a:custGeom>
            <a:solidFill>
              <a:srgbClr val="A4E7F9"/>
            </a:solidFill>
            <a:ln w="9525" cap="flat">
              <a:noFill/>
              <a:prstDash val="solid"/>
              <a:miter/>
            </a:ln>
            <a:effectLst/>
          </p:spPr>
          <p:txBody>
            <a:bodyPr rtlCol="0" anchor="ctr"/>
            <a:lstStyle/>
            <a:p>
              <a:endParaRPr lang="en-US" sz="1350"/>
            </a:p>
          </p:txBody>
        </p:sp>
        <p:sp>
          <p:nvSpPr>
            <p:cNvPr id="53" name="Freeform: Shape 52">
              <a:extLst>
                <a:ext uri="{FF2B5EF4-FFF2-40B4-BE49-F238E27FC236}">
                  <a16:creationId xmlns:a16="http://schemas.microsoft.com/office/drawing/2014/main" id="{DD204A62-67A1-4031-80F7-7C46DBE58611}"/>
                </a:ext>
              </a:extLst>
            </p:cNvPr>
            <p:cNvSpPr/>
            <p:nvPr/>
          </p:nvSpPr>
          <p:spPr>
            <a:xfrm rot="10800000" flipH="1">
              <a:off x="1145923" y="2795922"/>
              <a:ext cx="128038" cy="127943"/>
            </a:xfrm>
            <a:custGeom>
              <a:avLst/>
              <a:gdLst>
                <a:gd name="connsiteX0" fmla="*/ 1106 w 44287"/>
                <a:gd name="connsiteY0" fmla="*/ 29014 h 44254"/>
                <a:gd name="connsiteX1" fmla="*/ 15220 w 44287"/>
                <a:gd name="connsiteY1" fmla="*/ 1132 h 44254"/>
                <a:gd name="connsiteX2" fmla="*/ 15298 w 44287"/>
                <a:gd name="connsiteY2" fmla="*/ 1106 h 44254"/>
                <a:gd name="connsiteX3" fmla="*/ 15298 w 44287"/>
                <a:gd name="connsiteY3" fmla="*/ 1106 h 44254"/>
                <a:gd name="connsiteX4" fmla="*/ 43181 w 44287"/>
                <a:gd name="connsiteY4" fmla="*/ 15220 h 44254"/>
                <a:gd name="connsiteX5" fmla="*/ 43206 w 44287"/>
                <a:gd name="connsiteY5" fmla="*/ 15298 h 44254"/>
                <a:gd name="connsiteX6" fmla="*/ 43206 w 44287"/>
                <a:gd name="connsiteY6" fmla="*/ 15298 h 44254"/>
                <a:gd name="connsiteX7" fmla="*/ 29014 w 44287"/>
                <a:gd name="connsiteY7" fmla="*/ 43206 h 44254"/>
                <a:gd name="connsiteX8" fmla="*/ 29014 w 44287"/>
                <a:gd name="connsiteY8" fmla="*/ 43206 h 44254"/>
                <a:gd name="connsiteX9" fmla="*/ 22156 w 44287"/>
                <a:gd name="connsiteY9" fmla="*/ 44254 h 44254"/>
                <a:gd name="connsiteX10" fmla="*/ 21775 w 44287"/>
                <a:gd name="connsiteY10" fmla="*/ 44254 h 44254"/>
                <a:gd name="connsiteX11" fmla="*/ 1106 w 44287"/>
                <a:gd name="connsiteY11" fmla="*/ 29014 h 4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87" h="44254">
                  <a:moveTo>
                    <a:pt x="1106" y="29014"/>
                  </a:moveTo>
                  <a:cubicBezTo>
                    <a:pt x="-2696" y="17417"/>
                    <a:pt x="3623" y="4934"/>
                    <a:pt x="15220" y="1132"/>
                  </a:cubicBezTo>
                  <a:cubicBezTo>
                    <a:pt x="15246" y="1123"/>
                    <a:pt x="15272" y="1114"/>
                    <a:pt x="15298" y="1106"/>
                  </a:cubicBezTo>
                  <a:lnTo>
                    <a:pt x="15298" y="1106"/>
                  </a:lnTo>
                  <a:cubicBezTo>
                    <a:pt x="26895" y="-2697"/>
                    <a:pt x="39379" y="3622"/>
                    <a:pt x="43181" y="15220"/>
                  </a:cubicBezTo>
                  <a:cubicBezTo>
                    <a:pt x="43189" y="15246"/>
                    <a:pt x="43198" y="15272"/>
                    <a:pt x="43206" y="15298"/>
                  </a:cubicBezTo>
                  <a:lnTo>
                    <a:pt x="43206" y="15298"/>
                  </a:lnTo>
                  <a:cubicBezTo>
                    <a:pt x="46962" y="26921"/>
                    <a:pt x="40619" y="39394"/>
                    <a:pt x="29014" y="43206"/>
                  </a:cubicBezTo>
                  <a:lnTo>
                    <a:pt x="29014" y="43206"/>
                  </a:lnTo>
                  <a:cubicBezTo>
                    <a:pt x="26789" y="43880"/>
                    <a:pt x="24480" y="44232"/>
                    <a:pt x="22156" y="44254"/>
                  </a:cubicBezTo>
                  <a:lnTo>
                    <a:pt x="21775" y="44254"/>
                  </a:lnTo>
                  <a:cubicBezTo>
                    <a:pt x="12338" y="44109"/>
                    <a:pt x="4034" y="37987"/>
                    <a:pt x="1106" y="29014"/>
                  </a:cubicBezTo>
                  <a:close/>
                </a:path>
              </a:pathLst>
            </a:custGeom>
            <a:solidFill>
              <a:srgbClr val="A4E7F9"/>
            </a:solidFill>
            <a:ln w="9525" cap="flat">
              <a:noFill/>
              <a:prstDash val="solid"/>
              <a:miter/>
            </a:ln>
            <a:effectLst/>
          </p:spPr>
          <p:txBody>
            <a:bodyPr rtlCol="0" anchor="ctr"/>
            <a:lstStyle/>
            <a:p>
              <a:endParaRPr lang="en-US" sz="1350"/>
            </a:p>
          </p:txBody>
        </p:sp>
        <p:sp>
          <p:nvSpPr>
            <p:cNvPr id="54" name="Freeform: Shape 53">
              <a:extLst>
                <a:ext uri="{FF2B5EF4-FFF2-40B4-BE49-F238E27FC236}">
                  <a16:creationId xmlns:a16="http://schemas.microsoft.com/office/drawing/2014/main" id="{CA2DD892-3117-4EE9-8C2E-F3B3365E2A49}"/>
                </a:ext>
              </a:extLst>
            </p:cNvPr>
            <p:cNvSpPr/>
            <p:nvPr/>
          </p:nvSpPr>
          <p:spPr>
            <a:xfrm rot="10800000" flipH="1">
              <a:off x="1098723" y="3092226"/>
              <a:ext cx="128050" cy="128050"/>
            </a:xfrm>
            <a:custGeom>
              <a:avLst/>
              <a:gdLst>
                <a:gd name="connsiteX0" fmla="*/ 0 w 44291"/>
                <a:gd name="connsiteY0" fmla="*/ 22098 h 44291"/>
                <a:gd name="connsiteX1" fmla="*/ 22098 w 44291"/>
                <a:gd name="connsiteY1" fmla="*/ 0 h 44291"/>
                <a:gd name="connsiteX2" fmla="*/ 22098 w 44291"/>
                <a:gd name="connsiteY2" fmla="*/ 0 h 44291"/>
                <a:gd name="connsiteX3" fmla="*/ 44291 w 44291"/>
                <a:gd name="connsiteY3" fmla="*/ 22003 h 44291"/>
                <a:gd name="connsiteX4" fmla="*/ 44291 w 44291"/>
                <a:gd name="connsiteY4" fmla="*/ 22098 h 44291"/>
                <a:gd name="connsiteX5" fmla="*/ 44291 w 44291"/>
                <a:gd name="connsiteY5" fmla="*/ 22098 h 44291"/>
                <a:gd name="connsiteX6" fmla="*/ 22193 w 44291"/>
                <a:gd name="connsiteY6" fmla="*/ 44291 h 44291"/>
                <a:gd name="connsiteX7" fmla="*/ 22193 w 44291"/>
                <a:gd name="connsiteY7" fmla="*/ 44291 h 44291"/>
                <a:gd name="connsiteX8" fmla="*/ 0 w 44291"/>
                <a:gd name="connsiteY8" fmla="*/ 22098 h 4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91" h="44291">
                  <a:moveTo>
                    <a:pt x="0" y="22098"/>
                  </a:moveTo>
                  <a:cubicBezTo>
                    <a:pt x="0" y="9894"/>
                    <a:pt x="9894" y="0"/>
                    <a:pt x="22098" y="0"/>
                  </a:cubicBezTo>
                  <a:lnTo>
                    <a:pt x="22098" y="0"/>
                  </a:lnTo>
                  <a:cubicBezTo>
                    <a:pt x="34302" y="-52"/>
                    <a:pt x="44238" y="9799"/>
                    <a:pt x="44291" y="22003"/>
                  </a:cubicBezTo>
                  <a:cubicBezTo>
                    <a:pt x="44291" y="22034"/>
                    <a:pt x="44291" y="22067"/>
                    <a:pt x="44291" y="22098"/>
                  </a:cubicBezTo>
                  <a:lnTo>
                    <a:pt x="44291" y="22098"/>
                  </a:lnTo>
                  <a:cubicBezTo>
                    <a:pt x="44240" y="34297"/>
                    <a:pt x="34391" y="44188"/>
                    <a:pt x="22193" y="44291"/>
                  </a:cubicBezTo>
                  <a:lnTo>
                    <a:pt x="22193" y="44291"/>
                  </a:lnTo>
                  <a:cubicBezTo>
                    <a:pt x="9936" y="44291"/>
                    <a:pt x="0" y="34355"/>
                    <a:pt x="0" y="22098"/>
                  </a:cubicBezTo>
                  <a:close/>
                </a:path>
              </a:pathLst>
            </a:custGeom>
            <a:solidFill>
              <a:srgbClr val="A4E7F9"/>
            </a:solidFill>
            <a:ln w="9525" cap="flat">
              <a:noFill/>
              <a:prstDash val="solid"/>
              <a:miter/>
            </a:ln>
            <a:effectLst/>
          </p:spPr>
          <p:txBody>
            <a:bodyPr rtlCol="0" anchor="ctr"/>
            <a:lstStyle/>
            <a:p>
              <a:endParaRPr lang="en-US" sz="1350"/>
            </a:p>
          </p:txBody>
        </p:sp>
        <p:sp>
          <p:nvSpPr>
            <p:cNvPr id="55" name="Freeform: Shape 54">
              <a:extLst>
                <a:ext uri="{FF2B5EF4-FFF2-40B4-BE49-F238E27FC236}">
                  <a16:creationId xmlns:a16="http://schemas.microsoft.com/office/drawing/2014/main" id="{72C1BD7D-39E6-4737-85DE-EC0043E8EA5F}"/>
                </a:ext>
              </a:extLst>
            </p:cNvPr>
            <p:cNvSpPr/>
            <p:nvPr/>
          </p:nvSpPr>
          <p:spPr>
            <a:xfrm rot="10800000" flipH="1">
              <a:off x="1144857" y="3389083"/>
              <a:ext cx="128047" cy="128109"/>
            </a:xfrm>
            <a:custGeom>
              <a:avLst/>
              <a:gdLst>
                <a:gd name="connsiteX0" fmla="*/ 15381 w 44290"/>
                <a:gd name="connsiteY0" fmla="*/ 43169 h 44312"/>
                <a:gd name="connsiteX1" fmla="*/ 1028 w 44290"/>
                <a:gd name="connsiteY1" fmla="*/ 15561 h 44312"/>
                <a:gd name="connsiteX2" fmla="*/ 1094 w 44290"/>
                <a:gd name="connsiteY2" fmla="*/ 15356 h 44312"/>
                <a:gd name="connsiteX3" fmla="*/ 1094 w 44290"/>
                <a:gd name="connsiteY3" fmla="*/ 15356 h 44312"/>
                <a:gd name="connsiteX4" fmla="*/ 28884 w 44290"/>
                <a:gd name="connsiteY4" fmla="*/ 1061 h 44312"/>
                <a:gd name="connsiteX5" fmla="*/ 28907 w 44290"/>
                <a:gd name="connsiteY5" fmla="*/ 1069 h 44312"/>
                <a:gd name="connsiteX6" fmla="*/ 28907 w 44290"/>
                <a:gd name="connsiteY6" fmla="*/ 1069 h 44312"/>
                <a:gd name="connsiteX7" fmla="*/ 43238 w 44290"/>
                <a:gd name="connsiteY7" fmla="*/ 28840 h 44312"/>
                <a:gd name="connsiteX8" fmla="*/ 43194 w 44290"/>
                <a:gd name="connsiteY8" fmla="*/ 28977 h 44312"/>
                <a:gd name="connsiteX9" fmla="*/ 43194 w 44290"/>
                <a:gd name="connsiteY9" fmla="*/ 28977 h 44312"/>
                <a:gd name="connsiteX10" fmla="*/ 22144 w 44290"/>
                <a:gd name="connsiteY10" fmla="*/ 44312 h 44312"/>
                <a:gd name="connsiteX11" fmla="*/ 22144 w 44290"/>
                <a:gd name="connsiteY11" fmla="*/ 44312 h 44312"/>
                <a:gd name="connsiteX12" fmla="*/ 15381 w 44290"/>
                <a:gd name="connsiteY12" fmla="*/ 43169 h 4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290" h="44312">
                  <a:moveTo>
                    <a:pt x="15381" y="43169"/>
                  </a:moveTo>
                  <a:cubicBezTo>
                    <a:pt x="3794" y="39509"/>
                    <a:pt x="-2633" y="27148"/>
                    <a:pt x="1028" y="15561"/>
                  </a:cubicBezTo>
                  <a:cubicBezTo>
                    <a:pt x="1049" y="15492"/>
                    <a:pt x="1071" y="15424"/>
                    <a:pt x="1094" y="15356"/>
                  </a:cubicBezTo>
                  <a:lnTo>
                    <a:pt x="1094" y="15356"/>
                  </a:lnTo>
                  <a:cubicBezTo>
                    <a:pt x="4820" y="3735"/>
                    <a:pt x="17262" y="-2665"/>
                    <a:pt x="28884" y="1061"/>
                  </a:cubicBezTo>
                  <a:cubicBezTo>
                    <a:pt x="28891" y="1064"/>
                    <a:pt x="28899" y="1066"/>
                    <a:pt x="28907" y="1069"/>
                  </a:cubicBezTo>
                  <a:lnTo>
                    <a:pt x="28907" y="1069"/>
                  </a:lnTo>
                  <a:cubicBezTo>
                    <a:pt x="40533" y="4780"/>
                    <a:pt x="46949" y="17214"/>
                    <a:pt x="43238" y="28840"/>
                  </a:cubicBezTo>
                  <a:cubicBezTo>
                    <a:pt x="43224" y="28886"/>
                    <a:pt x="43209" y="28931"/>
                    <a:pt x="43194" y="28977"/>
                  </a:cubicBezTo>
                  <a:lnTo>
                    <a:pt x="43194" y="28977"/>
                  </a:lnTo>
                  <a:cubicBezTo>
                    <a:pt x="40281" y="38138"/>
                    <a:pt x="31757" y="44348"/>
                    <a:pt x="22144" y="44312"/>
                  </a:cubicBezTo>
                  <a:lnTo>
                    <a:pt x="22144" y="44312"/>
                  </a:lnTo>
                  <a:cubicBezTo>
                    <a:pt x="19843" y="44297"/>
                    <a:pt x="17559" y="43911"/>
                    <a:pt x="15381" y="43169"/>
                  </a:cubicBezTo>
                  <a:close/>
                </a:path>
              </a:pathLst>
            </a:custGeom>
            <a:solidFill>
              <a:srgbClr val="A4E7F9"/>
            </a:solidFill>
            <a:ln w="9525" cap="flat">
              <a:noFill/>
              <a:prstDash val="solid"/>
              <a:miter/>
            </a:ln>
            <a:effectLst/>
          </p:spPr>
          <p:txBody>
            <a:bodyPr rtlCol="0" anchor="ctr"/>
            <a:lstStyle/>
            <a:p>
              <a:endParaRPr lang="en-US" sz="1350"/>
            </a:p>
          </p:txBody>
        </p:sp>
        <p:sp>
          <p:nvSpPr>
            <p:cNvPr id="56" name="Freeform: Shape 55">
              <a:extLst>
                <a:ext uri="{FF2B5EF4-FFF2-40B4-BE49-F238E27FC236}">
                  <a16:creationId xmlns:a16="http://schemas.microsoft.com/office/drawing/2014/main" id="{F8743E6B-E398-4C2B-AB73-B74879E03E16}"/>
                </a:ext>
              </a:extLst>
            </p:cNvPr>
            <p:cNvSpPr/>
            <p:nvPr/>
          </p:nvSpPr>
          <p:spPr>
            <a:xfrm rot="10800000" flipH="1">
              <a:off x="1280936" y="3655924"/>
              <a:ext cx="127992" cy="128914"/>
            </a:xfrm>
            <a:custGeom>
              <a:avLst/>
              <a:gdLst>
                <a:gd name="connsiteX0" fmla="*/ 9175 w 44271"/>
                <a:gd name="connsiteY0" fmla="*/ 40019 h 44590"/>
                <a:gd name="connsiteX1" fmla="*/ 4127 w 44271"/>
                <a:gd name="connsiteY1" fmla="*/ 9158 h 44590"/>
                <a:gd name="connsiteX2" fmla="*/ 4127 w 44271"/>
                <a:gd name="connsiteY2" fmla="*/ 9158 h 44590"/>
                <a:gd name="connsiteX3" fmla="*/ 35083 w 44271"/>
                <a:gd name="connsiteY3" fmla="*/ 4205 h 44590"/>
                <a:gd name="connsiteX4" fmla="*/ 35083 w 44271"/>
                <a:gd name="connsiteY4" fmla="*/ 4205 h 44590"/>
                <a:gd name="connsiteX5" fmla="*/ 40153 w 44271"/>
                <a:gd name="connsiteY5" fmla="*/ 34906 h 44590"/>
                <a:gd name="connsiteX6" fmla="*/ 40036 w 44271"/>
                <a:gd name="connsiteY6" fmla="*/ 35066 h 44590"/>
                <a:gd name="connsiteX7" fmla="*/ 40036 w 44271"/>
                <a:gd name="connsiteY7" fmla="*/ 35066 h 44590"/>
                <a:gd name="connsiteX8" fmla="*/ 22129 w 44271"/>
                <a:gd name="connsiteY8" fmla="*/ 44591 h 44590"/>
                <a:gd name="connsiteX9" fmla="*/ 22129 w 44271"/>
                <a:gd name="connsiteY9" fmla="*/ 44591 h 44590"/>
                <a:gd name="connsiteX10" fmla="*/ 9175 w 44271"/>
                <a:gd name="connsiteY10" fmla="*/ 40019 h 44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271" h="44590">
                  <a:moveTo>
                    <a:pt x="9175" y="40019"/>
                  </a:moveTo>
                  <a:cubicBezTo>
                    <a:pt x="-700" y="32865"/>
                    <a:pt x="-2954" y="19085"/>
                    <a:pt x="4127" y="9158"/>
                  </a:cubicBezTo>
                  <a:lnTo>
                    <a:pt x="4127" y="9158"/>
                  </a:lnTo>
                  <a:cubicBezTo>
                    <a:pt x="11316" y="-746"/>
                    <a:pt x="25164" y="-2961"/>
                    <a:pt x="35083" y="4205"/>
                  </a:cubicBezTo>
                  <a:lnTo>
                    <a:pt x="35083" y="4205"/>
                  </a:lnTo>
                  <a:cubicBezTo>
                    <a:pt x="44961" y="11283"/>
                    <a:pt x="47231" y="25028"/>
                    <a:pt x="40153" y="34906"/>
                  </a:cubicBezTo>
                  <a:cubicBezTo>
                    <a:pt x="40114" y="34959"/>
                    <a:pt x="40075" y="35012"/>
                    <a:pt x="40036" y="35066"/>
                  </a:cubicBezTo>
                  <a:lnTo>
                    <a:pt x="40036" y="35066"/>
                  </a:lnTo>
                  <a:cubicBezTo>
                    <a:pt x="35985" y="40979"/>
                    <a:pt x="29297" y="44536"/>
                    <a:pt x="22129" y="44591"/>
                  </a:cubicBezTo>
                  <a:lnTo>
                    <a:pt x="22129" y="44591"/>
                  </a:lnTo>
                  <a:cubicBezTo>
                    <a:pt x="17433" y="44494"/>
                    <a:pt x="12892" y="42892"/>
                    <a:pt x="9175" y="40019"/>
                  </a:cubicBezTo>
                  <a:close/>
                </a:path>
              </a:pathLst>
            </a:custGeom>
            <a:solidFill>
              <a:srgbClr val="A4E7F9"/>
            </a:solidFill>
            <a:ln w="9525" cap="flat">
              <a:noFill/>
              <a:prstDash val="solid"/>
              <a:miter/>
            </a:ln>
            <a:effectLst/>
          </p:spPr>
          <p:txBody>
            <a:bodyPr rtlCol="0" anchor="ctr"/>
            <a:lstStyle/>
            <a:p>
              <a:endParaRPr lang="en-US" sz="1350"/>
            </a:p>
          </p:txBody>
        </p:sp>
        <p:sp>
          <p:nvSpPr>
            <p:cNvPr id="57" name="Freeform: Shape 56">
              <a:extLst>
                <a:ext uri="{FF2B5EF4-FFF2-40B4-BE49-F238E27FC236}">
                  <a16:creationId xmlns:a16="http://schemas.microsoft.com/office/drawing/2014/main" id="{E47D9A54-4305-4147-95A2-AD39E28DA449}"/>
                </a:ext>
              </a:extLst>
            </p:cNvPr>
            <p:cNvSpPr/>
            <p:nvPr/>
          </p:nvSpPr>
          <p:spPr>
            <a:xfrm rot="10800000" flipH="1">
              <a:off x="1492836" y="3869617"/>
              <a:ext cx="127793" cy="128092"/>
            </a:xfrm>
            <a:custGeom>
              <a:avLst/>
              <a:gdLst>
                <a:gd name="connsiteX0" fmla="*/ 4271 w 44202"/>
                <a:gd name="connsiteY0" fmla="*/ 35257 h 44306"/>
                <a:gd name="connsiteX1" fmla="*/ 9033 w 44202"/>
                <a:gd name="connsiteY1" fmla="*/ 4301 h 44306"/>
                <a:gd name="connsiteX2" fmla="*/ 9033 w 44202"/>
                <a:gd name="connsiteY2" fmla="*/ 4301 h 44306"/>
                <a:gd name="connsiteX3" fmla="*/ 39803 w 44202"/>
                <a:gd name="connsiteY3" fmla="*/ 8938 h 44306"/>
                <a:gd name="connsiteX4" fmla="*/ 39894 w 44202"/>
                <a:gd name="connsiteY4" fmla="*/ 9064 h 44306"/>
                <a:gd name="connsiteX5" fmla="*/ 39894 w 44202"/>
                <a:gd name="connsiteY5" fmla="*/ 9064 h 44306"/>
                <a:gd name="connsiteX6" fmla="*/ 35211 w 44202"/>
                <a:gd name="connsiteY6" fmla="*/ 39962 h 44306"/>
                <a:gd name="connsiteX7" fmla="*/ 35132 w 44202"/>
                <a:gd name="connsiteY7" fmla="*/ 40020 h 44306"/>
                <a:gd name="connsiteX8" fmla="*/ 35132 w 44202"/>
                <a:gd name="connsiteY8" fmla="*/ 40020 h 44306"/>
                <a:gd name="connsiteX9" fmla="*/ 22083 w 44202"/>
                <a:gd name="connsiteY9" fmla="*/ 44306 h 44306"/>
                <a:gd name="connsiteX10" fmla="*/ 22083 w 44202"/>
                <a:gd name="connsiteY10" fmla="*/ 44306 h 44306"/>
                <a:gd name="connsiteX11" fmla="*/ 4271 w 44202"/>
                <a:gd name="connsiteY11" fmla="*/ 35257 h 4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02" h="44306">
                  <a:moveTo>
                    <a:pt x="4271" y="35257"/>
                  </a:moveTo>
                  <a:cubicBezTo>
                    <a:pt x="-2936" y="25387"/>
                    <a:pt x="-807" y="11549"/>
                    <a:pt x="9033" y="4301"/>
                  </a:cubicBezTo>
                  <a:lnTo>
                    <a:pt x="9033" y="4301"/>
                  </a:lnTo>
                  <a:cubicBezTo>
                    <a:pt x="18811" y="-2915"/>
                    <a:pt x="32587" y="-839"/>
                    <a:pt x="39803" y="8938"/>
                  </a:cubicBezTo>
                  <a:cubicBezTo>
                    <a:pt x="39833" y="8980"/>
                    <a:pt x="39864" y="9022"/>
                    <a:pt x="39894" y="9064"/>
                  </a:cubicBezTo>
                  <a:lnTo>
                    <a:pt x="39894" y="9064"/>
                  </a:lnTo>
                  <a:cubicBezTo>
                    <a:pt x="47133" y="18889"/>
                    <a:pt x="45037" y="32723"/>
                    <a:pt x="35211" y="39962"/>
                  </a:cubicBezTo>
                  <a:cubicBezTo>
                    <a:pt x="35184" y="39982"/>
                    <a:pt x="35159" y="40001"/>
                    <a:pt x="35132" y="40020"/>
                  </a:cubicBezTo>
                  <a:lnTo>
                    <a:pt x="35132" y="40020"/>
                  </a:lnTo>
                  <a:cubicBezTo>
                    <a:pt x="31336" y="42775"/>
                    <a:pt x="26773" y="44274"/>
                    <a:pt x="22083" y="44306"/>
                  </a:cubicBezTo>
                  <a:lnTo>
                    <a:pt x="22083" y="44306"/>
                  </a:lnTo>
                  <a:cubicBezTo>
                    <a:pt x="15043" y="44299"/>
                    <a:pt x="8428" y="40938"/>
                    <a:pt x="4271" y="35257"/>
                  </a:cubicBezTo>
                  <a:close/>
                </a:path>
              </a:pathLst>
            </a:custGeom>
            <a:solidFill>
              <a:srgbClr val="A4E7F9"/>
            </a:solidFill>
            <a:ln w="9525" cap="flat">
              <a:noFill/>
              <a:prstDash val="solid"/>
              <a:miter/>
            </a:ln>
            <a:effectLst/>
          </p:spPr>
          <p:txBody>
            <a:bodyPr rtlCol="0" anchor="ctr"/>
            <a:lstStyle/>
            <a:p>
              <a:endParaRPr lang="en-US" sz="1350"/>
            </a:p>
          </p:txBody>
        </p:sp>
        <p:sp>
          <p:nvSpPr>
            <p:cNvPr id="58" name="Freeform: Shape 57">
              <a:extLst>
                <a:ext uri="{FF2B5EF4-FFF2-40B4-BE49-F238E27FC236}">
                  <a16:creationId xmlns:a16="http://schemas.microsoft.com/office/drawing/2014/main" id="{B6F61C33-77EF-419A-AB4A-7A2D020EA8E8}"/>
                </a:ext>
              </a:extLst>
            </p:cNvPr>
            <p:cNvSpPr/>
            <p:nvPr/>
          </p:nvSpPr>
          <p:spPr>
            <a:xfrm rot="10800000" flipH="1">
              <a:off x="1759988" y="4006756"/>
              <a:ext cx="128136" cy="127977"/>
            </a:xfrm>
            <a:custGeom>
              <a:avLst/>
              <a:gdLst>
                <a:gd name="connsiteX0" fmla="*/ 1115 w 44321"/>
                <a:gd name="connsiteY0" fmla="*/ 29026 h 44266"/>
                <a:gd name="connsiteX1" fmla="*/ 15191 w 44321"/>
                <a:gd name="connsiteY1" fmla="*/ 1125 h 44266"/>
                <a:gd name="connsiteX2" fmla="*/ 15212 w 44321"/>
                <a:gd name="connsiteY2" fmla="*/ 1118 h 44266"/>
                <a:gd name="connsiteX3" fmla="*/ 15212 w 44321"/>
                <a:gd name="connsiteY3" fmla="*/ 1118 h 44266"/>
                <a:gd name="connsiteX4" fmla="*/ 43215 w 44321"/>
                <a:gd name="connsiteY4" fmla="*/ 15215 h 44266"/>
                <a:gd name="connsiteX5" fmla="*/ 43215 w 44321"/>
                <a:gd name="connsiteY5" fmla="*/ 15215 h 44266"/>
                <a:gd name="connsiteX6" fmla="*/ 29101 w 44321"/>
                <a:gd name="connsiteY6" fmla="*/ 43098 h 44266"/>
                <a:gd name="connsiteX7" fmla="*/ 29023 w 44321"/>
                <a:gd name="connsiteY7" fmla="*/ 43123 h 44266"/>
                <a:gd name="connsiteX8" fmla="*/ 29023 w 44321"/>
                <a:gd name="connsiteY8" fmla="*/ 43123 h 44266"/>
                <a:gd name="connsiteX9" fmla="*/ 22165 w 44321"/>
                <a:gd name="connsiteY9" fmla="*/ 44266 h 44266"/>
                <a:gd name="connsiteX10" fmla="*/ 22165 w 44321"/>
                <a:gd name="connsiteY10" fmla="*/ 44266 h 44266"/>
                <a:gd name="connsiteX11" fmla="*/ 1115 w 44321"/>
                <a:gd name="connsiteY11" fmla="*/ 29026 h 44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21" h="44266">
                  <a:moveTo>
                    <a:pt x="1115" y="29026"/>
                  </a:moveTo>
                  <a:cubicBezTo>
                    <a:pt x="-2703" y="17435"/>
                    <a:pt x="3600" y="4943"/>
                    <a:pt x="15191" y="1125"/>
                  </a:cubicBezTo>
                  <a:cubicBezTo>
                    <a:pt x="15199" y="1123"/>
                    <a:pt x="15205" y="1121"/>
                    <a:pt x="15212" y="1118"/>
                  </a:cubicBezTo>
                  <a:lnTo>
                    <a:pt x="15212" y="1118"/>
                  </a:lnTo>
                  <a:cubicBezTo>
                    <a:pt x="26836" y="-2707"/>
                    <a:pt x="39364" y="3599"/>
                    <a:pt x="43215" y="15215"/>
                  </a:cubicBezTo>
                  <a:lnTo>
                    <a:pt x="43215" y="15215"/>
                  </a:lnTo>
                  <a:cubicBezTo>
                    <a:pt x="47018" y="26812"/>
                    <a:pt x="40699" y="39296"/>
                    <a:pt x="29101" y="43098"/>
                  </a:cubicBezTo>
                  <a:cubicBezTo>
                    <a:pt x="29076" y="43107"/>
                    <a:pt x="29049" y="43115"/>
                    <a:pt x="29023" y="43123"/>
                  </a:cubicBezTo>
                  <a:lnTo>
                    <a:pt x="29023" y="43123"/>
                  </a:lnTo>
                  <a:cubicBezTo>
                    <a:pt x="26813" y="43872"/>
                    <a:pt x="24498" y="44258"/>
                    <a:pt x="22165" y="44266"/>
                  </a:cubicBezTo>
                  <a:lnTo>
                    <a:pt x="22165" y="44266"/>
                  </a:lnTo>
                  <a:cubicBezTo>
                    <a:pt x="12587" y="44285"/>
                    <a:pt x="4088" y="38132"/>
                    <a:pt x="1115" y="29026"/>
                  </a:cubicBezTo>
                  <a:close/>
                </a:path>
              </a:pathLst>
            </a:custGeom>
            <a:solidFill>
              <a:srgbClr val="A4E7F9"/>
            </a:solidFill>
            <a:ln w="9525" cap="flat">
              <a:noFill/>
              <a:prstDash val="solid"/>
              <a:miter/>
            </a:ln>
            <a:effectLst/>
          </p:spPr>
          <p:txBody>
            <a:bodyPr rtlCol="0" anchor="ctr"/>
            <a:lstStyle/>
            <a:p>
              <a:endParaRPr lang="en-US" sz="1350"/>
            </a:p>
          </p:txBody>
        </p:sp>
        <p:sp>
          <p:nvSpPr>
            <p:cNvPr id="59" name="Freeform: Shape 58">
              <a:extLst>
                <a:ext uri="{FF2B5EF4-FFF2-40B4-BE49-F238E27FC236}">
                  <a16:creationId xmlns:a16="http://schemas.microsoft.com/office/drawing/2014/main" id="{DF6635FA-CD47-42F3-AFAE-260C146A3496}"/>
                </a:ext>
              </a:extLst>
            </p:cNvPr>
            <p:cNvSpPr/>
            <p:nvPr/>
          </p:nvSpPr>
          <p:spPr>
            <a:xfrm rot="10800000" flipH="1">
              <a:off x="2056489" y="4054392"/>
              <a:ext cx="128050" cy="127778"/>
            </a:xfrm>
            <a:custGeom>
              <a:avLst/>
              <a:gdLst>
                <a:gd name="connsiteX0" fmla="*/ 0 w 44291"/>
                <a:gd name="connsiteY0" fmla="*/ 22193 h 44197"/>
                <a:gd name="connsiteX1" fmla="*/ 22098 w 44291"/>
                <a:gd name="connsiteY1" fmla="*/ 0 h 44197"/>
                <a:gd name="connsiteX2" fmla="*/ 22098 w 44291"/>
                <a:gd name="connsiteY2" fmla="*/ 0 h 44197"/>
                <a:gd name="connsiteX3" fmla="*/ 44291 w 44291"/>
                <a:gd name="connsiteY3" fmla="*/ 22003 h 44197"/>
                <a:gd name="connsiteX4" fmla="*/ 44291 w 44291"/>
                <a:gd name="connsiteY4" fmla="*/ 22098 h 44197"/>
                <a:gd name="connsiteX5" fmla="*/ 44291 w 44291"/>
                <a:gd name="connsiteY5" fmla="*/ 22098 h 44197"/>
                <a:gd name="connsiteX6" fmla="*/ 22193 w 44291"/>
                <a:gd name="connsiteY6" fmla="*/ 44196 h 44197"/>
                <a:gd name="connsiteX7" fmla="*/ 22193 w 44291"/>
                <a:gd name="connsiteY7" fmla="*/ 44196 h 44197"/>
                <a:gd name="connsiteX8" fmla="*/ 1 w 44291"/>
                <a:gd name="connsiteY8" fmla="*/ 22385 h 44197"/>
                <a:gd name="connsiteX9" fmla="*/ 0 w 44291"/>
                <a:gd name="connsiteY9" fmla="*/ 22193 h 4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291" h="44197">
                  <a:moveTo>
                    <a:pt x="0" y="22193"/>
                  </a:moveTo>
                  <a:cubicBezTo>
                    <a:pt x="0" y="9974"/>
                    <a:pt x="9878" y="53"/>
                    <a:pt x="22098" y="0"/>
                  </a:cubicBezTo>
                  <a:lnTo>
                    <a:pt x="22098" y="0"/>
                  </a:lnTo>
                  <a:cubicBezTo>
                    <a:pt x="34302" y="-52"/>
                    <a:pt x="44239" y="9798"/>
                    <a:pt x="44291" y="22003"/>
                  </a:cubicBezTo>
                  <a:cubicBezTo>
                    <a:pt x="44291" y="22035"/>
                    <a:pt x="44291" y="22066"/>
                    <a:pt x="44291" y="22098"/>
                  </a:cubicBezTo>
                  <a:lnTo>
                    <a:pt x="44291" y="22098"/>
                  </a:lnTo>
                  <a:cubicBezTo>
                    <a:pt x="44291" y="34303"/>
                    <a:pt x="34398" y="44196"/>
                    <a:pt x="22193" y="44196"/>
                  </a:cubicBezTo>
                  <a:lnTo>
                    <a:pt x="22193" y="44196"/>
                  </a:lnTo>
                  <a:cubicBezTo>
                    <a:pt x="10042" y="44301"/>
                    <a:pt x="106" y="34536"/>
                    <a:pt x="1" y="22385"/>
                  </a:cubicBezTo>
                  <a:cubicBezTo>
                    <a:pt x="0" y="22321"/>
                    <a:pt x="0" y="22257"/>
                    <a:pt x="0" y="22193"/>
                  </a:cubicBezTo>
                  <a:close/>
                </a:path>
              </a:pathLst>
            </a:custGeom>
            <a:solidFill>
              <a:srgbClr val="A4E7F9"/>
            </a:solidFill>
            <a:ln w="9525" cap="flat">
              <a:noFill/>
              <a:prstDash val="solid"/>
              <a:miter/>
            </a:ln>
            <a:effectLst/>
          </p:spPr>
          <p:txBody>
            <a:bodyPr rtlCol="0" anchor="ctr"/>
            <a:lstStyle/>
            <a:p>
              <a:endParaRPr lang="en-US" sz="1350"/>
            </a:p>
          </p:txBody>
        </p:sp>
        <p:sp>
          <p:nvSpPr>
            <p:cNvPr id="60" name="Freeform: Shape 59">
              <a:extLst>
                <a:ext uri="{FF2B5EF4-FFF2-40B4-BE49-F238E27FC236}">
                  <a16:creationId xmlns:a16="http://schemas.microsoft.com/office/drawing/2014/main" id="{D7583D0B-EBC2-495C-B7C7-CE3E181B724D}"/>
                </a:ext>
              </a:extLst>
            </p:cNvPr>
            <p:cNvSpPr/>
            <p:nvPr/>
          </p:nvSpPr>
          <p:spPr>
            <a:xfrm rot="10800000" flipH="1">
              <a:off x="1998797" y="3034787"/>
              <a:ext cx="243432" cy="243434"/>
            </a:xfrm>
            <a:custGeom>
              <a:avLst/>
              <a:gdLst>
                <a:gd name="connsiteX0" fmla="*/ 71866 w 84200"/>
                <a:gd name="connsiteY0" fmla="*/ 12327 h 84201"/>
                <a:gd name="connsiteX1" fmla="*/ 71874 w 84200"/>
                <a:gd name="connsiteY1" fmla="*/ 71866 h 84201"/>
                <a:gd name="connsiteX2" fmla="*/ 12335 w 84200"/>
                <a:gd name="connsiteY2" fmla="*/ 71874 h 84201"/>
                <a:gd name="connsiteX3" fmla="*/ 12327 w 84200"/>
                <a:gd name="connsiteY3" fmla="*/ 12335 h 84201"/>
                <a:gd name="connsiteX4" fmla="*/ 12335 w 84200"/>
                <a:gd name="connsiteY4" fmla="*/ 12327 h 84201"/>
                <a:gd name="connsiteX5" fmla="*/ 71866 w 84200"/>
                <a:gd name="connsiteY5" fmla="*/ 12327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200" h="84201">
                  <a:moveTo>
                    <a:pt x="71866" y="12327"/>
                  </a:moveTo>
                  <a:cubicBezTo>
                    <a:pt x="88309" y="28766"/>
                    <a:pt x="88313" y="55423"/>
                    <a:pt x="71874" y="71866"/>
                  </a:cubicBezTo>
                  <a:cubicBezTo>
                    <a:pt x="55434" y="88310"/>
                    <a:pt x="28778" y="88313"/>
                    <a:pt x="12335" y="71874"/>
                  </a:cubicBezTo>
                  <a:cubicBezTo>
                    <a:pt x="-4108" y="55436"/>
                    <a:pt x="-4112" y="28779"/>
                    <a:pt x="12327" y="12335"/>
                  </a:cubicBezTo>
                  <a:cubicBezTo>
                    <a:pt x="12330" y="12332"/>
                    <a:pt x="12332" y="12330"/>
                    <a:pt x="12335" y="12327"/>
                  </a:cubicBezTo>
                  <a:cubicBezTo>
                    <a:pt x="28775" y="-4109"/>
                    <a:pt x="55426" y="-4109"/>
                    <a:pt x="71866" y="12327"/>
                  </a:cubicBezTo>
                </a:path>
              </a:pathLst>
            </a:custGeom>
            <a:solidFill>
              <a:srgbClr val="FFBF00"/>
            </a:solidFill>
            <a:ln w="9525" cap="flat">
              <a:noFill/>
              <a:prstDash val="solid"/>
              <a:miter/>
            </a:ln>
            <a:effectLst>
              <a:outerShdw blurRad="63500" algn="ctr" rotWithShape="0">
                <a:schemeClr val="accent1">
                  <a:alpha val="70000"/>
                </a:schemeClr>
              </a:outerShdw>
            </a:effectLst>
          </p:spPr>
          <p:txBody>
            <a:bodyPr rtlCol="0" anchor="ctr"/>
            <a:lstStyle/>
            <a:p>
              <a:endParaRPr lang="en-US" sz="1350"/>
            </a:p>
          </p:txBody>
        </p:sp>
      </p:grpSp>
    </p:spTree>
    <p:extLst>
      <p:ext uri="{BB962C8B-B14F-4D97-AF65-F5344CB8AC3E}">
        <p14:creationId xmlns:p14="http://schemas.microsoft.com/office/powerpoint/2010/main" val="242644883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B2A50-CCAA-4148-8F27-8AD5C42398C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6F72C9-51FC-45FF-8D24-648333857CD3}"/>
              </a:ext>
            </a:extLst>
          </p:cNvPr>
          <p:cNvSpPr>
            <a:spLocks noGrp="1"/>
          </p:cNvSpPr>
          <p:nvPr>
            <p:ph sz="half" idx="1"/>
          </p:nvPr>
        </p:nvSpPr>
        <p:spPr>
          <a:xfrm>
            <a:off x="228600" y="1414585"/>
            <a:ext cx="4046220" cy="44454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57E15D5-E498-4387-94CB-046B27F79F19}"/>
              </a:ext>
            </a:extLst>
          </p:cNvPr>
          <p:cNvSpPr>
            <a:spLocks noGrp="1"/>
          </p:cNvSpPr>
          <p:nvPr>
            <p:ph sz="half" idx="2"/>
          </p:nvPr>
        </p:nvSpPr>
        <p:spPr>
          <a:xfrm>
            <a:off x="4411980" y="1414585"/>
            <a:ext cx="4046220" cy="44454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BB2A56CF-36B5-4624-8509-FAB48C55D36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CA92848-7A09-4081-B822-82AFA647296F}"/>
              </a:ext>
            </a:extLst>
          </p:cNvPr>
          <p:cNvSpPr>
            <a:spLocks noGrp="1"/>
          </p:cNvSpPr>
          <p:nvPr>
            <p:ph type="sldNum" sz="quarter" idx="12"/>
          </p:nvPr>
        </p:nvSpPr>
        <p:spPr/>
        <p:txBody>
          <a:bodyPr/>
          <a:lstStyle/>
          <a:p>
            <a:fld id="{DA520EEF-7E75-4E82-8A01-B57B62EF14E1}" type="slidenum">
              <a:rPr lang="en-US" smtClean="0"/>
              <a:t>‹#›</a:t>
            </a:fld>
            <a:endParaRPr lang="en-US" dirty="0"/>
          </a:p>
        </p:txBody>
      </p:sp>
    </p:spTree>
    <p:extLst>
      <p:ext uri="{BB962C8B-B14F-4D97-AF65-F5344CB8AC3E}">
        <p14:creationId xmlns:p14="http://schemas.microsoft.com/office/powerpoint/2010/main" val="124800097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 2 Boxes Op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126D6-9BDB-4500-BCD5-42B8422FF2B6}"/>
              </a:ext>
            </a:extLst>
          </p:cNvPr>
          <p:cNvSpPr>
            <a:spLocks noGrp="1"/>
          </p:cNvSpPr>
          <p:nvPr>
            <p:ph type="title"/>
          </p:nvPr>
        </p:nvSpPr>
        <p:spPr>
          <a:xfrm>
            <a:off x="228600" y="365126"/>
            <a:ext cx="8229600" cy="91440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1F250D7-288E-47B4-B66F-C56FBDC708EA}"/>
              </a:ext>
            </a:extLst>
          </p:cNvPr>
          <p:cNvSpPr>
            <a:spLocks noGrp="1"/>
          </p:cNvSpPr>
          <p:nvPr>
            <p:ph type="body" idx="1"/>
          </p:nvPr>
        </p:nvSpPr>
        <p:spPr>
          <a:xfrm>
            <a:off x="234244" y="1418133"/>
            <a:ext cx="4046220" cy="559044"/>
          </a:xfrm>
          <a:prstGeom prst="round2SameRect">
            <a:avLst/>
          </a:prstGeom>
          <a:solidFill>
            <a:schemeClr val="accent3">
              <a:lumMod val="75000"/>
            </a:schemeClr>
          </a:solidFill>
          <a:ln>
            <a:noFill/>
          </a:ln>
        </p:spPr>
        <p:txBody>
          <a:bodyPr anchor="b">
            <a:normAutofit/>
          </a:bodyPr>
          <a:lstStyle>
            <a:lvl1pPr marL="0" indent="0">
              <a:buNone/>
              <a:defRPr sz="1800" b="1">
                <a:solidFill>
                  <a:schemeClr val="bg1"/>
                </a:solidFill>
                <a:latin typeface="+mj-lt"/>
              </a:defRPr>
            </a:lvl1pPr>
            <a:lvl2pPr marL="342866" indent="0">
              <a:buNone/>
              <a:defRPr sz="1500" b="1"/>
            </a:lvl2pPr>
            <a:lvl3pPr marL="685732" indent="0">
              <a:buNone/>
              <a:defRPr sz="1350" b="1"/>
            </a:lvl3pPr>
            <a:lvl4pPr marL="1028598"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07087E0-72EB-4F65-86FF-55DCD82A1631}"/>
              </a:ext>
            </a:extLst>
          </p:cNvPr>
          <p:cNvSpPr>
            <a:spLocks noGrp="1"/>
          </p:cNvSpPr>
          <p:nvPr>
            <p:ph sz="half" idx="2"/>
          </p:nvPr>
        </p:nvSpPr>
        <p:spPr>
          <a:xfrm>
            <a:off x="234244" y="1992807"/>
            <a:ext cx="4046220" cy="3867256"/>
          </a:xfrm>
          <a:prstGeom prst="round2SameRect">
            <a:avLst>
              <a:gd name="adj1" fmla="val 0"/>
              <a:gd name="adj2" fmla="val 2386"/>
            </a:avLst>
          </a:prstGeom>
          <a:solidFill>
            <a:schemeClr val="bg1">
              <a:lumMod val="95000"/>
            </a:schemeClr>
          </a:solidFill>
          <a:effectLst>
            <a:outerShdw blurRad="38100" dist="25400" dir="5400000" algn="t" rotWithShape="0">
              <a:prstClr val="black">
                <a:alpha val="20000"/>
              </a:prstClr>
            </a:outerShdw>
          </a:effectLst>
        </p:spPr>
        <p:txBody>
          <a:bodyPr/>
          <a:lstStyle>
            <a:lvl1pPr>
              <a:defRPr sz="1800"/>
            </a:lvl1pPr>
            <a:lvl2pPr>
              <a:defRPr sz="1500"/>
            </a:lvl2pPr>
            <a:lvl3pPr>
              <a:defRPr sz="135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E5D4208B-74A9-4ABB-A244-D239BB94440A}"/>
              </a:ext>
            </a:extLst>
          </p:cNvPr>
          <p:cNvSpPr>
            <a:spLocks noGrp="1"/>
          </p:cNvSpPr>
          <p:nvPr>
            <p:ph type="body" sz="quarter" idx="3"/>
          </p:nvPr>
        </p:nvSpPr>
        <p:spPr>
          <a:xfrm>
            <a:off x="4409598" y="1418133"/>
            <a:ext cx="4046220" cy="559044"/>
          </a:xfrm>
          <a:prstGeom prst="round2SameRect">
            <a:avLst/>
          </a:prstGeom>
          <a:solidFill>
            <a:schemeClr val="accent3">
              <a:lumMod val="75000"/>
            </a:schemeClr>
          </a:solidFill>
        </p:spPr>
        <p:txBody>
          <a:bodyPr anchor="b">
            <a:normAutofit/>
          </a:bodyPr>
          <a:lstStyle>
            <a:lvl1pPr marL="0" indent="0">
              <a:buNone/>
              <a:defRPr sz="1800" b="1">
                <a:solidFill>
                  <a:schemeClr val="bg1"/>
                </a:solidFill>
                <a:latin typeface="+mj-lt"/>
              </a:defRPr>
            </a:lvl1pPr>
            <a:lvl2pPr marL="342866" indent="0">
              <a:buNone/>
              <a:defRPr sz="1500" b="1"/>
            </a:lvl2pPr>
            <a:lvl3pPr marL="685732" indent="0">
              <a:buNone/>
              <a:defRPr sz="1350" b="1"/>
            </a:lvl3pPr>
            <a:lvl4pPr marL="1028598"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6352468-DD58-4729-AB45-321CAE86E342}"/>
              </a:ext>
            </a:extLst>
          </p:cNvPr>
          <p:cNvSpPr>
            <a:spLocks noGrp="1"/>
          </p:cNvSpPr>
          <p:nvPr>
            <p:ph sz="quarter" idx="4"/>
          </p:nvPr>
        </p:nvSpPr>
        <p:spPr>
          <a:xfrm>
            <a:off x="4411980" y="1992807"/>
            <a:ext cx="4046220" cy="3867256"/>
          </a:xfrm>
          <a:prstGeom prst="round2SameRect">
            <a:avLst>
              <a:gd name="adj1" fmla="val 0"/>
              <a:gd name="adj2" fmla="val 2359"/>
            </a:avLst>
          </a:prstGeom>
          <a:solidFill>
            <a:schemeClr val="bg1">
              <a:lumMod val="95000"/>
            </a:schemeClr>
          </a:solidFill>
          <a:effectLst>
            <a:outerShdw blurRad="38100" dist="25400" dir="5400000" algn="t" rotWithShape="0">
              <a:prstClr val="black">
                <a:alpha val="20000"/>
              </a:prstClr>
            </a:outerShdw>
          </a:effectLst>
        </p:spPr>
        <p:txBody>
          <a:bodyPr/>
          <a:lstStyle>
            <a:lvl1pPr>
              <a:defRPr sz="1800"/>
            </a:lvl1pPr>
            <a:lvl2pPr>
              <a:defRPr sz="1500"/>
            </a:lvl2pPr>
            <a:lvl3pPr>
              <a:defRPr sz="135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962F09BA-0733-4459-BBE6-FCE9D2CDBF9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CB5000C-E0DB-41AC-8E7D-0EC3AF9C78C6}"/>
              </a:ext>
            </a:extLst>
          </p:cNvPr>
          <p:cNvSpPr>
            <a:spLocks noGrp="1"/>
          </p:cNvSpPr>
          <p:nvPr>
            <p:ph type="sldNum" sz="quarter" idx="12"/>
          </p:nvPr>
        </p:nvSpPr>
        <p:spPr/>
        <p:txBody>
          <a:bodyPr/>
          <a:lstStyle/>
          <a:p>
            <a:fld id="{DA520EEF-7E75-4E82-8A01-B57B62EF14E1}" type="slidenum">
              <a:rPr lang="en-US" smtClean="0"/>
              <a:t>‹#›</a:t>
            </a:fld>
            <a:endParaRPr lang="en-US" dirty="0"/>
          </a:p>
        </p:txBody>
      </p:sp>
    </p:spTree>
    <p:extLst>
      <p:ext uri="{BB962C8B-B14F-4D97-AF65-F5344CB8AC3E}">
        <p14:creationId xmlns:p14="http://schemas.microsoft.com/office/powerpoint/2010/main" val="141512054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ur-Square Opt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bwMode="gray">
          <a:xfrm>
            <a:off x="228603" y="1383933"/>
            <a:ext cx="4164804" cy="411480"/>
          </a:xfrm>
          <a:prstGeom prst="round2SameRect">
            <a:avLst/>
          </a:prstGeom>
          <a:solidFill>
            <a:schemeClr val="accent3">
              <a:lumMod val="75000"/>
            </a:schemeClr>
          </a:solidFill>
          <a:ln>
            <a:noFill/>
          </a:ln>
        </p:spPr>
        <p:txBody>
          <a:bodyPr vert="horz" lIns="91440" tIns="45720" rIns="91440" bIns="45720" rtlCol="0" anchor="b">
            <a:normAutofit/>
          </a:bodyPr>
          <a:lstStyle>
            <a:lvl1pPr>
              <a:defRPr lang="en-US" sz="1500" b="1" smtClean="0">
                <a:solidFill>
                  <a:schemeClr val="bg1"/>
                </a:solidFill>
                <a:latin typeface="+mj-lt"/>
              </a:defRPr>
            </a:lvl1pPr>
          </a:lstStyle>
          <a:p>
            <a:pPr marL="0" lvl="0" indent="0">
              <a:buNone/>
            </a:pPr>
            <a:r>
              <a:rPr lang="en-US"/>
              <a:t>Click to edit Master text styles</a:t>
            </a:r>
          </a:p>
        </p:txBody>
      </p:sp>
      <p:sp>
        <p:nvSpPr>
          <p:cNvPr id="4" name="Content Placeholder 3"/>
          <p:cNvSpPr>
            <a:spLocks noGrp="1"/>
          </p:cNvSpPr>
          <p:nvPr>
            <p:ph sz="half" idx="2"/>
          </p:nvPr>
        </p:nvSpPr>
        <p:spPr bwMode="blackGray">
          <a:xfrm>
            <a:off x="228600" y="1795413"/>
            <a:ext cx="4164807" cy="1738670"/>
          </a:xfrm>
          <a:solidFill>
            <a:schemeClr val="bg1">
              <a:lumMod val="95000"/>
            </a:schemeClr>
          </a:solidFill>
          <a:effectLst>
            <a:outerShdw blurRad="38100" dist="25400" dir="5400000" algn="t" rotWithShape="0">
              <a:prstClr val="black">
                <a:alpha val="20000"/>
              </a:prstClr>
            </a:outerShdw>
          </a:effectLst>
        </p:spPr>
        <p:txBody>
          <a:bodyPr vert="horz" lIns="91440" tIns="45720" rIns="91440" bIns="45720" rtlCol="0">
            <a:noAutofit/>
          </a:bodyPr>
          <a:lstStyle>
            <a:lvl1pPr>
              <a:defRPr lang="en-US" sz="1350" smtClean="0"/>
            </a:lvl1pPr>
            <a:lvl2pPr>
              <a:defRPr lang="en-US" sz="1200" smtClean="0"/>
            </a:lvl2pPr>
            <a:lvl3pPr>
              <a:defRPr lang="en-US" sz="1050" smtClean="0"/>
            </a:lvl3pPr>
            <a:lvl4pPr>
              <a:defRPr lang="en-US" sz="900" smtClean="0"/>
            </a:lvl4pPr>
            <a:lvl5pPr>
              <a:defRPr lang="en-US" sz="9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bwMode="gray">
          <a:xfrm>
            <a:off x="4530531" y="1383933"/>
            <a:ext cx="4164801" cy="411480"/>
          </a:xfrm>
          <a:prstGeom prst="round2SameRect">
            <a:avLst/>
          </a:prstGeom>
          <a:solidFill>
            <a:schemeClr val="accent3">
              <a:lumMod val="75000"/>
            </a:schemeClr>
          </a:solidFill>
          <a:ln>
            <a:noFill/>
          </a:ln>
        </p:spPr>
        <p:txBody>
          <a:bodyPr vert="horz" lIns="91440" tIns="45720" rIns="91440" bIns="45720" rtlCol="0" anchor="b">
            <a:normAutofit/>
          </a:bodyPr>
          <a:lstStyle>
            <a:lvl1pPr>
              <a:defRPr lang="en-US" sz="1500" b="1" smtClean="0">
                <a:solidFill>
                  <a:schemeClr val="bg1"/>
                </a:solidFill>
                <a:latin typeface="+mj-lt"/>
              </a:defRPr>
            </a:lvl1pPr>
          </a:lstStyle>
          <a:p>
            <a:pPr marL="0" lvl="0" indent="0">
              <a:buNone/>
            </a:pPr>
            <a:r>
              <a:rPr lang="en-US"/>
              <a:t>Click to edit Master text styles</a:t>
            </a:r>
          </a:p>
        </p:txBody>
      </p:sp>
      <p:sp>
        <p:nvSpPr>
          <p:cNvPr id="8" name="Footer Placeholder 7"/>
          <p:cNvSpPr>
            <a:spLocks noGrp="1"/>
          </p:cNvSpPr>
          <p:nvPr userDrawn="1">
            <p:ph type="ftr" sz="quarter" idx="11"/>
          </p:nvPr>
        </p:nvSpPr>
        <p:spPr/>
        <p:txBody>
          <a:bodyPr/>
          <a:lstStyle/>
          <a:p>
            <a:endParaRPr lang="en-US" dirty="0"/>
          </a:p>
        </p:txBody>
      </p:sp>
      <p:sp>
        <p:nvSpPr>
          <p:cNvPr id="9" name="Slide Number Placeholder 8"/>
          <p:cNvSpPr>
            <a:spLocks noGrp="1"/>
          </p:cNvSpPr>
          <p:nvPr userDrawn="1">
            <p:ph type="sldNum" sz="quarter" idx="12"/>
          </p:nvPr>
        </p:nvSpPr>
        <p:spPr/>
        <p:txBody>
          <a:bodyPr/>
          <a:lstStyle/>
          <a:p>
            <a:fld id="{D57F1E4F-1CFF-5643-939E-217C01CDF565}" type="slidenum">
              <a:rPr lang="en-US" dirty="0"/>
              <a:pPr/>
              <a:t>‹#›</a:t>
            </a:fld>
            <a:endParaRPr lang="en-US" dirty="0"/>
          </a:p>
        </p:txBody>
      </p:sp>
      <p:sp>
        <p:nvSpPr>
          <p:cNvPr id="15" name="Text Placeholder 2"/>
          <p:cNvSpPr>
            <a:spLocks noGrp="1"/>
          </p:cNvSpPr>
          <p:nvPr userDrawn="1">
            <p:ph type="body" idx="13"/>
          </p:nvPr>
        </p:nvSpPr>
        <p:spPr bwMode="gray">
          <a:xfrm>
            <a:off x="228602" y="3679604"/>
            <a:ext cx="4164804" cy="411480"/>
          </a:xfrm>
          <a:prstGeom prst="round2SameRect">
            <a:avLst/>
          </a:prstGeom>
          <a:solidFill>
            <a:schemeClr val="accent3">
              <a:lumMod val="75000"/>
            </a:schemeClr>
          </a:solidFill>
          <a:ln>
            <a:noFill/>
          </a:ln>
        </p:spPr>
        <p:txBody>
          <a:bodyPr vert="horz" lIns="91440" tIns="45720" rIns="91440" bIns="45720" rtlCol="0" anchor="b">
            <a:normAutofit/>
          </a:bodyPr>
          <a:lstStyle>
            <a:lvl1pPr>
              <a:defRPr lang="en-US" sz="1500" b="1" smtClean="0">
                <a:solidFill>
                  <a:schemeClr val="bg1"/>
                </a:solidFill>
                <a:latin typeface="+mj-lt"/>
              </a:defRPr>
            </a:lvl1pPr>
          </a:lstStyle>
          <a:p>
            <a:pPr marL="0" lvl="0" indent="0">
              <a:buNone/>
            </a:pPr>
            <a:r>
              <a:rPr lang="en-US"/>
              <a:t>Click to edit Master text styles</a:t>
            </a:r>
          </a:p>
        </p:txBody>
      </p:sp>
      <p:sp>
        <p:nvSpPr>
          <p:cNvPr id="17" name="Text Placeholder 4"/>
          <p:cNvSpPr>
            <a:spLocks noGrp="1"/>
          </p:cNvSpPr>
          <p:nvPr userDrawn="1">
            <p:ph type="body" sz="quarter" idx="15"/>
          </p:nvPr>
        </p:nvSpPr>
        <p:spPr bwMode="gray">
          <a:xfrm>
            <a:off x="4530528" y="3679604"/>
            <a:ext cx="4164801" cy="411480"/>
          </a:xfrm>
          <a:prstGeom prst="round2SameRect">
            <a:avLst/>
          </a:prstGeom>
          <a:solidFill>
            <a:schemeClr val="accent3">
              <a:lumMod val="75000"/>
            </a:schemeClr>
          </a:solidFill>
          <a:ln>
            <a:noFill/>
          </a:ln>
        </p:spPr>
        <p:txBody>
          <a:bodyPr vert="horz" lIns="91440" tIns="45720" rIns="91440" bIns="45720" rtlCol="0" anchor="b">
            <a:normAutofit/>
          </a:bodyPr>
          <a:lstStyle>
            <a:lvl1pPr>
              <a:defRPr lang="en-US" sz="1500" b="1" smtClean="0">
                <a:solidFill>
                  <a:schemeClr val="bg1"/>
                </a:solidFill>
                <a:latin typeface="+mj-lt"/>
              </a:defRPr>
            </a:lvl1pPr>
          </a:lstStyle>
          <a:p>
            <a:pPr marL="0" lvl="0" indent="0">
              <a:buNone/>
            </a:pPr>
            <a:r>
              <a:rPr lang="en-US"/>
              <a:t>Click to edit Master text styles</a:t>
            </a:r>
          </a:p>
        </p:txBody>
      </p:sp>
      <p:sp>
        <p:nvSpPr>
          <p:cNvPr id="19" name="Content Placeholder 3"/>
          <p:cNvSpPr>
            <a:spLocks noGrp="1"/>
          </p:cNvSpPr>
          <p:nvPr>
            <p:ph sz="half" idx="16"/>
          </p:nvPr>
        </p:nvSpPr>
        <p:spPr bwMode="blackGray">
          <a:xfrm>
            <a:off x="4530522" y="1795413"/>
            <a:ext cx="4164807" cy="1738670"/>
          </a:xfrm>
          <a:solidFill>
            <a:schemeClr val="bg1">
              <a:lumMod val="95000"/>
            </a:schemeClr>
          </a:solidFill>
          <a:effectLst>
            <a:outerShdw blurRad="38100" dist="25400" dir="5400000" algn="t" rotWithShape="0">
              <a:prstClr val="black">
                <a:alpha val="20000"/>
              </a:prstClr>
            </a:outerShdw>
          </a:effectLst>
        </p:spPr>
        <p:txBody>
          <a:bodyPr vert="horz" lIns="91440" tIns="45720" rIns="91440" bIns="45720" rtlCol="0">
            <a:noAutofit/>
          </a:bodyPr>
          <a:lstStyle>
            <a:lvl1pPr>
              <a:defRPr lang="en-US" sz="1350" smtClean="0"/>
            </a:lvl1pPr>
            <a:lvl2pPr>
              <a:defRPr lang="en-US" sz="1200" smtClean="0"/>
            </a:lvl2pPr>
            <a:lvl3pPr>
              <a:defRPr lang="en-US" sz="1050" smtClean="0"/>
            </a:lvl3pPr>
            <a:lvl4pPr>
              <a:defRPr lang="en-US" sz="900" smtClean="0"/>
            </a:lvl4pPr>
            <a:lvl5pPr>
              <a:defRPr lang="en-US" sz="9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half" idx="17"/>
          </p:nvPr>
        </p:nvSpPr>
        <p:spPr bwMode="blackGray">
          <a:xfrm>
            <a:off x="228600" y="4091104"/>
            <a:ext cx="4164807" cy="1738975"/>
          </a:xfrm>
          <a:solidFill>
            <a:schemeClr val="bg1">
              <a:lumMod val="95000"/>
            </a:schemeClr>
          </a:solidFill>
          <a:effectLst>
            <a:outerShdw blurRad="38100" dist="25400" dir="5400000" algn="t" rotWithShape="0">
              <a:prstClr val="black">
                <a:alpha val="20000"/>
              </a:prstClr>
            </a:outerShdw>
          </a:effectLst>
        </p:spPr>
        <p:txBody>
          <a:bodyPr vert="horz" lIns="91440" tIns="45720" rIns="91440" bIns="45720" rtlCol="0">
            <a:noAutofit/>
          </a:bodyPr>
          <a:lstStyle>
            <a:lvl1pPr>
              <a:defRPr lang="en-US" sz="1350" smtClean="0"/>
            </a:lvl1pPr>
            <a:lvl2pPr>
              <a:defRPr lang="en-US" sz="1200" smtClean="0"/>
            </a:lvl2pPr>
            <a:lvl3pPr>
              <a:defRPr lang="en-US" sz="1050" smtClean="0"/>
            </a:lvl3pPr>
            <a:lvl4pPr>
              <a:defRPr lang="en-US" sz="900" smtClean="0"/>
            </a:lvl4pPr>
            <a:lvl5pPr>
              <a:defRPr lang="en-US" sz="9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3"/>
          <p:cNvSpPr>
            <a:spLocks noGrp="1"/>
          </p:cNvSpPr>
          <p:nvPr>
            <p:ph sz="half" idx="18"/>
          </p:nvPr>
        </p:nvSpPr>
        <p:spPr bwMode="blackGray">
          <a:xfrm>
            <a:off x="4530522" y="4091085"/>
            <a:ext cx="4164807" cy="1738670"/>
          </a:xfrm>
          <a:solidFill>
            <a:schemeClr val="bg1">
              <a:lumMod val="95000"/>
            </a:schemeClr>
          </a:solidFill>
          <a:effectLst>
            <a:outerShdw blurRad="38100" dist="25400" dir="5400000" algn="t" rotWithShape="0">
              <a:prstClr val="black">
                <a:alpha val="20000"/>
              </a:prstClr>
            </a:outerShdw>
          </a:effectLst>
        </p:spPr>
        <p:txBody>
          <a:bodyPr vert="horz" lIns="91440" tIns="45720" rIns="91440" bIns="45720" rtlCol="0">
            <a:noAutofit/>
          </a:bodyPr>
          <a:lstStyle>
            <a:lvl1pPr>
              <a:defRPr lang="en-US" sz="1350" smtClean="0"/>
            </a:lvl1pPr>
            <a:lvl2pPr>
              <a:defRPr lang="en-US" sz="1200" smtClean="0"/>
            </a:lvl2pPr>
            <a:lvl3pPr>
              <a:defRPr lang="en-US" sz="1050" smtClean="0"/>
            </a:lvl3pPr>
            <a:lvl4pPr>
              <a:defRPr lang="en-US" sz="900" smtClean="0"/>
            </a:lvl4pPr>
            <a:lvl5pPr>
              <a:defRPr lang="en-US" sz="9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6477450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 Option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15324-17F3-4189-AD18-3BEDAE323264}"/>
              </a:ext>
            </a:extLst>
          </p:cNvPr>
          <p:cNvSpPr>
            <a:spLocks noGrp="1"/>
          </p:cNvSpPr>
          <p:nvPr>
            <p:ph type="title"/>
          </p:nvPr>
        </p:nvSpPr>
        <p:spPr/>
        <p:txBody>
          <a:body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B160A73B-129B-469F-94BD-8CF4275E08E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6DF45A0-2114-42FF-B3A4-D89C3CE823C4}"/>
              </a:ext>
            </a:extLst>
          </p:cNvPr>
          <p:cNvSpPr>
            <a:spLocks noGrp="1"/>
          </p:cNvSpPr>
          <p:nvPr>
            <p:ph type="sldNum" sz="quarter" idx="12"/>
          </p:nvPr>
        </p:nvSpPr>
        <p:spPr/>
        <p:txBody>
          <a:bodyPr/>
          <a:lstStyle/>
          <a:p>
            <a:fld id="{DA520EEF-7E75-4E82-8A01-B57B62EF14E1}" type="slidenum">
              <a:rPr lang="en-US" smtClean="0"/>
              <a:t>‹#›</a:t>
            </a:fld>
            <a:endParaRPr lang="en-US" dirty="0"/>
          </a:p>
        </p:txBody>
      </p:sp>
    </p:spTree>
    <p:extLst>
      <p:ext uri="{BB962C8B-B14F-4D97-AF65-F5344CB8AC3E}">
        <p14:creationId xmlns:p14="http://schemas.microsoft.com/office/powerpoint/2010/main" val="342518100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14.pn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1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4.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0C8D2B-68AD-4771-B73A-24185A800074}"/>
              </a:ext>
            </a:extLst>
          </p:cNvPr>
          <p:cNvSpPr>
            <a:spLocks noGrp="1"/>
          </p:cNvSpPr>
          <p:nvPr>
            <p:ph type="title"/>
          </p:nvPr>
        </p:nvSpPr>
        <p:spPr>
          <a:xfrm>
            <a:off x="228600" y="365129"/>
            <a:ext cx="8229600" cy="914400"/>
          </a:xfrm>
          <a:prstGeom prst="rect">
            <a:avLst/>
          </a:prstGeom>
        </p:spPr>
        <p:txBody>
          <a:bodyPr vert="horz" lIns="91440" tIns="0" rIns="91440" bIns="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9FFFBCB-7A54-4BF9-B63C-C2293AD3870E}"/>
              </a:ext>
            </a:extLst>
          </p:cNvPr>
          <p:cNvSpPr>
            <a:spLocks noGrp="1"/>
          </p:cNvSpPr>
          <p:nvPr>
            <p:ph type="body" idx="1"/>
          </p:nvPr>
        </p:nvSpPr>
        <p:spPr>
          <a:xfrm>
            <a:off x="228600" y="1430215"/>
            <a:ext cx="8229600" cy="4429812"/>
          </a:xfrm>
          <a:prstGeom prst="rect">
            <a:avLst/>
          </a:prstGeom>
        </p:spPr>
        <p:txBody>
          <a:bodyPr vert="horz" lIns="91440" tIns="45720" rIns="91440" bIns="45720" rtlCol="0">
            <a:noAutofit/>
          </a:bodyPr>
          <a:lstStyle/>
          <a:p>
            <a:pPr lvl="0">
              <a:spcAft>
                <a:spcPts val="450"/>
              </a:spcAft>
            </a:pPr>
            <a:r>
              <a:rPr lang="en-US"/>
              <a:t>Click to edit Master text styles</a:t>
            </a:r>
          </a:p>
          <a:p>
            <a:pPr lvl="1">
              <a:spcAft>
                <a:spcPts val="450"/>
              </a:spcAft>
            </a:pPr>
            <a:r>
              <a:rPr lang="en-US"/>
              <a:t>Second level</a:t>
            </a:r>
          </a:p>
          <a:p>
            <a:pPr lvl="2">
              <a:spcAft>
                <a:spcPts val="450"/>
              </a:spcAft>
            </a:pPr>
            <a:r>
              <a:rPr lang="en-US"/>
              <a:t>Third level</a:t>
            </a:r>
          </a:p>
          <a:p>
            <a:pPr lvl="3">
              <a:spcAft>
                <a:spcPts val="450"/>
              </a:spcAft>
            </a:pPr>
            <a:r>
              <a:rPr lang="en-US"/>
              <a:t>Fourth level</a:t>
            </a:r>
          </a:p>
          <a:p>
            <a:pPr lvl="4">
              <a:spcAft>
                <a:spcPts val="450"/>
              </a:spcAft>
            </a:pPr>
            <a:r>
              <a:rPr lang="en-US"/>
              <a:t>Fifth level</a:t>
            </a:r>
            <a:endParaRPr lang="en-US" dirty="0"/>
          </a:p>
        </p:txBody>
      </p:sp>
      <p:sp>
        <p:nvSpPr>
          <p:cNvPr id="5" name="Footer Placeholder 4">
            <a:extLst>
              <a:ext uri="{FF2B5EF4-FFF2-40B4-BE49-F238E27FC236}">
                <a16:creationId xmlns:a16="http://schemas.microsoft.com/office/drawing/2014/main" id="{3A8A37DD-ACC6-4F19-A210-D573D14C69D9}"/>
              </a:ext>
            </a:extLst>
          </p:cNvPr>
          <p:cNvSpPr>
            <a:spLocks noGrp="1"/>
          </p:cNvSpPr>
          <p:nvPr>
            <p:ph type="ftr" sz="quarter" idx="3"/>
          </p:nvPr>
        </p:nvSpPr>
        <p:spPr>
          <a:xfrm>
            <a:off x="228610" y="5920446"/>
            <a:ext cx="6212957" cy="365125"/>
          </a:xfrm>
          <a:prstGeom prst="rect">
            <a:avLst/>
          </a:prstGeom>
        </p:spPr>
        <p:txBody>
          <a:bodyPr vert="horz" lIns="91440" tIns="45720" rIns="91440" bIns="45720" rtlCol="0" anchor="ctr"/>
          <a:lstStyle>
            <a:lvl1pPr algn="l">
              <a:defRPr sz="825">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11E588C-EA6C-4B04-BFAF-8D20908FAE23}"/>
              </a:ext>
            </a:extLst>
          </p:cNvPr>
          <p:cNvSpPr>
            <a:spLocks noGrp="1"/>
          </p:cNvSpPr>
          <p:nvPr>
            <p:ph type="sldNum" sz="quarter" idx="4"/>
          </p:nvPr>
        </p:nvSpPr>
        <p:spPr>
          <a:xfrm>
            <a:off x="228600" y="6345954"/>
            <a:ext cx="515566" cy="287704"/>
          </a:xfrm>
          <a:prstGeom prst="rect">
            <a:avLst/>
          </a:prstGeom>
        </p:spPr>
        <p:txBody>
          <a:bodyPr vert="horz" lIns="91440" tIns="45720" rIns="91440" bIns="45720" rtlCol="0" anchor="ctr"/>
          <a:lstStyle>
            <a:lvl1pPr algn="l">
              <a:defRPr sz="1050" b="1">
                <a:solidFill>
                  <a:srgbClr val="0D96BA"/>
                </a:solidFill>
              </a:defRPr>
            </a:lvl1pPr>
          </a:lstStyle>
          <a:p>
            <a:fld id="{DA520EEF-7E75-4E82-8A01-B57B62EF14E1}" type="slidenum">
              <a:rPr lang="en-US" smtClean="0"/>
              <a:pPr/>
              <a:t>‹#›</a:t>
            </a:fld>
            <a:endParaRPr lang="en-US" dirty="0"/>
          </a:p>
        </p:txBody>
      </p:sp>
      <p:pic>
        <p:nvPicPr>
          <p:cNvPr id="9" name="Graphic 8">
            <a:extLst>
              <a:ext uri="{FF2B5EF4-FFF2-40B4-BE49-F238E27FC236}">
                <a16:creationId xmlns:a16="http://schemas.microsoft.com/office/drawing/2014/main" id="{AA0F60D0-732D-4E58-8CE7-EDA1B3D7C3C6}"/>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441567" y="6130738"/>
            <a:ext cx="2473823" cy="502920"/>
          </a:xfrm>
          <a:prstGeom prst="rect">
            <a:avLst/>
          </a:prstGeom>
        </p:spPr>
      </p:pic>
      <p:pic>
        <p:nvPicPr>
          <p:cNvPr id="10" name="Graphic 159">
            <a:extLst>
              <a:ext uri="{FF2B5EF4-FFF2-40B4-BE49-F238E27FC236}">
                <a16:creationId xmlns:a16="http://schemas.microsoft.com/office/drawing/2014/main" id="{9FC4A8F4-284D-465B-B118-30662CF4EFCA}"/>
              </a:ext>
            </a:extLst>
          </p:cNvPr>
          <p:cNvPicPr>
            <a:picLocks noChangeAspect="1"/>
          </p:cNvPicPr>
          <p:nvPr userDrawn="1"/>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34611" t="35175"/>
          <a:stretch/>
        </p:blipFill>
        <p:spPr>
          <a:xfrm rot="5400000">
            <a:off x="6848056" y="9946"/>
            <a:ext cx="2305889" cy="2286000"/>
          </a:xfrm>
          <a:prstGeom prst="rect">
            <a:avLst/>
          </a:prstGeom>
        </p:spPr>
      </p:pic>
    </p:spTree>
    <p:extLst>
      <p:ext uri="{BB962C8B-B14F-4D97-AF65-F5344CB8AC3E}">
        <p14:creationId xmlns:p14="http://schemas.microsoft.com/office/powerpoint/2010/main" val="9189196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6" r:id="rId4"/>
    <p:sldLayoutId id="2147483651" r:id="rId5"/>
    <p:sldLayoutId id="2147483652" r:id="rId6"/>
    <p:sldLayoutId id="2147483653" r:id="rId7"/>
    <p:sldLayoutId id="2147483657" r:id="rId8"/>
    <p:sldLayoutId id="2147483654" r:id="rId9"/>
    <p:sldLayoutId id="2147483655" r:id="rId10"/>
  </p:sldLayoutIdLst>
  <p:transition>
    <p:fade/>
  </p:transition>
  <p:hf hdr="0" ftr="0" dt="0"/>
  <p:txStyles>
    <p:titleStyle>
      <a:lvl1pPr algn="l" defTabSz="685732" rtl="0" eaLnBrk="1" latinLnBrk="0" hangingPunct="1">
        <a:lnSpc>
          <a:spcPct val="80000"/>
        </a:lnSpc>
        <a:spcBef>
          <a:spcPct val="0"/>
        </a:spcBef>
        <a:buNone/>
        <a:defRPr sz="3200" b="1" kern="1200" spc="-50" baseline="0">
          <a:solidFill>
            <a:schemeClr val="accent1"/>
          </a:solidFill>
          <a:latin typeface="+mj-lt"/>
          <a:ea typeface="+mj-ea"/>
          <a:cs typeface="+mj-cs"/>
        </a:defRPr>
      </a:lvl1pPr>
    </p:titleStyle>
    <p:bodyStyle>
      <a:lvl1pPr marL="128576" indent="-128576" algn="l" defTabSz="685732" rtl="0" eaLnBrk="1" latinLnBrk="0" hangingPunct="1">
        <a:lnSpc>
          <a:spcPct val="90000"/>
        </a:lnSpc>
        <a:spcBef>
          <a:spcPts val="750"/>
        </a:spcBef>
        <a:buClr>
          <a:schemeClr val="accent2"/>
        </a:buClr>
        <a:buFont typeface="Arial" panose="020B0604020202020204" pitchFamily="34" charset="0"/>
        <a:buChar char="•"/>
        <a:defRPr lang="en-US" sz="2400" kern="1200" spc="-50" baseline="0" dirty="0">
          <a:solidFill>
            <a:schemeClr val="tx1"/>
          </a:solidFill>
          <a:latin typeface="+mn-lt"/>
          <a:ea typeface="+mn-ea"/>
          <a:cs typeface="+mn-cs"/>
        </a:defRPr>
      </a:lvl1pPr>
      <a:lvl2pPr marL="342866" indent="-169053" algn="l" defTabSz="685732" rtl="0" eaLnBrk="1" latinLnBrk="0" hangingPunct="1">
        <a:lnSpc>
          <a:spcPct val="90000"/>
        </a:lnSpc>
        <a:spcBef>
          <a:spcPts val="375"/>
        </a:spcBef>
        <a:buClr>
          <a:srgbClr val="0D96BA"/>
        </a:buClr>
        <a:buFont typeface="Source Sans Pro" panose="020B0503030403020204" pitchFamily="34" charset="0"/>
        <a:buChar char="→"/>
        <a:defRPr lang="en-US" sz="2000" kern="1200" spc="-50" baseline="0" dirty="0">
          <a:solidFill>
            <a:schemeClr val="tx1"/>
          </a:solidFill>
          <a:latin typeface="+mn-lt"/>
          <a:ea typeface="+mn-ea"/>
          <a:cs typeface="+mn-cs"/>
        </a:defRPr>
      </a:lvl2pPr>
      <a:lvl3pPr marL="469058" indent="-125004" algn="l" defTabSz="685732" rtl="0" eaLnBrk="1" latinLnBrk="0" hangingPunct="1">
        <a:lnSpc>
          <a:spcPct val="90000"/>
        </a:lnSpc>
        <a:spcBef>
          <a:spcPts val="375"/>
        </a:spcBef>
        <a:buClr>
          <a:schemeClr val="accent2"/>
        </a:buClr>
        <a:buFont typeface="Arial" panose="020B0604020202020204" pitchFamily="34" charset="0"/>
        <a:buChar char="•"/>
        <a:defRPr lang="en-US" sz="1800" kern="1200" spc="-50" baseline="0" dirty="0">
          <a:solidFill>
            <a:schemeClr val="tx1"/>
          </a:solidFill>
          <a:latin typeface="+mn-lt"/>
          <a:ea typeface="+mn-ea"/>
          <a:cs typeface="+mn-cs"/>
        </a:defRPr>
      </a:lvl3pPr>
      <a:lvl4pPr marL="685732" indent="-171434" algn="l" defTabSz="685732" rtl="0" eaLnBrk="1" latinLnBrk="0" hangingPunct="1">
        <a:lnSpc>
          <a:spcPct val="90000"/>
        </a:lnSpc>
        <a:spcBef>
          <a:spcPts val="375"/>
        </a:spcBef>
        <a:buClr>
          <a:srgbClr val="0D96BA"/>
        </a:buClr>
        <a:buFont typeface="Source Sans Pro" panose="020B0503030403020204" pitchFamily="34" charset="0"/>
        <a:buChar char="→"/>
        <a:defRPr lang="en-US" sz="1600" kern="1200" spc="-50" baseline="0" dirty="0">
          <a:solidFill>
            <a:schemeClr val="tx1"/>
          </a:solidFill>
          <a:latin typeface="+mn-lt"/>
          <a:ea typeface="+mn-ea"/>
          <a:cs typeface="+mn-cs"/>
        </a:defRPr>
      </a:lvl4pPr>
      <a:lvl5pPr marL="814308" indent="-129767" algn="l" defTabSz="685732" rtl="0" eaLnBrk="1" latinLnBrk="0" hangingPunct="1">
        <a:lnSpc>
          <a:spcPct val="90000"/>
        </a:lnSpc>
        <a:spcBef>
          <a:spcPts val="375"/>
        </a:spcBef>
        <a:buClr>
          <a:schemeClr val="accent2"/>
        </a:buClr>
        <a:buFont typeface="Arial" panose="020B0604020202020204" pitchFamily="34" charset="0"/>
        <a:buChar char="•"/>
        <a:defRPr lang="en-US" sz="1400" kern="1200" spc="-50" baseline="0" dirty="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32" rtl="0" eaLnBrk="1" latinLnBrk="0" hangingPunct="1">
        <a:defRPr sz="1350" kern="1200">
          <a:solidFill>
            <a:schemeClr val="tx1"/>
          </a:solidFill>
          <a:latin typeface="+mn-lt"/>
          <a:ea typeface="+mn-ea"/>
          <a:cs typeface="+mn-cs"/>
        </a:defRPr>
      </a:lvl1pPr>
      <a:lvl2pPr marL="342866" algn="l" defTabSz="685732" rtl="0" eaLnBrk="1" latinLnBrk="0" hangingPunct="1">
        <a:defRPr sz="1350" kern="1200">
          <a:solidFill>
            <a:schemeClr val="tx1"/>
          </a:solidFill>
          <a:latin typeface="+mn-lt"/>
          <a:ea typeface="+mn-ea"/>
          <a:cs typeface="+mn-cs"/>
        </a:defRPr>
      </a:lvl2pPr>
      <a:lvl3pPr marL="685732" algn="l" defTabSz="685732" rtl="0" eaLnBrk="1" latinLnBrk="0" hangingPunct="1">
        <a:defRPr sz="1350" kern="1200">
          <a:solidFill>
            <a:schemeClr val="tx1"/>
          </a:solidFill>
          <a:latin typeface="+mn-lt"/>
          <a:ea typeface="+mn-ea"/>
          <a:cs typeface="+mn-cs"/>
        </a:defRPr>
      </a:lvl3pPr>
      <a:lvl4pPr marL="1028598" algn="l" defTabSz="685732" rtl="0" eaLnBrk="1" latinLnBrk="0" hangingPunct="1">
        <a:defRPr sz="1350" kern="1200">
          <a:solidFill>
            <a:schemeClr val="tx1"/>
          </a:solidFill>
          <a:latin typeface="+mn-lt"/>
          <a:ea typeface="+mn-ea"/>
          <a:cs typeface="+mn-cs"/>
        </a:defRPr>
      </a:lvl4pPr>
      <a:lvl5pPr marL="1371464" algn="l" defTabSz="685732" rtl="0" eaLnBrk="1" latinLnBrk="0" hangingPunct="1">
        <a:defRPr sz="1350" kern="1200">
          <a:solidFill>
            <a:schemeClr val="tx1"/>
          </a:solidFill>
          <a:latin typeface="+mn-lt"/>
          <a:ea typeface="+mn-ea"/>
          <a:cs typeface="+mn-cs"/>
        </a:defRPr>
      </a:lvl5pPr>
      <a:lvl6pPr marL="1714331" algn="l" defTabSz="685732" rtl="0" eaLnBrk="1" latinLnBrk="0" hangingPunct="1">
        <a:defRPr sz="1350" kern="1200">
          <a:solidFill>
            <a:schemeClr val="tx1"/>
          </a:solidFill>
          <a:latin typeface="+mn-lt"/>
          <a:ea typeface="+mn-ea"/>
          <a:cs typeface="+mn-cs"/>
        </a:defRPr>
      </a:lvl6pPr>
      <a:lvl7pPr marL="2057195" algn="l" defTabSz="685732" rtl="0" eaLnBrk="1" latinLnBrk="0" hangingPunct="1">
        <a:defRPr sz="1350" kern="1200">
          <a:solidFill>
            <a:schemeClr val="tx1"/>
          </a:solidFill>
          <a:latin typeface="+mn-lt"/>
          <a:ea typeface="+mn-ea"/>
          <a:cs typeface="+mn-cs"/>
        </a:defRPr>
      </a:lvl7pPr>
      <a:lvl8pPr marL="2400060" algn="l" defTabSz="685732" rtl="0" eaLnBrk="1" latinLnBrk="0" hangingPunct="1">
        <a:defRPr sz="1350" kern="1200">
          <a:solidFill>
            <a:schemeClr val="tx1"/>
          </a:solidFill>
          <a:latin typeface="+mn-lt"/>
          <a:ea typeface="+mn-ea"/>
          <a:cs typeface="+mn-cs"/>
        </a:defRPr>
      </a:lvl8pPr>
      <a:lvl9pPr marL="2742926" algn="l" defTabSz="685732"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EFA4B8-D39E-4642-9AD5-E29D0DAC0A28}"/>
              </a:ext>
            </a:extLst>
          </p:cNvPr>
          <p:cNvSpPr/>
          <p:nvPr userDrawn="1"/>
        </p:nvSpPr>
        <p:spPr>
          <a:xfrm>
            <a:off x="0" y="6437131"/>
            <a:ext cx="9157968" cy="457200"/>
          </a:xfrm>
          <a:prstGeom prst="rect">
            <a:avLst/>
          </a:prstGeom>
          <a:solidFill>
            <a:srgbClr val="D31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sp>
        <p:nvSpPr>
          <p:cNvPr id="2" name="Title Placeholder 1"/>
          <p:cNvSpPr>
            <a:spLocks noGrp="1"/>
          </p:cNvSpPr>
          <p:nvPr>
            <p:ph type="title"/>
          </p:nvPr>
        </p:nvSpPr>
        <p:spPr>
          <a:xfrm>
            <a:off x="457200" y="-182563"/>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447800"/>
            <a:ext cx="8229600" cy="46783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7BB4E56A-4BFD-7C40-8E3D-C9A5F3A757BD}"/>
              </a:ext>
            </a:extLst>
          </p:cNvPr>
          <p:cNvSpPr txBox="1">
            <a:spLocks/>
          </p:cNvSpPr>
          <p:nvPr userDrawn="1"/>
        </p:nvSpPr>
        <p:spPr>
          <a:xfrm>
            <a:off x="7064374" y="6492876"/>
            <a:ext cx="2133600" cy="365125"/>
          </a:xfrm>
          <a:prstGeom prst="rect">
            <a:avLst/>
          </a:prstGeom>
        </p:spPr>
        <p:txBody>
          <a:bodyPr/>
          <a:lstStyle>
            <a:defPPr>
              <a:defRPr lang="en-US"/>
            </a:defPPr>
            <a:lvl1pPr marL="0" algn="l"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8373985-56EC-DE44-A4DF-8B823F7BB371}" type="slidenum">
              <a:rPr lang="en-US" sz="900" smtClean="0"/>
              <a:pPr algn="r"/>
              <a:t>‹#›</a:t>
            </a:fld>
            <a:endParaRPr lang="en-US" sz="1350" dirty="0"/>
          </a:p>
        </p:txBody>
      </p:sp>
      <p:pic>
        <p:nvPicPr>
          <p:cNvPr id="8" name="Picture 7">
            <a:extLst>
              <a:ext uri="{FF2B5EF4-FFF2-40B4-BE49-F238E27FC236}">
                <a16:creationId xmlns:a16="http://schemas.microsoft.com/office/drawing/2014/main" id="{FE02077E-7AEF-B544-8115-CEA643DF1D4A}"/>
              </a:ext>
            </a:extLst>
          </p:cNvPr>
          <p:cNvPicPr>
            <a:picLocks noChangeAspect="1"/>
          </p:cNvPicPr>
          <p:nvPr userDrawn="1"/>
        </p:nvPicPr>
        <p:blipFill>
          <a:blip r:embed="rId14"/>
          <a:stretch>
            <a:fillRect/>
          </a:stretch>
        </p:blipFill>
        <p:spPr>
          <a:xfrm>
            <a:off x="6605270" y="6533835"/>
            <a:ext cx="2011680" cy="263791"/>
          </a:xfrm>
          <a:prstGeom prst="rect">
            <a:avLst/>
          </a:prstGeom>
        </p:spPr>
      </p:pic>
      <p:sp>
        <p:nvSpPr>
          <p:cNvPr id="9" name="TextBox 8">
            <a:extLst>
              <a:ext uri="{FF2B5EF4-FFF2-40B4-BE49-F238E27FC236}">
                <a16:creationId xmlns:a16="http://schemas.microsoft.com/office/drawing/2014/main" id="{732A47A5-E06D-F34C-A578-E8F947772C31}"/>
              </a:ext>
            </a:extLst>
          </p:cNvPr>
          <p:cNvSpPr txBox="1"/>
          <p:nvPr userDrawn="1"/>
        </p:nvSpPr>
        <p:spPr>
          <a:xfrm>
            <a:off x="527050" y="6471177"/>
            <a:ext cx="2667000" cy="253916"/>
          </a:xfrm>
          <a:prstGeom prst="rect">
            <a:avLst/>
          </a:prstGeom>
          <a:noFill/>
        </p:spPr>
        <p:txBody>
          <a:bodyPr wrap="square" rtlCol="0">
            <a:spAutoFit/>
          </a:bodyPr>
          <a:lstStyle/>
          <a:p>
            <a:r>
              <a:rPr lang="en-US" sz="1050" dirty="0">
                <a:solidFill>
                  <a:schemeClr val="bg1"/>
                </a:solidFill>
                <a:effectLst>
                  <a:outerShdw blurRad="38100" dist="38100" dir="2700000" algn="tl">
                    <a:srgbClr val="000000">
                      <a:alpha val="43137"/>
                    </a:srgbClr>
                  </a:outerShdw>
                </a:effectLst>
              </a:rPr>
              <a:t>www.rainbowsofaging.org</a:t>
            </a:r>
          </a:p>
        </p:txBody>
      </p:sp>
      <p:pic>
        <p:nvPicPr>
          <p:cNvPr id="6" name="Picture 5">
            <a:extLst>
              <a:ext uri="{FF2B5EF4-FFF2-40B4-BE49-F238E27FC236}">
                <a16:creationId xmlns:a16="http://schemas.microsoft.com/office/drawing/2014/main" id="{E2436574-100A-F91F-9653-3F46B3AAF51B}"/>
              </a:ext>
            </a:extLst>
          </p:cNvPr>
          <p:cNvPicPr>
            <a:picLocks noChangeAspect="1"/>
          </p:cNvPicPr>
          <p:nvPr userDrawn="1"/>
        </p:nvPicPr>
        <p:blipFill>
          <a:blip r:embed="rId15"/>
          <a:stretch>
            <a:fillRect/>
          </a:stretch>
        </p:blipFill>
        <p:spPr>
          <a:xfrm>
            <a:off x="0" y="6430537"/>
            <a:ext cx="356616" cy="475488"/>
          </a:xfrm>
          <a:prstGeom prst="rect">
            <a:avLst/>
          </a:prstGeom>
        </p:spPr>
      </p:pic>
    </p:spTree>
    <p:extLst>
      <p:ext uri="{BB962C8B-B14F-4D97-AF65-F5344CB8AC3E}">
        <p14:creationId xmlns:p14="http://schemas.microsoft.com/office/powerpoint/2010/main" val="490231097"/>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hd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1143000"/>
          </a:xfrm>
          <a:prstGeom prst="rect">
            <a:avLst/>
          </a:prstGeom>
        </p:spPr>
        <p:txBody>
          <a:bodyPr vert="horz" wrap="square" lIns="0" tIns="45720" rIns="0" bIns="45720" numCol="1" anchor="b" anchorCtr="0" compatLnSpc="1">
            <a:prstTxWarp prst="textNoShape">
              <a:avLst/>
            </a:prstTxWarp>
            <a:noAutofit/>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378325"/>
          </a:xfrm>
          <a:prstGeom prst="rect">
            <a:avLst/>
          </a:prstGeom>
          <a:noFill/>
          <a:ln w="9525">
            <a:noFill/>
            <a:miter lim="800000"/>
            <a:headEnd/>
            <a:tailEnd/>
          </a:ln>
        </p:spPr>
        <p:txBody>
          <a:bodyPr vert="horz" wrap="square" lIns="0" tIns="137160" rIns="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3762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hdr="0" ftr="0" dt="0"/>
  <p:txStyles>
    <p:titleStyle>
      <a:lvl1pPr algn="l" defTabSz="342900" rtl="0" eaLnBrk="1" fontAlgn="base" hangingPunct="1">
        <a:lnSpc>
          <a:spcPts val="2625"/>
        </a:lnSpc>
        <a:spcBef>
          <a:spcPct val="0"/>
        </a:spcBef>
        <a:spcAft>
          <a:spcPts val="450"/>
        </a:spcAft>
        <a:defRPr sz="3000" b="1" kern="1200" cap="all" spc="75">
          <a:solidFill>
            <a:schemeClr val="accent2"/>
          </a:solidFill>
          <a:latin typeface="Century Gothic"/>
          <a:ea typeface="ＭＳ Ｐゴシック" charset="-128"/>
          <a:cs typeface="Century Gothic"/>
        </a:defRPr>
      </a:lvl1pPr>
      <a:lvl2pPr algn="l" defTabSz="342900" rtl="0" eaLnBrk="1" fontAlgn="base" hangingPunct="1">
        <a:lnSpc>
          <a:spcPts val="2625"/>
        </a:lnSpc>
        <a:spcBef>
          <a:spcPct val="0"/>
        </a:spcBef>
        <a:spcAft>
          <a:spcPts val="450"/>
        </a:spcAft>
        <a:defRPr sz="3000" b="1">
          <a:solidFill>
            <a:schemeClr val="accent2"/>
          </a:solidFill>
          <a:latin typeface="Century Gothic" charset="0"/>
          <a:ea typeface="ＭＳ Ｐゴシック" charset="-128"/>
        </a:defRPr>
      </a:lvl2pPr>
      <a:lvl3pPr algn="l" defTabSz="342900" rtl="0" eaLnBrk="1" fontAlgn="base" hangingPunct="1">
        <a:lnSpc>
          <a:spcPts val="2625"/>
        </a:lnSpc>
        <a:spcBef>
          <a:spcPct val="0"/>
        </a:spcBef>
        <a:spcAft>
          <a:spcPts val="450"/>
        </a:spcAft>
        <a:defRPr sz="3000" b="1">
          <a:solidFill>
            <a:schemeClr val="accent2"/>
          </a:solidFill>
          <a:latin typeface="Century Gothic" charset="0"/>
          <a:ea typeface="ＭＳ Ｐゴシック" charset="-128"/>
        </a:defRPr>
      </a:lvl3pPr>
      <a:lvl4pPr algn="l" defTabSz="342900" rtl="0" eaLnBrk="1" fontAlgn="base" hangingPunct="1">
        <a:lnSpc>
          <a:spcPts val="2625"/>
        </a:lnSpc>
        <a:spcBef>
          <a:spcPct val="0"/>
        </a:spcBef>
        <a:spcAft>
          <a:spcPts val="450"/>
        </a:spcAft>
        <a:defRPr sz="3000" b="1">
          <a:solidFill>
            <a:schemeClr val="accent2"/>
          </a:solidFill>
          <a:latin typeface="Century Gothic" charset="0"/>
          <a:ea typeface="ＭＳ Ｐゴシック" charset="-128"/>
        </a:defRPr>
      </a:lvl4pPr>
      <a:lvl5pPr algn="l" defTabSz="342900" rtl="0" eaLnBrk="1" fontAlgn="base" hangingPunct="1">
        <a:lnSpc>
          <a:spcPts val="2625"/>
        </a:lnSpc>
        <a:spcBef>
          <a:spcPct val="0"/>
        </a:spcBef>
        <a:spcAft>
          <a:spcPts val="450"/>
        </a:spcAft>
        <a:defRPr sz="3000" b="1">
          <a:solidFill>
            <a:schemeClr val="accent2"/>
          </a:solidFill>
          <a:latin typeface="Century Gothic" charset="0"/>
          <a:ea typeface="ＭＳ Ｐゴシック" charset="-128"/>
        </a:defRPr>
      </a:lvl5pPr>
      <a:lvl6pPr marL="342900" algn="l" defTabSz="342900" rtl="0" eaLnBrk="1" fontAlgn="base" hangingPunct="1">
        <a:lnSpc>
          <a:spcPts val="2625"/>
        </a:lnSpc>
        <a:spcBef>
          <a:spcPct val="0"/>
        </a:spcBef>
        <a:spcAft>
          <a:spcPts val="450"/>
        </a:spcAft>
        <a:defRPr sz="3000" b="1">
          <a:solidFill>
            <a:schemeClr val="accent1"/>
          </a:solidFill>
          <a:latin typeface="Century Gothic" charset="0"/>
          <a:ea typeface="ＭＳ Ｐゴシック" charset="-128"/>
        </a:defRPr>
      </a:lvl6pPr>
      <a:lvl7pPr marL="685800" algn="l" defTabSz="342900" rtl="0" eaLnBrk="1" fontAlgn="base" hangingPunct="1">
        <a:lnSpc>
          <a:spcPts val="2625"/>
        </a:lnSpc>
        <a:spcBef>
          <a:spcPct val="0"/>
        </a:spcBef>
        <a:spcAft>
          <a:spcPts val="450"/>
        </a:spcAft>
        <a:defRPr sz="3000" b="1">
          <a:solidFill>
            <a:schemeClr val="accent1"/>
          </a:solidFill>
          <a:latin typeface="Century Gothic" charset="0"/>
          <a:ea typeface="ＭＳ Ｐゴシック" charset="-128"/>
        </a:defRPr>
      </a:lvl7pPr>
      <a:lvl8pPr marL="1028700" algn="l" defTabSz="342900" rtl="0" eaLnBrk="1" fontAlgn="base" hangingPunct="1">
        <a:lnSpc>
          <a:spcPts val="2625"/>
        </a:lnSpc>
        <a:spcBef>
          <a:spcPct val="0"/>
        </a:spcBef>
        <a:spcAft>
          <a:spcPts val="450"/>
        </a:spcAft>
        <a:defRPr sz="3000" b="1">
          <a:solidFill>
            <a:schemeClr val="accent1"/>
          </a:solidFill>
          <a:latin typeface="Century Gothic" charset="0"/>
          <a:ea typeface="ＭＳ Ｐゴシック" charset="-128"/>
        </a:defRPr>
      </a:lvl8pPr>
      <a:lvl9pPr marL="1371600" algn="l" defTabSz="342900" rtl="0" eaLnBrk="1" fontAlgn="base" hangingPunct="1">
        <a:lnSpc>
          <a:spcPts val="2625"/>
        </a:lnSpc>
        <a:spcBef>
          <a:spcPct val="0"/>
        </a:spcBef>
        <a:spcAft>
          <a:spcPts val="450"/>
        </a:spcAft>
        <a:defRPr sz="3000" b="1">
          <a:solidFill>
            <a:schemeClr val="accent1"/>
          </a:solidFill>
          <a:latin typeface="Century Gothic" charset="0"/>
          <a:ea typeface="ＭＳ Ｐゴシック" charset="-128"/>
        </a:defRPr>
      </a:lvl9pPr>
    </p:titleStyle>
    <p:bodyStyle>
      <a:lvl1pPr marL="257175" indent="-257175" algn="l" defTabSz="342900" rtl="0" eaLnBrk="1" fontAlgn="base" hangingPunct="1">
        <a:spcBef>
          <a:spcPct val="20000"/>
        </a:spcBef>
        <a:spcAft>
          <a:spcPct val="0"/>
        </a:spcAft>
        <a:buClr>
          <a:schemeClr val="accent1"/>
        </a:buClr>
        <a:buSzPct val="90000"/>
        <a:defRPr sz="2250" kern="1200">
          <a:solidFill>
            <a:srgbClr val="555456"/>
          </a:solidFill>
          <a:latin typeface="Verdana"/>
          <a:ea typeface="ＭＳ Ｐゴシック" charset="-128"/>
          <a:cs typeface="Verdana"/>
        </a:defRPr>
      </a:lvl1pPr>
      <a:lvl2pPr marL="514350" indent="-204788" algn="l" defTabSz="342900" rtl="0" eaLnBrk="1" fontAlgn="base" hangingPunct="1">
        <a:spcBef>
          <a:spcPct val="20000"/>
        </a:spcBef>
        <a:spcAft>
          <a:spcPct val="0"/>
        </a:spcAft>
        <a:buClr>
          <a:schemeClr val="accent2"/>
        </a:buClr>
        <a:buFont typeface="Wingdings" charset="2"/>
        <a:buChar char="§"/>
        <a:defRPr sz="2100" kern="1200">
          <a:solidFill>
            <a:srgbClr val="555456"/>
          </a:solidFill>
          <a:latin typeface="Verdana"/>
          <a:ea typeface="ＭＳ Ｐゴシック" charset="-128"/>
          <a:cs typeface="Verdana"/>
        </a:defRPr>
      </a:lvl2pPr>
      <a:lvl3pPr marL="857250" indent="-171450" algn="l" defTabSz="342900" rtl="0" eaLnBrk="1" fontAlgn="base" hangingPunct="1">
        <a:spcBef>
          <a:spcPct val="20000"/>
        </a:spcBef>
        <a:spcAft>
          <a:spcPct val="0"/>
        </a:spcAft>
        <a:buClr>
          <a:schemeClr val="tx1"/>
        </a:buClr>
        <a:buSzPct val="100000"/>
        <a:buFont typeface="Wingdings" charset="2"/>
        <a:buChar char="§"/>
        <a:defRPr sz="1800" kern="1200">
          <a:solidFill>
            <a:srgbClr val="555456"/>
          </a:solidFill>
          <a:latin typeface="Verdana"/>
          <a:ea typeface="ＭＳ Ｐゴシック" charset="-128"/>
          <a:cs typeface="Verdana"/>
        </a:defRPr>
      </a:lvl3pPr>
      <a:lvl4pPr marL="1200150" indent="-171450" algn="l" defTabSz="342900" rtl="0" eaLnBrk="1" fontAlgn="base" hangingPunct="1">
        <a:spcBef>
          <a:spcPct val="20000"/>
        </a:spcBef>
        <a:spcAft>
          <a:spcPct val="0"/>
        </a:spcAft>
        <a:buClr>
          <a:srgbClr val="AAA9AB"/>
        </a:buClr>
        <a:buFont typeface="Wingdings" charset="2"/>
        <a:buChar char="§"/>
        <a:defRPr sz="1500" kern="1200">
          <a:solidFill>
            <a:srgbClr val="555456"/>
          </a:solidFill>
          <a:latin typeface="Verdana"/>
          <a:ea typeface="ＭＳ Ｐゴシック" charset="-128"/>
          <a:cs typeface="Verdana"/>
        </a:defRPr>
      </a:lvl4pPr>
      <a:lvl5pPr marL="1543050" indent="-171450" algn="l" defTabSz="342900" rtl="0" eaLnBrk="1" fontAlgn="base" hangingPunct="1">
        <a:spcBef>
          <a:spcPct val="20000"/>
        </a:spcBef>
        <a:spcAft>
          <a:spcPct val="0"/>
        </a:spcAft>
        <a:buClr>
          <a:srgbClr val="C6C6C7"/>
        </a:buClr>
        <a:buFont typeface="Wingdings" charset="2"/>
        <a:buChar char="§"/>
        <a:defRPr sz="1500" kern="1200">
          <a:solidFill>
            <a:srgbClr val="555456"/>
          </a:solidFill>
          <a:latin typeface="Verdana"/>
          <a:ea typeface="ＭＳ Ｐゴシック" charset="-128"/>
          <a:cs typeface="Verdan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1143000"/>
          </a:xfrm>
          <a:prstGeom prst="rect">
            <a:avLst/>
          </a:prstGeom>
        </p:spPr>
        <p:txBody>
          <a:bodyPr vert="horz" wrap="square" lIns="0" tIns="45720" rIns="0" bIns="45720" numCol="1" anchor="b" anchorCtr="0" compatLnSpc="1">
            <a:prstTxWarp prst="textNoShape">
              <a:avLst/>
            </a:prstTxWarp>
            <a:noAutofit/>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378325"/>
          </a:xfrm>
          <a:prstGeom prst="rect">
            <a:avLst/>
          </a:prstGeom>
          <a:noFill/>
          <a:ln w="9525">
            <a:noFill/>
            <a:miter lim="800000"/>
            <a:headEnd/>
            <a:tailEnd/>
          </a:ln>
        </p:spPr>
        <p:txBody>
          <a:bodyPr vert="horz" wrap="square" lIns="0" tIns="137160" rIns="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133183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Lst>
  <p:hf hdr="0" ftr="0" dt="0"/>
  <p:txStyles>
    <p:titleStyle>
      <a:lvl1pPr algn="l" defTabSz="342900" rtl="0" eaLnBrk="1" fontAlgn="base" hangingPunct="1">
        <a:lnSpc>
          <a:spcPts val="2625"/>
        </a:lnSpc>
        <a:spcBef>
          <a:spcPct val="0"/>
        </a:spcBef>
        <a:spcAft>
          <a:spcPts val="450"/>
        </a:spcAft>
        <a:defRPr sz="3000" b="1" kern="1200" cap="all" spc="75">
          <a:solidFill>
            <a:schemeClr val="accent2"/>
          </a:solidFill>
          <a:latin typeface="Century Gothic"/>
          <a:ea typeface="ＭＳ Ｐゴシック" charset="-128"/>
          <a:cs typeface="Century Gothic"/>
        </a:defRPr>
      </a:lvl1pPr>
      <a:lvl2pPr algn="l" defTabSz="342900" rtl="0" eaLnBrk="1" fontAlgn="base" hangingPunct="1">
        <a:lnSpc>
          <a:spcPts val="2625"/>
        </a:lnSpc>
        <a:spcBef>
          <a:spcPct val="0"/>
        </a:spcBef>
        <a:spcAft>
          <a:spcPts val="450"/>
        </a:spcAft>
        <a:defRPr sz="3000" b="1">
          <a:solidFill>
            <a:schemeClr val="accent2"/>
          </a:solidFill>
          <a:latin typeface="Century Gothic" charset="0"/>
          <a:ea typeface="ＭＳ Ｐゴシック" charset="-128"/>
        </a:defRPr>
      </a:lvl2pPr>
      <a:lvl3pPr algn="l" defTabSz="342900" rtl="0" eaLnBrk="1" fontAlgn="base" hangingPunct="1">
        <a:lnSpc>
          <a:spcPts val="2625"/>
        </a:lnSpc>
        <a:spcBef>
          <a:spcPct val="0"/>
        </a:spcBef>
        <a:spcAft>
          <a:spcPts val="450"/>
        </a:spcAft>
        <a:defRPr sz="3000" b="1">
          <a:solidFill>
            <a:schemeClr val="accent2"/>
          </a:solidFill>
          <a:latin typeface="Century Gothic" charset="0"/>
          <a:ea typeface="ＭＳ Ｐゴシック" charset="-128"/>
        </a:defRPr>
      </a:lvl3pPr>
      <a:lvl4pPr algn="l" defTabSz="342900" rtl="0" eaLnBrk="1" fontAlgn="base" hangingPunct="1">
        <a:lnSpc>
          <a:spcPts val="2625"/>
        </a:lnSpc>
        <a:spcBef>
          <a:spcPct val="0"/>
        </a:spcBef>
        <a:spcAft>
          <a:spcPts val="450"/>
        </a:spcAft>
        <a:defRPr sz="3000" b="1">
          <a:solidFill>
            <a:schemeClr val="accent2"/>
          </a:solidFill>
          <a:latin typeface="Century Gothic" charset="0"/>
          <a:ea typeface="ＭＳ Ｐゴシック" charset="-128"/>
        </a:defRPr>
      </a:lvl4pPr>
      <a:lvl5pPr algn="l" defTabSz="342900" rtl="0" eaLnBrk="1" fontAlgn="base" hangingPunct="1">
        <a:lnSpc>
          <a:spcPts val="2625"/>
        </a:lnSpc>
        <a:spcBef>
          <a:spcPct val="0"/>
        </a:spcBef>
        <a:spcAft>
          <a:spcPts val="450"/>
        </a:spcAft>
        <a:defRPr sz="3000" b="1">
          <a:solidFill>
            <a:schemeClr val="accent2"/>
          </a:solidFill>
          <a:latin typeface="Century Gothic" charset="0"/>
          <a:ea typeface="ＭＳ Ｐゴシック" charset="-128"/>
        </a:defRPr>
      </a:lvl5pPr>
      <a:lvl6pPr marL="342900" algn="l" defTabSz="342900" rtl="0" eaLnBrk="1" fontAlgn="base" hangingPunct="1">
        <a:lnSpc>
          <a:spcPts val="2625"/>
        </a:lnSpc>
        <a:spcBef>
          <a:spcPct val="0"/>
        </a:spcBef>
        <a:spcAft>
          <a:spcPts val="450"/>
        </a:spcAft>
        <a:defRPr sz="3000" b="1">
          <a:solidFill>
            <a:schemeClr val="accent1"/>
          </a:solidFill>
          <a:latin typeface="Century Gothic" charset="0"/>
          <a:ea typeface="ＭＳ Ｐゴシック" charset="-128"/>
        </a:defRPr>
      </a:lvl6pPr>
      <a:lvl7pPr marL="685800" algn="l" defTabSz="342900" rtl="0" eaLnBrk="1" fontAlgn="base" hangingPunct="1">
        <a:lnSpc>
          <a:spcPts val="2625"/>
        </a:lnSpc>
        <a:spcBef>
          <a:spcPct val="0"/>
        </a:spcBef>
        <a:spcAft>
          <a:spcPts val="450"/>
        </a:spcAft>
        <a:defRPr sz="3000" b="1">
          <a:solidFill>
            <a:schemeClr val="accent1"/>
          </a:solidFill>
          <a:latin typeface="Century Gothic" charset="0"/>
          <a:ea typeface="ＭＳ Ｐゴシック" charset="-128"/>
        </a:defRPr>
      </a:lvl7pPr>
      <a:lvl8pPr marL="1028700" algn="l" defTabSz="342900" rtl="0" eaLnBrk="1" fontAlgn="base" hangingPunct="1">
        <a:lnSpc>
          <a:spcPts val="2625"/>
        </a:lnSpc>
        <a:spcBef>
          <a:spcPct val="0"/>
        </a:spcBef>
        <a:spcAft>
          <a:spcPts val="450"/>
        </a:spcAft>
        <a:defRPr sz="3000" b="1">
          <a:solidFill>
            <a:schemeClr val="accent1"/>
          </a:solidFill>
          <a:latin typeface="Century Gothic" charset="0"/>
          <a:ea typeface="ＭＳ Ｐゴシック" charset="-128"/>
        </a:defRPr>
      </a:lvl8pPr>
      <a:lvl9pPr marL="1371600" algn="l" defTabSz="342900" rtl="0" eaLnBrk="1" fontAlgn="base" hangingPunct="1">
        <a:lnSpc>
          <a:spcPts val="2625"/>
        </a:lnSpc>
        <a:spcBef>
          <a:spcPct val="0"/>
        </a:spcBef>
        <a:spcAft>
          <a:spcPts val="450"/>
        </a:spcAft>
        <a:defRPr sz="3000" b="1">
          <a:solidFill>
            <a:schemeClr val="accent1"/>
          </a:solidFill>
          <a:latin typeface="Century Gothic" charset="0"/>
          <a:ea typeface="ＭＳ Ｐゴシック" charset="-128"/>
        </a:defRPr>
      </a:lvl9pPr>
    </p:titleStyle>
    <p:bodyStyle>
      <a:lvl1pPr marL="257175" indent="-257175" algn="l" defTabSz="342900" rtl="0" eaLnBrk="1" fontAlgn="base" hangingPunct="1">
        <a:spcBef>
          <a:spcPct val="20000"/>
        </a:spcBef>
        <a:spcAft>
          <a:spcPct val="0"/>
        </a:spcAft>
        <a:buClr>
          <a:schemeClr val="accent1"/>
        </a:buClr>
        <a:buSzPct val="90000"/>
        <a:defRPr sz="2250" kern="1200">
          <a:solidFill>
            <a:srgbClr val="555456"/>
          </a:solidFill>
          <a:latin typeface="Verdana"/>
          <a:ea typeface="ＭＳ Ｐゴシック" charset="-128"/>
          <a:cs typeface="Verdana"/>
        </a:defRPr>
      </a:lvl1pPr>
      <a:lvl2pPr marL="514350" indent="-204788" algn="l" defTabSz="342900" rtl="0" eaLnBrk="1" fontAlgn="base" hangingPunct="1">
        <a:spcBef>
          <a:spcPct val="20000"/>
        </a:spcBef>
        <a:spcAft>
          <a:spcPct val="0"/>
        </a:spcAft>
        <a:buClr>
          <a:schemeClr val="accent2"/>
        </a:buClr>
        <a:buFont typeface="Wingdings" charset="2"/>
        <a:buChar char="§"/>
        <a:defRPr sz="2100" kern="1200">
          <a:solidFill>
            <a:srgbClr val="555456"/>
          </a:solidFill>
          <a:latin typeface="Verdana"/>
          <a:ea typeface="ＭＳ Ｐゴシック" charset="-128"/>
          <a:cs typeface="Verdana"/>
        </a:defRPr>
      </a:lvl2pPr>
      <a:lvl3pPr marL="857250" indent="-171450" algn="l" defTabSz="342900" rtl="0" eaLnBrk="1" fontAlgn="base" hangingPunct="1">
        <a:spcBef>
          <a:spcPct val="20000"/>
        </a:spcBef>
        <a:spcAft>
          <a:spcPct val="0"/>
        </a:spcAft>
        <a:buClr>
          <a:schemeClr val="tx1"/>
        </a:buClr>
        <a:buSzPct val="100000"/>
        <a:buFont typeface="Wingdings" charset="2"/>
        <a:buChar char="§"/>
        <a:defRPr sz="1800" kern="1200">
          <a:solidFill>
            <a:srgbClr val="555456"/>
          </a:solidFill>
          <a:latin typeface="Verdana"/>
          <a:ea typeface="ＭＳ Ｐゴシック" charset="-128"/>
          <a:cs typeface="Verdana"/>
        </a:defRPr>
      </a:lvl3pPr>
      <a:lvl4pPr marL="1200150" indent="-171450" algn="l" defTabSz="342900" rtl="0" eaLnBrk="1" fontAlgn="base" hangingPunct="1">
        <a:spcBef>
          <a:spcPct val="20000"/>
        </a:spcBef>
        <a:spcAft>
          <a:spcPct val="0"/>
        </a:spcAft>
        <a:buClr>
          <a:srgbClr val="AAA9AB"/>
        </a:buClr>
        <a:buFont typeface="Wingdings" charset="2"/>
        <a:buChar char="§"/>
        <a:defRPr sz="1500" kern="1200">
          <a:solidFill>
            <a:srgbClr val="555456"/>
          </a:solidFill>
          <a:latin typeface="Verdana"/>
          <a:ea typeface="ＭＳ Ｐゴシック" charset="-128"/>
          <a:cs typeface="Verdana"/>
        </a:defRPr>
      </a:lvl4pPr>
      <a:lvl5pPr marL="1543050" indent="-171450" algn="l" defTabSz="342900" rtl="0" eaLnBrk="1" fontAlgn="base" hangingPunct="1">
        <a:spcBef>
          <a:spcPct val="20000"/>
        </a:spcBef>
        <a:spcAft>
          <a:spcPct val="0"/>
        </a:spcAft>
        <a:buClr>
          <a:srgbClr val="C6C6C7"/>
        </a:buClr>
        <a:buFont typeface="Wingdings" charset="2"/>
        <a:buChar char="§"/>
        <a:defRPr sz="1500" kern="1200">
          <a:solidFill>
            <a:srgbClr val="555456"/>
          </a:solidFill>
          <a:latin typeface="Verdana"/>
          <a:ea typeface="ＭＳ Ｐゴシック" charset="-128"/>
          <a:cs typeface="Verdan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theconsumervoice.org/uploads/files/general/sb_219_88_C_bill.pd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californialgbtqhealth.org/resources/faqs/"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 Id="rId9"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hyperlink" Target="mailto:Jason.Flatt@unlv.edu" TargetMode="External"/><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image" Target="../media/image14.png"/><Relationship Id="rId4" Type="http://schemas.openxmlformats.org/officeDocument/2006/relationships/hyperlink" Target="http://www.rainbowsofaging.org/" TargetMode="External"/></Relationships>
</file>

<file path=ppt/slides/_rels/slide28.xml.rels><?xml version="1.0" encoding="UTF-8" standalone="yes"?>
<Relationships xmlns="http://schemas.openxmlformats.org/package/2006/relationships"><Relationship Id="rId3" Type="http://schemas.microsoft.com/office/2018/10/relationships/comments" Target="../comments/modernComment_15E_8E718CA0.xml"/><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9.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hyperlink" Target="https://www.mass.gov/doc/1115-waiver-extensionfact-sheet/download" TargetMode="Externa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0.png"/><Relationship Id="rId7" Type="http://schemas.openxmlformats.org/officeDocument/2006/relationships/image" Target="../media/image72.w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oleObject" Target="../embeddings/oleObject2.bin"/><Relationship Id="rId5" Type="http://schemas.openxmlformats.org/officeDocument/2006/relationships/image" Target="../media/image71.wmf"/><Relationship Id="rId4" Type="http://schemas.openxmlformats.org/officeDocument/2006/relationships/oleObject" Target="../embeddings/oleObject1.bin"/></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1855" y="1122363"/>
            <a:ext cx="6371063" cy="2387600"/>
          </a:xfrm>
        </p:spPr>
        <p:txBody>
          <a:bodyPr/>
          <a:lstStyle/>
          <a:p>
            <a:pPr>
              <a:lnSpc>
                <a:spcPct val="90000"/>
              </a:lnSpc>
            </a:pPr>
            <a:r>
              <a:rPr lang="en-US" dirty="0"/>
              <a:t>Meeting the Health and Social Needs of LGBTQ+ Older Adults Through Medicaid in California and Nationally</a:t>
            </a:r>
          </a:p>
        </p:txBody>
      </p:sp>
      <p:sp>
        <p:nvSpPr>
          <p:cNvPr id="6" name="Subtitle 5">
            <a:extLst>
              <a:ext uri="{FF2B5EF4-FFF2-40B4-BE49-F238E27FC236}">
                <a16:creationId xmlns:a16="http://schemas.microsoft.com/office/drawing/2014/main" id="{DB4C80B6-445C-41AC-9DA2-D80C23980242}"/>
              </a:ext>
            </a:extLst>
          </p:cNvPr>
          <p:cNvSpPr>
            <a:spLocks noGrp="1"/>
          </p:cNvSpPr>
          <p:nvPr>
            <p:ph type="subTitle" idx="1"/>
          </p:nvPr>
        </p:nvSpPr>
        <p:spPr/>
        <p:txBody>
          <a:bodyPr/>
          <a:lstStyle/>
          <a:p>
            <a:r>
              <a:rPr lang="en-US" dirty="0"/>
              <a:t>July 18, 2023</a:t>
            </a:r>
          </a:p>
          <a:p>
            <a:r>
              <a:rPr lang="en-US" dirty="0"/>
              <a:t>2:00-3:00 p.m. ET</a:t>
            </a:r>
          </a:p>
        </p:txBody>
      </p:sp>
      <p:sp>
        <p:nvSpPr>
          <p:cNvPr id="7" name="Text Placeholder 6">
            <a:extLst>
              <a:ext uri="{FF2B5EF4-FFF2-40B4-BE49-F238E27FC236}">
                <a16:creationId xmlns:a16="http://schemas.microsoft.com/office/drawing/2014/main" id="{EF2519D4-D4FB-4306-8933-C85DAB3C7C6C}"/>
              </a:ext>
            </a:extLst>
          </p:cNvPr>
          <p:cNvSpPr>
            <a:spLocks noGrp="1"/>
          </p:cNvSpPr>
          <p:nvPr>
            <p:ph type="body" sz="quarter" idx="10"/>
          </p:nvPr>
        </p:nvSpPr>
        <p:spPr/>
        <p:txBody>
          <a:bodyPr/>
          <a:lstStyle/>
          <a:p>
            <a:r>
              <a:rPr lang="en-US" dirty="0"/>
              <a:t>Supported by the California Health Care Foundation</a:t>
            </a:r>
          </a:p>
        </p:txBody>
      </p:sp>
    </p:spTree>
    <p:extLst>
      <p:ext uri="{BB962C8B-B14F-4D97-AF65-F5344CB8AC3E}">
        <p14:creationId xmlns:p14="http://schemas.microsoft.com/office/powerpoint/2010/main" val="23694406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CDD0A-530B-010D-E05D-24EF8EDF3ED3}"/>
              </a:ext>
            </a:extLst>
          </p:cNvPr>
          <p:cNvSpPr>
            <a:spLocks noGrp="1"/>
          </p:cNvSpPr>
          <p:nvPr>
            <p:ph type="title"/>
          </p:nvPr>
        </p:nvSpPr>
        <p:spPr>
          <a:xfrm>
            <a:off x="288954" y="83573"/>
            <a:ext cx="8229600" cy="914400"/>
          </a:xfrm>
        </p:spPr>
        <p:txBody>
          <a:bodyPr/>
          <a:lstStyle/>
          <a:p>
            <a:r>
              <a:rPr lang="en-US" dirty="0"/>
              <a:t>Community Supports (In Lieu of Services)</a:t>
            </a:r>
          </a:p>
        </p:txBody>
      </p:sp>
      <p:sp>
        <p:nvSpPr>
          <p:cNvPr id="3" name="Content Placeholder 2">
            <a:extLst>
              <a:ext uri="{FF2B5EF4-FFF2-40B4-BE49-F238E27FC236}">
                <a16:creationId xmlns:a16="http://schemas.microsoft.com/office/drawing/2014/main" id="{BDF1FD9D-1339-F060-7FE4-57B7CCBDE748}"/>
              </a:ext>
            </a:extLst>
          </p:cNvPr>
          <p:cNvSpPr>
            <a:spLocks noGrp="1"/>
          </p:cNvSpPr>
          <p:nvPr>
            <p:ph idx="1"/>
          </p:nvPr>
        </p:nvSpPr>
        <p:spPr>
          <a:xfrm>
            <a:off x="299345" y="1214094"/>
            <a:ext cx="8229600" cy="4429812"/>
          </a:xfrm>
        </p:spPr>
        <p:txBody>
          <a:bodyPr/>
          <a:lstStyle/>
          <a:p>
            <a:pPr marL="176213" indent="-176213"/>
            <a:r>
              <a:rPr lang="en-US" sz="2200" dirty="0"/>
              <a:t>Became an “optional” Medi-Cal benefit in 2022</a:t>
            </a:r>
          </a:p>
          <a:p>
            <a:pPr marL="176213" indent="-176213"/>
            <a:r>
              <a:rPr lang="en-US" sz="2200" dirty="0"/>
              <a:t>Medi-Cal managed care plans can optionally provide any of 14 services:</a:t>
            </a:r>
          </a:p>
          <a:p>
            <a:pPr marL="457200" lvl="1" indent="-228600"/>
            <a:r>
              <a:rPr lang="en-US" dirty="0"/>
              <a:t>Housing transition, navigation, housing deposits, housing tenancy</a:t>
            </a:r>
          </a:p>
          <a:p>
            <a:pPr marL="457200" lvl="1" indent="-228600"/>
            <a:r>
              <a:rPr lang="en-US" dirty="0"/>
              <a:t>Short-term post hospitalization housing, recuperative care, respite services. </a:t>
            </a:r>
          </a:p>
          <a:p>
            <a:pPr marL="457200" lvl="1" indent="-228600"/>
            <a:r>
              <a:rPr lang="en-US" dirty="0"/>
              <a:t>Nursing facility transition/diversion to assisted living</a:t>
            </a:r>
          </a:p>
          <a:p>
            <a:pPr marL="457200" lvl="1" indent="-228600"/>
            <a:r>
              <a:rPr lang="en-US" dirty="0"/>
              <a:t>Personal care/homemaker services</a:t>
            </a:r>
          </a:p>
          <a:p>
            <a:pPr marL="457200" lvl="1" indent="-228600"/>
            <a:r>
              <a:rPr lang="en-US" dirty="0"/>
              <a:t>Home modification</a:t>
            </a:r>
          </a:p>
          <a:p>
            <a:pPr marL="457200" lvl="1" indent="-228600"/>
            <a:r>
              <a:rPr lang="en-US" dirty="0"/>
              <a:t>Medically supportive food/medically tailored meals</a:t>
            </a:r>
          </a:p>
          <a:p>
            <a:pPr marL="176213" indent="-176213"/>
            <a:r>
              <a:rPr lang="en-US" sz="2200" dirty="0"/>
              <a:t>Medi-Cal beneficiaries must be part of a “population of focus” and meet eligibility requirements. </a:t>
            </a:r>
          </a:p>
          <a:p>
            <a:pPr marL="176213" indent="-176213"/>
            <a:r>
              <a:rPr lang="en-US" sz="2200" dirty="0"/>
              <a:t>Like Enhanced Care Management, plans contract with external CBOs to assess eligibility and provide various Community Supports</a:t>
            </a:r>
          </a:p>
          <a:p>
            <a:endParaRPr lang="en-US" dirty="0"/>
          </a:p>
          <a:p>
            <a:endParaRPr lang="en-US" dirty="0"/>
          </a:p>
        </p:txBody>
      </p:sp>
      <p:sp>
        <p:nvSpPr>
          <p:cNvPr id="4" name="Slide Number Placeholder 3">
            <a:extLst>
              <a:ext uri="{FF2B5EF4-FFF2-40B4-BE49-F238E27FC236}">
                <a16:creationId xmlns:a16="http://schemas.microsoft.com/office/drawing/2014/main" id="{8DF5CEA3-772E-77CB-01C8-F6A6CBBF467B}"/>
              </a:ext>
            </a:extLst>
          </p:cNvPr>
          <p:cNvSpPr>
            <a:spLocks noGrp="1"/>
          </p:cNvSpPr>
          <p:nvPr>
            <p:ph type="sldNum" sz="quarter" idx="12"/>
          </p:nvPr>
        </p:nvSpPr>
        <p:spPr/>
        <p:txBody>
          <a:bodyPr/>
          <a:lstStyle/>
          <a:p>
            <a:fld id="{DA520EEF-7E75-4E82-8A01-B57B62EF14E1}" type="slidenum">
              <a:rPr lang="en-US" smtClean="0"/>
              <a:t>10</a:t>
            </a:fld>
            <a:endParaRPr lang="en-US" dirty="0"/>
          </a:p>
        </p:txBody>
      </p:sp>
    </p:spTree>
    <p:extLst>
      <p:ext uri="{BB962C8B-B14F-4D97-AF65-F5344CB8AC3E}">
        <p14:creationId xmlns:p14="http://schemas.microsoft.com/office/powerpoint/2010/main" val="371801723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77C91-B348-C1FF-2F3A-221886897D17}"/>
              </a:ext>
            </a:extLst>
          </p:cNvPr>
          <p:cNvSpPr>
            <a:spLocks noGrp="1"/>
          </p:cNvSpPr>
          <p:nvPr>
            <p:ph type="title"/>
          </p:nvPr>
        </p:nvSpPr>
        <p:spPr>
          <a:xfrm>
            <a:off x="249382" y="365129"/>
            <a:ext cx="8229600" cy="914400"/>
          </a:xfrm>
        </p:spPr>
        <p:txBody>
          <a:bodyPr/>
          <a:lstStyle/>
          <a:p>
            <a:r>
              <a:rPr lang="en-US" dirty="0"/>
              <a:t>Long-Term Care Carve In</a:t>
            </a:r>
          </a:p>
        </p:txBody>
      </p:sp>
      <p:sp>
        <p:nvSpPr>
          <p:cNvPr id="3" name="Content Placeholder 2">
            <a:extLst>
              <a:ext uri="{FF2B5EF4-FFF2-40B4-BE49-F238E27FC236}">
                <a16:creationId xmlns:a16="http://schemas.microsoft.com/office/drawing/2014/main" id="{5301F03B-6754-482C-FD10-5BCD37D2BB54}"/>
              </a:ext>
            </a:extLst>
          </p:cNvPr>
          <p:cNvSpPr>
            <a:spLocks noGrp="1"/>
          </p:cNvSpPr>
          <p:nvPr>
            <p:ph idx="1"/>
          </p:nvPr>
        </p:nvSpPr>
        <p:spPr>
          <a:xfrm>
            <a:off x="249382" y="1430215"/>
            <a:ext cx="7886700" cy="4429812"/>
          </a:xfrm>
        </p:spPr>
        <p:txBody>
          <a:bodyPr/>
          <a:lstStyle/>
          <a:p>
            <a:pPr marL="228600" indent="-228600">
              <a:lnSpc>
                <a:spcPct val="100000"/>
              </a:lnSpc>
            </a:pPr>
            <a:r>
              <a:rPr lang="en-US" sz="2200" dirty="0"/>
              <a:t>Beginning in 2022 all Medi-Cal managed care plans began “carving in” nursing home care and other institutional care.</a:t>
            </a:r>
          </a:p>
          <a:p>
            <a:pPr marL="228600" indent="-228600">
              <a:lnSpc>
                <a:spcPct val="100000"/>
              </a:lnSpc>
            </a:pPr>
            <a:r>
              <a:rPr lang="en-US" sz="2200" dirty="0"/>
              <a:t>About half of California counties were already carving in nursing home care, while about half are newly doing so.</a:t>
            </a:r>
          </a:p>
          <a:p>
            <a:pPr marL="228600" indent="-228600">
              <a:lnSpc>
                <a:spcPct val="100000"/>
              </a:lnSpc>
            </a:pPr>
            <a:r>
              <a:rPr lang="en-US" sz="2200" dirty="0"/>
              <a:t>Plans must contract with a provider network of nursing homes and other institutions.</a:t>
            </a:r>
          </a:p>
          <a:p>
            <a:pPr marL="228600" indent="-228600">
              <a:lnSpc>
                <a:spcPct val="100000"/>
              </a:lnSpc>
            </a:pPr>
            <a:r>
              <a:rPr lang="en-US" sz="2200" dirty="0"/>
              <a:t>Medi-Cal plans can leverage Enhanced Care Management and Community Supports  and other Medi-Cal services and supports to ensure that members are transitioned out of institutional care into more community-based settings as much as possible. </a:t>
            </a:r>
          </a:p>
        </p:txBody>
      </p:sp>
      <p:sp>
        <p:nvSpPr>
          <p:cNvPr id="4" name="Slide Number Placeholder 3">
            <a:extLst>
              <a:ext uri="{FF2B5EF4-FFF2-40B4-BE49-F238E27FC236}">
                <a16:creationId xmlns:a16="http://schemas.microsoft.com/office/drawing/2014/main" id="{5F191914-8EAE-A02B-8D2E-AE219FE4A2A9}"/>
              </a:ext>
            </a:extLst>
          </p:cNvPr>
          <p:cNvSpPr>
            <a:spLocks noGrp="1"/>
          </p:cNvSpPr>
          <p:nvPr>
            <p:ph type="sldNum" sz="quarter" idx="12"/>
          </p:nvPr>
        </p:nvSpPr>
        <p:spPr/>
        <p:txBody>
          <a:bodyPr/>
          <a:lstStyle/>
          <a:p>
            <a:fld id="{DA520EEF-7E75-4E82-8A01-B57B62EF14E1}" type="slidenum">
              <a:rPr lang="en-US" smtClean="0"/>
              <a:t>11</a:t>
            </a:fld>
            <a:endParaRPr lang="en-US" dirty="0"/>
          </a:p>
        </p:txBody>
      </p:sp>
    </p:spTree>
    <p:extLst>
      <p:ext uri="{BB962C8B-B14F-4D97-AF65-F5344CB8AC3E}">
        <p14:creationId xmlns:p14="http://schemas.microsoft.com/office/powerpoint/2010/main" val="133467589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5C5E7-90B4-742A-C669-26ED3918B3EC}"/>
              </a:ext>
            </a:extLst>
          </p:cNvPr>
          <p:cNvSpPr>
            <a:spLocks noGrp="1"/>
          </p:cNvSpPr>
          <p:nvPr>
            <p:ph type="title"/>
          </p:nvPr>
        </p:nvSpPr>
        <p:spPr>
          <a:xfrm>
            <a:off x="228600" y="365129"/>
            <a:ext cx="7637318" cy="914400"/>
          </a:xfrm>
        </p:spPr>
        <p:txBody>
          <a:bodyPr/>
          <a:lstStyle/>
          <a:p>
            <a:r>
              <a:rPr lang="en-US" dirty="0"/>
              <a:t>Current Protections for LGBTQ+ Older Adults in Long-Term Care (LTC) Facilities</a:t>
            </a:r>
          </a:p>
        </p:txBody>
      </p:sp>
      <p:sp>
        <p:nvSpPr>
          <p:cNvPr id="3" name="Content Placeholder 2">
            <a:extLst>
              <a:ext uri="{FF2B5EF4-FFF2-40B4-BE49-F238E27FC236}">
                <a16:creationId xmlns:a16="http://schemas.microsoft.com/office/drawing/2014/main" id="{8BE1531C-292D-0CA2-0B2D-26B4A5EF0F19}"/>
              </a:ext>
            </a:extLst>
          </p:cNvPr>
          <p:cNvSpPr>
            <a:spLocks noGrp="1"/>
          </p:cNvSpPr>
          <p:nvPr>
            <p:ph idx="1"/>
          </p:nvPr>
        </p:nvSpPr>
        <p:spPr/>
        <p:txBody>
          <a:bodyPr/>
          <a:lstStyle/>
          <a:p>
            <a:pPr>
              <a:spcAft>
                <a:spcPts val="400"/>
              </a:spcAft>
            </a:pPr>
            <a:r>
              <a:rPr lang="en-US" sz="1900" b="1" dirty="0"/>
              <a:t>Federal 1987 Nursing Home Reform Law </a:t>
            </a:r>
            <a:r>
              <a:rPr lang="en-US" sz="1900" dirty="0"/>
              <a:t>requires every nursing home with Medicaid or Medicare funding to “protect and promote the rights of each resident” emphasizing individual dignity and self-determination in the provision of long-term care. </a:t>
            </a:r>
          </a:p>
          <a:p>
            <a:pPr>
              <a:spcAft>
                <a:spcPts val="400"/>
              </a:spcAft>
            </a:pPr>
            <a:r>
              <a:rPr lang="en-US" sz="1900" b="1" dirty="0"/>
              <a:t>Several states recognizing “families of choice” for paid caregiving leave (CA, NJ, OR</a:t>
            </a:r>
            <a:r>
              <a:rPr lang="en-US" sz="1900" b="1"/>
              <a:t>, MA)</a:t>
            </a:r>
            <a:endParaRPr lang="en-US" sz="1900" b="1" dirty="0"/>
          </a:p>
          <a:p>
            <a:r>
              <a:rPr lang="en-US" sz="1900" b="1" dirty="0"/>
              <a:t>California 2017 LGBT LTC Facility Residents’ Bill of Rights </a:t>
            </a:r>
            <a:r>
              <a:rPr lang="en-US" sz="1900" dirty="0"/>
              <a:t>makes discriminatory actions a crime (i.e., denying care, assigning residents to rooms that do not match their gender identity, prohibiting certain residents from sharing a room, restricting visitors based on gender or legal relationship). Requires facilities to:</a:t>
            </a:r>
          </a:p>
          <a:p>
            <a:pPr marL="519113" lvl="2" indent="-174625">
              <a:lnSpc>
                <a:spcPct val="100000"/>
              </a:lnSpc>
              <a:buClr>
                <a:schemeClr val="accent3"/>
              </a:buClr>
            </a:pPr>
            <a:r>
              <a:rPr lang="en-US" sz="1700" dirty="0"/>
              <a:t>Post a specified notice about LGTBQ+ discrimination in all places where its current discrimination policy is posted</a:t>
            </a:r>
          </a:p>
          <a:p>
            <a:pPr marL="519113" lvl="2" indent="-174625">
              <a:lnSpc>
                <a:spcPct val="100000"/>
              </a:lnSpc>
              <a:buClr>
                <a:schemeClr val="accent3"/>
              </a:buClr>
            </a:pPr>
            <a:r>
              <a:rPr lang="en-US" sz="1700" dirty="0"/>
              <a:t>Include gender identity, preferred name, and pronouns indicated by residents on intake records and address all residents with those names/pronouns </a:t>
            </a:r>
          </a:p>
          <a:p>
            <a:pPr marL="519113" lvl="2" indent="-174625">
              <a:lnSpc>
                <a:spcPct val="100000"/>
              </a:lnSpc>
              <a:buClr>
                <a:schemeClr val="accent3"/>
              </a:buClr>
            </a:pPr>
            <a:r>
              <a:rPr lang="en-US" sz="1700" dirty="0"/>
              <a:t>Protect personally identifiable information regarding sexual orientation, gender transition history, and HIV status</a:t>
            </a:r>
          </a:p>
          <a:p>
            <a:pPr marL="519113" lvl="2" indent="-174625">
              <a:lnSpc>
                <a:spcPct val="100000"/>
              </a:lnSpc>
              <a:buClr>
                <a:schemeClr val="accent3"/>
              </a:buClr>
            </a:pPr>
            <a:r>
              <a:rPr lang="en-US" sz="1700" dirty="0"/>
              <a:t>Gives protections related to bodily privacy during medical care</a:t>
            </a:r>
          </a:p>
        </p:txBody>
      </p:sp>
      <p:sp>
        <p:nvSpPr>
          <p:cNvPr id="4" name="Slide Number Placeholder 3">
            <a:extLst>
              <a:ext uri="{FF2B5EF4-FFF2-40B4-BE49-F238E27FC236}">
                <a16:creationId xmlns:a16="http://schemas.microsoft.com/office/drawing/2014/main" id="{B6288D48-2210-4B89-A383-D379CC0CA38D}"/>
              </a:ext>
            </a:extLst>
          </p:cNvPr>
          <p:cNvSpPr>
            <a:spLocks noGrp="1"/>
          </p:cNvSpPr>
          <p:nvPr>
            <p:ph type="sldNum" sz="quarter" idx="12"/>
          </p:nvPr>
        </p:nvSpPr>
        <p:spPr/>
        <p:txBody>
          <a:bodyPr/>
          <a:lstStyle/>
          <a:p>
            <a:fld id="{DA520EEF-7E75-4E82-8A01-B57B62EF14E1}" type="slidenum">
              <a:rPr lang="en-US" smtClean="0"/>
              <a:t>12</a:t>
            </a:fld>
            <a:endParaRPr lang="en-US" dirty="0"/>
          </a:p>
        </p:txBody>
      </p:sp>
      <p:sp>
        <p:nvSpPr>
          <p:cNvPr id="5" name="TextBox 4">
            <a:extLst>
              <a:ext uri="{FF2B5EF4-FFF2-40B4-BE49-F238E27FC236}">
                <a16:creationId xmlns:a16="http://schemas.microsoft.com/office/drawing/2014/main" id="{323DEB0C-106A-78C6-53E5-3AC1BB051C15}"/>
              </a:ext>
            </a:extLst>
          </p:cNvPr>
          <p:cNvSpPr txBox="1"/>
          <p:nvPr/>
        </p:nvSpPr>
        <p:spPr>
          <a:xfrm>
            <a:off x="927101" y="6120474"/>
            <a:ext cx="6602702" cy="507831"/>
          </a:xfrm>
          <a:prstGeom prst="rect">
            <a:avLst/>
          </a:prstGeom>
          <a:noFill/>
        </p:spPr>
        <p:txBody>
          <a:bodyPr wrap="square" rtlCol="0">
            <a:spAutoFit/>
          </a:bodyPr>
          <a:lstStyle/>
          <a:p>
            <a:endParaRPr lang="en-US" sz="900" dirty="0">
              <a:hlinkClick r:id="rId3"/>
            </a:endParaRPr>
          </a:p>
          <a:p>
            <a:r>
              <a:rPr lang="en-US" sz="900" dirty="0">
                <a:hlinkClick r:id="rId3"/>
              </a:rPr>
              <a:t>https://theconsumervoice.org/uploads/files/general/sb_219_88_C_bill.pdf</a:t>
            </a:r>
            <a:r>
              <a:rPr lang="en-US" sz="900" dirty="0"/>
              <a:t> </a:t>
            </a:r>
          </a:p>
          <a:p>
            <a:r>
              <a:rPr lang="en-US" sz="900" dirty="0">
                <a:hlinkClick r:id="rId4"/>
              </a:rPr>
              <a:t>https://californialgbtqhealth.org/resources/faqs/</a:t>
            </a:r>
            <a:r>
              <a:rPr lang="en-US" sz="900" dirty="0"/>
              <a:t> </a:t>
            </a:r>
          </a:p>
        </p:txBody>
      </p:sp>
    </p:spTree>
    <p:extLst>
      <p:ext uri="{BB962C8B-B14F-4D97-AF65-F5344CB8AC3E}">
        <p14:creationId xmlns:p14="http://schemas.microsoft.com/office/powerpoint/2010/main" val="247469266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99AC4-86EB-C4F6-A198-CF31E8F686D8}"/>
              </a:ext>
            </a:extLst>
          </p:cNvPr>
          <p:cNvSpPr>
            <a:spLocks noGrp="1"/>
          </p:cNvSpPr>
          <p:nvPr>
            <p:ph type="title"/>
          </p:nvPr>
        </p:nvSpPr>
        <p:spPr/>
        <p:txBody>
          <a:bodyPr/>
          <a:lstStyle/>
          <a:p>
            <a:r>
              <a:rPr lang="en-US" dirty="0"/>
              <a:t>Addressing the Health Care and Social Service Needs of LGBTQ+ Older Adults</a:t>
            </a:r>
          </a:p>
        </p:txBody>
      </p:sp>
      <p:sp>
        <p:nvSpPr>
          <p:cNvPr id="3" name="Text Placeholder 2">
            <a:extLst>
              <a:ext uri="{FF2B5EF4-FFF2-40B4-BE49-F238E27FC236}">
                <a16:creationId xmlns:a16="http://schemas.microsoft.com/office/drawing/2014/main" id="{C3D2D1A7-B7BF-DCD2-CC73-023D108FFA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B9B716-3304-3E54-E79A-8E1B1C1E4CA3}"/>
              </a:ext>
            </a:extLst>
          </p:cNvPr>
          <p:cNvSpPr>
            <a:spLocks noGrp="1"/>
          </p:cNvSpPr>
          <p:nvPr>
            <p:ph type="sldNum" sz="quarter" idx="12"/>
          </p:nvPr>
        </p:nvSpPr>
        <p:spPr/>
        <p:txBody>
          <a:bodyPr/>
          <a:lstStyle/>
          <a:p>
            <a:fld id="{DA520EEF-7E75-4E82-8A01-B57B62EF14E1}" type="slidenum">
              <a:rPr lang="en-US" smtClean="0"/>
              <a:pPr/>
              <a:t>13</a:t>
            </a:fld>
            <a:endParaRPr lang="en-US" dirty="0"/>
          </a:p>
        </p:txBody>
      </p:sp>
    </p:spTree>
    <p:extLst>
      <p:ext uri="{BB962C8B-B14F-4D97-AF65-F5344CB8AC3E}">
        <p14:creationId xmlns:p14="http://schemas.microsoft.com/office/powerpoint/2010/main" val="246541724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 y="162045"/>
            <a:ext cx="9113520" cy="1744687"/>
          </a:xfrm>
        </p:spPr>
        <p:txBody>
          <a:bodyPr>
            <a:normAutofit/>
          </a:bodyPr>
          <a:lstStyle/>
          <a:p>
            <a:br>
              <a:rPr lang="en-US" b="1" dirty="0"/>
            </a:br>
            <a:r>
              <a:rPr lang="en-US" sz="3600" b="1" dirty="0">
                <a:cs typeface="Arial"/>
              </a:rPr>
              <a:t>Addressing the Health Care &amp; Social Service Needs of LGBTQIA+ Older Adults</a:t>
            </a:r>
            <a:endParaRPr lang="en-US" sz="2800" b="1" dirty="0"/>
          </a:p>
        </p:txBody>
      </p:sp>
      <p:sp>
        <p:nvSpPr>
          <p:cNvPr id="3" name="Subtitle 2"/>
          <p:cNvSpPr>
            <a:spLocks noGrp="1"/>
          </p:cNvSpPr>
          <p:nvPr>
            <p:ph type="subTitle" idx="1"/>
          </p:nvPr>
        </p:nvSpPr>
        <p:spPr>
          <a:xfrm>
            <a:off x="1028007" y="4694184"/>
            <a:ext cx="7057505" cy="1602438"/>
          </a:xfrm>
        </p:spPr>
        <p:txBody>
          <a:bodyPr>
            <a:normAutofit/>
          </a:bodyPr>
          <a:lstStyle/>
          <a:p>
            <a:pPr>
              <a:spcBef>
                <a:spcPts val="0"/>
              </a:spcBef>
            </a:pPr>
            <a:r>
              <a:rPr lang="en-US" b="1" dirty="0">
                <a:solidFill>
                  <a:schemeClr val="tx1"/>
                </a:solidFill>
              </a:rPr>
              <a:t>Jason Flatt, PhD, MPH</a:t>
            </a:r>
          </a:p>
          <a:p>
            <a:pPr>
              <a:spcBef>
                <a:spcPts val="0"/>
              </a:spcBef>
            </a:pPr>
            <a:r>
              <a:rPr lang="en-US" sz="2000" b="1" dirty="0">
                <a:solidFill>
                  <a:schemeClr val="tx1"/>
                </a:solidFill>
              </a:rPr>
              <a:t>Assistant Professor</a:t>
            </a:r>
          </a:p>
          <a:p>
            <a:pPr>
              <a:spcBef>
                <a:spcPts val="0"/>
              </a:spcBef>
            </a:pPr>
            <a:r>
              <a:rPr lang="en-US" sz="2000" b="1" dirty="0">
                <a:solidFill>
                  <a:schemeClr val="tx1"/>
                </a:solidFill>
              </a:rPr>
              <a:t>University of Nevada, Las Vegas</a:t>
            </a:r>
          </a:p>
          <a:p>
            <a:pPr>
              <a:spcBef>
                <a:spcPts val="0"/>
              </a:spcBef>
            </a:pPr>
            <a:r>
              <a:rPr lang="en-US" sz="2000" b="1" dirty="0">
                <a:solidFill>
                  <a:schemeClr val="tx1"/>
                </a:solidFill>
              </a:rPr>
              <a:t>Pronouns: He/They</a:t>
            </a:r>
          </a:p>
        </p:txBody>
      </p:sp>
      <p:grpSp>
        <p:nvGrpSpPr>
          <p:cNvPr id="6" name="Group 5">
            <a:extLst>
              <a:ext uri="{FF2B5EF4-FFF2-40B4-BE49-F238E27FC236}">
                <a16:creationId xmlns:a16="http://schemas.microsoft.com/office/drawing/2014/main" id="{BE0BADA2-FAD8-DA2C-5B2F-EDB129BC0077}"/>
              </a:ext>
            </a:extLst>
          </p:cNvPr>
          <p:cNvGrpSpPr>
            <a:grpSpLocks noChangeAspect="1"/>
          </p:cNvGrpSpPr>
          <p:nvPr/>
        </p:nvGrpSpPr>
        <p:grpSpPr>
          <a:xfrm>
            <a:off x="1" y="2248898"/>
            <a:ext cx="9293557" cy="2103120"/>
            <a:chOff x="-12506" y="3122796"/>
            <a:chExt cx="7475251" cy="1691640"/>
          </a:xfrm>
        </p:grpSpPr>
        <p:pic>
          <p:nvPicPr>
            <p:cNvPr id="8" name="Picture 7">
              <a:extLst>
                <a:ext uri="{FF2B5EF4-FFF2-40B4-BE49-F238E27FC236}">
                  <a16:creationId xmlns:a16="http://schemas.microsoft.com/office/drawing/2014/main" id="{42023A14-571D-AA56-6C9B-C084FE0F9759}"/>
                </a:ext>
              </a:extLst>
            </p:cNvPr>
            <p:cNvPicPr>
              <a:picLocks noChangeAspect="1"/>
            </p:cNvPicPr>
            <p:nvPr/>
          </p:nvPicPr>
          <p:blipFill>
            <a:blip r:embed="rId3"/>
            <a:stretch>
              <a:fillRect/>
            </a:stretch>
          </p:blipFill>
          <p:spPr>
            <a:xfrm>
              <a:off x="4530569" y="3122796"/>
              <a:ext cx="2932176" cy="1691640"/>
            </a:xfrm>
            <a:prstGeom prst="rect">
              <a:avLst/>
            </a:prstGeom>
          </p:spPr>
        </p:pic>
        <p:pic>
          <p:nvPicPr>
            <p:cNvPr id="9" name="Picture 8">
              <a:extLst>
                <a:ext uri="{FF2B5EF4-FFF2-40B4-BE49-F238E27FC236}">
                  <a16:creationId xmlns:a16="http://schemas.microsoft.com/office/drawing/2014/main" id="{B704A52B-169B-DB1F-AAE2-DE7872EEA656}"/>
                </a:ext>
              </a:extLst>
            </p:cNvPr>
            <p:cNvPicPr>
              <a:picLocks noChangeAspect="1"/>
            </p:cNvPicPr>
            <p:nvPr/>
          </p:nvPicPr>
          <p:blipFill>
            <a:blip r:embed="rId4"/>
            <a:stretch>
              <a:fillRect/>
            </a:stretch>
          </p:blipFill>
          <p:spPr>
            <a:xfrm>
              <a:off x="-12506" y="3122796"/>
              <a:ext cx="2932176" cy="1691640"/>
            </a:xfrm>
            <a:prstGeom prst="rect">
              <a:avLst/>
            </a:prstGeom>
          </p:spPr>
        </p:pic>
        <p:pic>
          <p:nvPicPr>
            <p:cNvPr id="10" name="Picture 9">
              <a:extLst>
                <a:ext uri="{FF2B5EF4-FFF2-40B4-BE49-F238E27FC236}">
                  <a16:creationId xmlns:a16="http://schemas.microsoft.com/office/drawing/2014/main" id="{0784114B-43BE-2E8D-F85C-E20FDDCEF4B2}"/>
                </a:ext>
              </a:extLst>
            </p:cNvPr>
            <p:cNvPicPr>
              <a:picLocks noChangeAspect="1"/>
            </p:cNvPicPr>
            <p:nvPr/>
          </p:nvPicPr>
          <p:blipFill>
            <a:blip r:embed="rId5"/>
            <a:stretch>
              <a:fillRect/>
            </a:stretch>
          </p:blipFill>
          <p:spPr>
            <a:xfrm>
              <a:off x="2846864" y="3122796"/>
              <a:ext cx="1691640" cy="1691640"/>
            </a:xfrm>
            <a:prstGeom prst="rect">
              <a:avLst/>
            </a:prstGeom>
          </p:spPr>
        </p:pic>
      </p:grpSp>
    </p:spTree>
    <p:extLst>
      <p:ext uri="{BB962C8B-B14F-4D97-AF65-F5344CB8AC3E}">
        <p14:creationId xmlns:p14="http://schemas.microsoft.com/office/powerpoint/2010/main" val="3942361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3"/>
          <p:cNvSpPr txBox="1">
            <a:spLocks noGrp="1"/>
          </p:cNvSpPr>
          <p:nvPr>
            <p:ph type="body" idx="1"/>
          </p:nvPr>
        </p:nvSpPr>
        <p:spPr>
          <a:xfrm>
            <a:off x="4116399" y="1322801"/>
            <a:ext cx="4460623" cy="3899097"/>
          </a:xfrm>
          <a:prstGeom prst="rect">
            <a:avLst/>
          </a:prstGeom>
          <a:noFill/>
          <a:ln>
            <a:noFill/>
          </a:ln>
        </p:spPr>
        <p:txBody>
          <a:bodyPr spcFirstLastPara="1" vert="horz" wrap="square" lIns="0" tIns="0" rIns="0" bIns="0" rtlCol="0" anchor="t" anchorCtr="0">
            <a:noAutofit/>
          </a:bodyPr>
          <a:lstStyle/>
          <a:p>
            <a:pPr>
              <a:spcBef>
                <a:spcPts val="0"/>
              </a:spcBef>
              <a:spcAft>
                <a:spcPts val="900"/>
              </a:spcAft>
              <a:buSzPts val="1700"/>
            </a:pPr>
            <a:endParaRPr lang="en-US" dirty="0"/>
          </a:p>
          <a:p>
            <a:pPr marL="176213" indent="-176213">
              <a:spcBef>
                <a:spcPts val="0"/>
              </a:spcBef>
              <a:spcAft>
                <a:spcPts val="900"/>
              </a:spcAft>
              <a:buSzPts val="1700"/>
              <a:tabLst>
                <a:tab pos="176213" algn="l"/>
              </a:tabLst>
            </a:pPr>
            <a:r>
              <a:rPr lang="en-US" dirty="0"/>
              <a:t>Terminology</a:t>
            </a:r>
          </a:p>
          <a:p>
            <a:pPr marL="176213" indent="-176213">
              <a:spcBef>
                <a:spcPts val="0"/>
              </a:spcBef>
              <a:spcAft>
                <a:spcPts val="900"/>
              </a:spcAft>
              <a:buSzPts val="1700"/>
              <a:tabLst>
                <a:tab pos="176213" algn="l"/>
              </a:tabLst>
            </a:pPr>
            <a:r>
              <a:rPr lang="en-US" dirty="0"/>
              <a:t>Why Inclusion Matters!</a:t>
            </a:r>
            <a:endParaRPr dirty="0"/>
          </a:p>
          <a:p>
            <a:pPr marL="176213" indent="-176213">
              <a:spcBef>
                <a:spcPts val="0"/>
              </a:spcBef>
              <a:spcAft>
                <a:spcPts val="900"/>
              </a:spcAft>
              <a:buSzPts val="1700"/>
              <a:tabLst>
                <a:tab pos="176213" algn="l"/>
              </a:tabLst>
            </a:pPr>
            <a:r>
              <a:rPr lang="en-US" dirty="0"/>
              <a:t>Research on LGBTQIA+ Health Care &amp; Social Service Needs</a:t>
            </a:r>
          </a:p>
        </p:txBody>
      </p:sp>
      <p:grpSp>
        <p:nvGrpSpPr>
          <p:cNvPr id="7" name="Group 6">
            <a:extLst>
              <a:ext uri="{FF2B5EF4-FFF2-40B4-BE49-F238E27FC236}">
                <a16:creationId xmlns:a16="http://schemas.microsoft.com/office/drawing/2014/main" id="{C5D03631-9465-9E4F-59E1-D650E20ED462}"/>
              </a:ext>
            </a:extLst>
          </p:cNvPr>
          <p:cNvGrpSpPr/>
          <p:nvPr/>
        </p:nvGrpSpPr>
        <p:grpSpPr>
          <a:xfrm>
            <a:off x="218209" y="1073198"/>
            <a:ext cx="3581400" cy="4148700"/>
            <a:chOff x="0" y="301750"/>
            <a:chExt cx="3581400" cy="4148700"/>
          </a:xfrm>
        </p:grpSpPr>
        <p:sp>
          <p:nvSpPr>
            <p:cNvPr id="155" name="Google Shape;155;p3"/>
            <p:cNvSpPr/>
            <p:nvPr/>
          </p:nvSpPr>
          <p:spPr>
            <a:xfrm>
              <a:off x="0" y="301750"/>
              <a:ext cx="3581400" cy="567300"/>
            </a:xfrm>
            <a:prstGeom prst="rect">
              <a:avLst/>
            </a:prstGeom>
            <a:solidFill>
              <a:srgbClr val="C00000"/>
            </a:solidFill>
            <a:ln>
              <a:noFill/>
            </a:ln>
          </p:spPr>
          <p:txBody>
            <a:bodyPr spcFirstLastPara="1" wrap="square" lIns="91425" tIns="45700" rIns="91425" bIns="45700" anchor="ctr" anchorCtr="0">
              <a:noAutofit/>
            </a:bodyPr>
            <a:lstStyle/>
            <a:p>
              <a:pPr algn="ctr">
                <a:buClr>
                  <a:prstClr val="white"/>
                </a:buClr>
                <a:buSzPts val="1800"/>
              </a:pPr>
              <a:endParaRPr kern="0">
                <a:solidFill>
                  <a:srgbClr val="FFFFFF"/>
                </a:solidFill>
                <a:latin typeface="Arial"/>
                <a:ea typeface="Arial"/>
                <a:cs typeface="Arial"/>
                <a:sym typeface="Arial"/>
              </a:endParaRPr>
            </a:p>
          </p:txBody>
        </p:sp>
        <p:sp>
          <p:nvSpPr>
            <p:cNvPr id="156" name="Google Shape;156;p3"/>
            <p:cNvSpPr/>
            <p:nvPr/>
          </p:nvSpPr>
          <p:spPr>
            <a:xfrm>
              <a:off x="494242" y="395562"/>
              <a:ext cx="3087158" cy="369332"/>
            </a:xfrm>
            <a:prstGeom prst="rect">
              <a:avLst/>
            </a:prstGeom>
            <a:noFill/>
            <a:ln>
              <a:noFill/>
            </a:ln>
          </p:spPr>
          <p:txBody>
            <a:bodyPr spcFirstLastPara="1" wrap="square" lIns="0" tIns="0" rIns="0" bIns="0" anchor="t" anchorCtr="0">
              <a:spAutoFit/>
            </a:bodyPr>
            <a:lstStyle/>
            <a:p>
              <a:pPr>
                <a:buClr>
                  <a:srgbClr val="FFFFFF"/>
                </a:buClr>
                <a:buSzPts val="2400"/>
              </a:pPr>
              <a:r>
                <a:rPr lang="en-US" sz="2400" b="1" kern="0" dirty="0">
                  <a:solidFill>
                    <a:srgbClr val="FFFFFF"/>
                  </a:solidFill>
                  <a:latin typeface="Arial"/>
                  <a:ea typeface="Arial"/>
                  <a:cs typeface="Arial"/>
                  <a:sym typeface="Arial"/>
                </a:rPr>
                <a:t>OUR TIME TODAY</a:t>
              </a:r>
              <a:endParaRPr sz="1400" kern="0"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73FEAD97-BF36-BD89-705A-D67501C9BD22}"/>
                </a:ext>
              </a:extLst>
            </p:cNvPr>
            <p:cNvPicPr>
              <a:picLocks noChangeAspect="1"/>
            </p:cNvPicPr>
            <p:nvPr/>
          </p:nvPicPr>
          <p:blipFill>
            <a:blip r:embed="rId3"/>
            <a:stretch>
              <a:fillRect/>
            </a:stretch>
          </p:blipFill>
          <p:spPr>
            <a:xfrm>
              <a:off x="0" y="869050"/>
              <a:ext cx="3581400" cy="3581400"/>
            </a:xfrm>
            <a:prstGeom prst="rect">
              <a:avLst/>
            </a:prstGeom>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D9A0CF1-BE4A-F345-A52B-AFF4CC1941A6}"/>
              </a:ext>
            </a:extLst>
          </p:cNvPr>
          <p:cNvPicPr>
            <a:picLocks noGrp="1" noChangeAspect="1"/>
          </p:cNvPicPr>
          <p:nvPr>
            <p:ph idx="1"/>
          </p:nvPr>
        </p:nvPicPr>
        <p:blipFill rotWithShape="1">
          <a:blip r:embed="rId3"/>
          <a:srcRect b="1691"/>
          <a:stretch/>
        </p:blipFill>
        <p:spPr>
          <a:xfrm>
            <a:off x="930546" y="581055"/>
            <a:ext cx="7282908" cy="5095104"/>
          </a:xfrm>
        </p:spPr>
      </p:pic>
    </p:spTree>
    <p:extLst>
      <p:ext uri="{BB962C8B-B14F-4D97-AF65-F5344CB8AC3E}">
        <p14:creationId xmlns:p14="http://schemas.microsoft.com/office/powerpoint/2010/main" val="1437843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638708-11C8-9240-9D20-CF6F8B7AA5B8}"/>
              </a:ext>
            </a:extLst>
          </p:cNvPr>
          <p:cNvPicPr>
            <a:picLocks noChangeAspect="1"/>
          </p:cNvPicPr>
          <p:nvPr/>
        </p:nvPicPr>
        <p:blipFill rotWithShape="1">
          <a:blip r:embed="rId3">
            <a:extLst>
              <a:ext uri="{28A0092B-C50C-407E-A947-70E740481C1C}">
                <a14:useLocalDpi xmlns:a14="http://schemas.microsoft.com/office/drawing/2010/main" val="0"/>
              </a:ext>
            </a:extLst>
          </a:blip>
          <a:srcRect l="16100" r="12759"/>
          <a:stretch/>
        </p:blipFill>
        <p:spPr>
          <a:xfrm>
            <a:off x="5924448" y="1731898"/>
            <a:ext cx="3219553" cy="3394204"/>
          </a:xfrm>
          <a:prstGeom prst="rect">
            <a:avLst/>
          </a:prstGeom>
        </p:spPr>
      </p:pic>
      <p:pic>
        <p:nvPicPr>
          <p:cNvPr id="2050" name="Picture 2">
            <a:extLst>
              <a:ext uri="{FF2B5EF4-FFF2-40B4-BE49-F238E27FC236}">
                <a16:creationId xmlns:a16="http://schemas.microsoft.com/office/drawing/2014/main" id="{EAC640EE-F75B-1F4D-B7B6-F214334C78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96" y="1026734"/>
            <a:ext cx="5919866" cy="45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83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E8646C-A30D-6240-B48D-6D6744D7FCFF}"/>
              </a:ext>
            </a:extLst>
          </p:cNvPr>
          <p:cNvPicPr>
            <a:picLocks noChangeAspect="1"/>
          </p:cNvPicPr>
          <p:nvPr/>
        </p:nvPicPr>
        <p:blipFill>
          <a:blip r:embed="rId3"/>
          <a:stretch>
            <a:fillRect/>
          </a:stretch>
        </p:blipFill>
        <p:spPr>
          <a:xfrm>
            <a:off x="2285407" y="3429000"/>
            <a:ext cx="2286000" cy="2286000"/>
          </a:xfrm>
          <a:prstGeom prst="rect">
            <a:avLst/>
          </a:prstGeom>
        </p:spPr>
      </p:pic>
      <p:pic>
        <p:nvPicPr>
          <p:cNvPr id="9" name="Picture 8">
            <a:extLst>
              <a:ext uri="{FF2B5EF4-FFF2-40B4-BE49-F238E27FC236}">
                <a16:creationId xmlns:a16="http://schemas.microsoft.com/office/drawing/2014/main" id="{C1079710-CB62-C7CD-4663-06C801781C66}"/>
              </a:ext>
            </a:extLst>
          </p:cNvPr>
          <p:cNvPicPr>
            <a:picLocks noChangeAspect="1"/>
          </p:cNvPicPr>
          <p:nvPr/>
        </p:nvPicPr>
        <p:blipFill>
          <a:blip r:embed="rId4"/>
          <a:stretch>
            <a:fillRect/>
          </a:stretch>
        </p:blipFill>
        <p:spPr>
          <a:xfrm>
            <a:off x="4570815" y="3406140"/>
            <a:ext cx="2286000" cy="2286000"/>
          </a:xfrm>
          <a:prstGeom prst="rect">
            <a:avLst/>
          </a:prstGeom>
        </p:spPr>
      </p:pic>
      <p:pic>
        <p:nvPicPr>
          <p:cNvPr id="11" name="Picture 10">
            <a:extLst>
              <a:ext uri="{FF2B5EF4-FFF2-40B4-BE49-F238E27FC236}">
                <a16:creationId xmlns:a16="http://schemas.microsoft.com/office/drawing/2014/main" id="{FBC1ACA0-72F7-939A-593E-BD48CE51B7E0}"/>
              </a:ext>
            </a:extLst>
          </p:cNvPr>
          <p:cNvPicPr>
            <a:picLocks noChangeAspect="1"/>
          </p:cNvPicPr>
          <p:nvPr/>
        </p:nvPicPr>
        <p:blipFill>
          <a:blip r:embed="rId5"/>
          <a:stretch>
            <a:fillRect/>
          </a:stretch>
        </p:blipFill>
        <p:spPr>
          <a:xfrm>
            <a:off x="2286000" y="844550"/>
            <a:ext cx="2286000" cy="2286000"/>
          </a:xfrm>
          <a:prstGeom prst="rect">
            <a:avLst/>
          </a:prstGeom>
        </p:spPr>
      </p:pic>
      <p:pic>
        <p:nvPicPr>
          <p:cNvPr id="13" name="Picture 12">
            <a:extLst>
              <a:ext uri="{FF2B5EF4-FFF2-40B4-BE49-F238E27FC236}">
                <a16:creationId xmlns:a16="http://schemas.microsoft.com/office/drawing/2014/main" id="{AA7F0301-CEA7-CCF8-6B17-3414F36C909D}"/>
              </a:ext>
            </a:extLst>
          </p:cNvPr>
          <p:cNvPicPr>
            <a:picLocks noChangeAspect="1"/>
          </p:cNvPicPr>
          <p:nvPr/>
        </p:nvPicPr>
        <p:blipFill>
          <a:blip r:embed="rId6"/>
          <a:stretch>
            <a:fillRect/>
          </a:stretch>
        </p:blipFill>
        <p:spPr>
          <a:xfrm>
            <a:off x="4565650" y="844550"/>
            <a:ext cx="2286000" cy="2286000"/>
          </a:xfrm>
          <a:prstGeom prst="rect">
            <a:avLst/>
          </a:prstGeom>
        </p:spPr>
      </p:pic>
      <p:pic>
        <p:nvPicPr>
          <p:cNvPr id="15" name="Picture 14">
            <a:extLst>
              <a:ext uri="{FF2B5EF4-FFF2-40B4-BE49-F238E27FC236}">
                <a16:creationId xmlns:a16="http://schemas.microsoft.com/office/drawing/2014/main" id="{5ECA6120-3FD3-C00B-3DFE-506962BA08CB}"/>
              </a:ext>
            </a:extLst>
          </p:cNvPr>
          <p:cNvPicPr>
            <a:picLocks noChangeAspect="1"/>
          </p:cNvPicPr>
          <p:nvPr/>
        </p:nvPicPr>
        <p:blipFill rotWithShape="1">
          <a:blip r:embed="rId7"/>
          <a:srcRect t="50000" r="50124" b="499"/>
          <a:stretch/>
        </p:blipFill>
        <p:spPr>
          <a:xfrm>
            <a:off x="0" y="848912"/>
            <a:ext cx="2286000" cy="2268745"/>
          </a:xfrm>
          <a:prstGeom prst="rect">
            <a:avLst/>
          </a:prstGeom>
        </p:spPr>
      </p:pic>
      <p:pic>
        <p:nvPicPr>
          <p:cNvPr id="18" name="Picture 17">
            <a:extLst>
              <a:ext uri="{FF2B5EF4-FFF2-40B4-BE49-F238E27FC236}">
                <a16:creationId xmlns:a16="http://schemas.microsoft.com/office/drawing/2014/main" id="{980715D2-B966-FDC9-0296-34392BA1176B}"/>
              </a:ext>
            </a:extLst>
          </p:cNvPr>
          <p:cNvPicPr>
            <a:picLocks noChangeAspect="1"/>
          </p:cNvPicPr>
          <p:nvPr/>
        </p:nvPicPr>
        <p:blipFill>
          <a:blip r:embed="rId8"/>
          <a:stretch>
            <a:fillRect/>
          </a:stretch>
        </p:blipFill>
        <p:spPr>
          <a:xfrm>
            <a:off x="0" y="3419257"/>
            <a:ext cx="2286000" cy="2286000"/>
          </a:xfrm>
          <a:prstGeom prst="rect">
            <a:avLst/>
          </a:prstGeom>
        </p:spPr>
      </p:pic>
      <p:pic>
        <p:nvPicPr>
          <p:cNvPr id="20" name="Picture 19">
            <a:extLst>
              <a:ext uri="{FF2B5EF4-FFF2-40B4-BE49-F238E27FC236}">
                <a16:creationId xmlns:a16="http://schemas.microsoft.com/office/drawing/2014/main" id="{36C6CFD0-1478-F186-EFF5-0623B5E9B12E}"/>
              </a:ext>
            </a:extLst>
          </p:cNvPr>
          <p:cNvPicPr>
            <a:picLocks noChangeAspect="1"/>
          </p:cNvPicPr>
          <p:nvPr/>
        </p:nvPicPr>
        <p:blipFill rotWithShape="1">
          <a:blip r:embed="rId7"/>
          <a:srcRect l="50000" t="50000" r="1"/>
          <a:stretch/>
        </p:blipFill>
        <p:spPr>
          <a:xfrm flipH="1">
            <a:off x="6846711" y="3403713"/>
            <a:ext cx="2311288" cy="2286000"/>
          </a:xfrm>
          <a:prstGeom prst="rect">
            <a:avLst/>
          </a:prstGeom>
        </p:spPr>
      </p:pic>
      <p:pic>
        <p:nvPicPr>
          <p:cNvPr id="24" name="Picture 23">
            <a:extLst>
              <a:ext uri="{FF2B5EF4-FFF2-40B4-BE49-F238E27FC236}">
                <a16:creationId xmlns:a16="http://schemas.microsoft.com/office/drawing/2014/main" id="{A50FD340-97B5-641E-DC11-D528F78BF82C}"/>
              </a:ext>
            </a:extLst>
          </p:cNvPr>
          <p:cNvPicPr>
            <a:picLocks noChangeAspect="1"/>
          </p:cNvPicPr>
          <p:nvPr/>
        </p:nvPicPr>
        <p:blipFill>
          <a:blip r:embed="rId9"/>
          <a:stretch>
            <a:fillRect/>
          </a:stretch>
        </p:blipFill>
        <p:spPr>
          <a:xfrm>
            <a:off x="6845300" y="831656"/>
            <a:ext cx="2286000" cy="2286000"/>
          </a:xfrm>
          <a:prstGeom prst="rect">
            <a:avLst/>
          </a:prstGeom>
        </p:spPr>
      </p:pic>
      <p:sp>
        <p:nvSpPr>
          <p:cNvPr id="4" name="Title 3">
            <a:extLst>
              <a:ext uri="{FF2B5EF4-FFF2-40B4-BE49-F238E27FC236}">
                <a16:creationId xmlns:a16="http://schemas.microsoft.com/office/drawing/2014/main" id="{586515DF-4D11-6093-526D-1AF0EC10EC0B}"/>
              </a:ext>
            </a:extLst>
          </p:cNvPr>
          <p:cNvSpPr>
            <a:spLocks noGrp="1"/>
          </p:cNvSpPr>
          <p:nvPr>
            <p:ph type="title"/>
          </p:nvPr>
        </p:nvSpPr>
        <p:spPr>
          <a:xfrm>
            <a:off x="4855" y="2820289"/>
            <a:ext cx="9153144" cy="822960"/>
          </a:xfrm>
          <a:solidFill>
            <a:schemeClr val="bg1"/>
          </a:solidFill>
        </p:spPr>
        <p:txBody>
          <a:bodyPr anchor="ctr"/>
          <a:lstStyle/>
          <a:p>
            <a:pPr algn="ctr">
              <a:spcBef>
                <a:spcPts val="0"/>
              </a:spcBef>
            </a:pPr>
            <a:r>
              <a:rPr lang="en-US" dirty="0"/>
              <a:t>Why Inclusion Matters!</a:t>
            </a:r>
          </a:p>
        </p:txBody>
      </p:sp>
    </p:spTree>
    <p:extLst>
      <p:ext uri="{BB962C8B-B14F-4D97-AF65-F5344CB8AC3E}">
        <p14:creationId xmlns:p14="http://schemas.microsoft.com/office/powerpoint/2010/main" val="2173042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1530C8-5D53-3718-4F94-CC7FC8AD4DCD}"/>
              </a:ext>
            </a:extLst>
          </p:cNvPr>
          <p:cNvSpPr>
            <a:spLocks noGrp="1"/>
          </p:cNvSpPr>
          <p:nvPr>
            <p:ph idx="1"/>
          </p:nvPr>
        </p:nvSpPr>
        <p:spPr>
          <a:xfrm>
            <a:off x="5563096" y="1049745"/>
            <a:ext cx="3432162" cy="4800074"/>
          </a:xfrm>
        </p:spPr>
        <p:txBody>
          <a:bodyPr>
            <a:normAutofit lnSpcReduction="10000"/>
          </a:bodyPr>
          <a:lstStyle/>
          <a:p>
            <a:pPr marL="176213" indent="-176213">
              <a:spcBef>
                <a:spcPts val="1008"/>
              </a:spcBef>
            </a:pPr>
            <a:r>
              <a:rPr lang="en-US" sz="1580" dirty="0"/>
              <a:t>DSM: Historical &amp; current pathologizing of sexual orientations (1973) &amp; gender dysphoria/gender identity disorder (2013) </a:t>
            </a:r>
          </a:p>
          <a:p>
            <a:pPr marL="176213" indent="-176213">
              <a:spcBef>
                <a:spcPts val="1008"/>
              </a:spcBef>
            </a:pPr>
            <a:r>
              <a:rPr lang="en-US" sz="1580" dirty="0"/>
              <a:t>1947 Sex Perversion Elimination Act, Lavender Scare, 1969 Stonewall Riots, HIV/AIDS epidemic, The Equality Act,  Growing Anti-Transgender Legislation &amp; Hate Crimes</a:t>
            </a:r>
          </a:p>
          <a:p>
            <a:pPr marL="176213" indent="-176213">
              <a:spcBef>
                <a:spcPts val="1008"/>
              </a:spcBef>
            </a:pPr>
            <a:r>
              <a:rPr lang="en-US" sz="1580" dirty="0"/>
              <a:t>Lack protections for basic human rights (</a:t>
            </a:r>
            <a:r>
              <a:rPr lang="en-US" sz="1580" i="1" dirty="0"/>
              <a:t>e.g.</a:t>
            </a:r>
            <a:r>
              <a:rPr lang="en-US" sz="1580" dirty="0"/>
              <a:t>, housing, employment, healthcare)</a:t>
            </a:r>
          </a:p>
          <a:p>
            <a:pPr marL="176213" indent="-176213">
              <a:spcBef>
                <a:spcPts val="1008"/>
              </a:spcBef>
            </a:pPr>
            <a:r>
              <a:rPr lang="en-US" sz="1580" dirty="0"/>
              <a:t>Intersecting &amp; compounding effects of discrimination for intersecting marginalized identities (SGM status + racial/ethnic minority, serostatus, disability) </a:t>
            </a:r>
          </a:p>
        </p:txBody>
      </p:sp>
      <p:pic>
        <p:nvPicPr>
          <p:cNvPr id="4" name="Picture 2" descr="Your Voice Matters: Reflecting on Pride and LGBTQ+ Civil Rights in 2022">
            <a:extLst>
              <a:ext uri="{FF2B5EF4-FFF2-40B4-BE49-F238E27FC236}">
                <a16:creationId xmlns:a16="http://schemas.microsoft.com/office/drawing/2014/main" id="{D619F7E2-EDA8-14CD-8AD5-2428E6F018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98" t="13406"/>
          <a:stretch/>
        </p:blipFill>
        <p:spPr bwMode="auto">
          <a:xfrm>
            <a:off x="148742" y="623455"/>
            <a:ext cx="5414354" cy="230004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a:extLst>
              <a:ext uri="{FF2B5EF4-FFF2-40B4-BE49-F238E27FC236}">
                <a16:creationId xmlns:a16="http://schemas.microsoft.com/office/drawing/2014/main" id="{04B26CB8-35B3-F088-CBB4-54407061F4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3"/>
          <a:stretch/>
        </p:blipFill>
        <p:spPr bwMode="auto">
          <a:xfrm>
            <a:off x="223113" y="2987577"/>
            <a:ext cx="5265612" cy="2976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408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6CC1C-9C88-9A87-BADC-D14CC0B26D31}"/>
              </a:ext>
            </a:extLst>
          </p:cNvPr>
          <p:cNvSpPr>
            <a:spLocks noGrp="1"/>
          </p:cNvSpPr>
          <p:nvPr>
            <p:ph type="title"/>
          </p:nvPr>
        </p:nvSpPr>
        <p:spPr/>
        <p:txBody>
          <a:bodyPr/>
          <a:lstStyle/>
          <a:p>
            <a:r>
              <a:rPr lang="en-US" dirty="0"/>
              <a:t>Webinar Objectives</a:t>
            </a:r>
          </a:p>
        </p:txBody>
      </p:sp>
      <p:sp>
        <p:nvSpPr>
          <p:cNvPr id="3" name="Content Placeholder 2">
            <a:extLst>
              <a:ext uri="{FF2B5EF4-FFF2-40B4-BE49-F238E27FC236}">
                <a16:creationId xmlns:a16="http://schemas.microsoft.com/office/drawing/2014/main" id="{3AAE7BB6-8E85-39D9-76CD-E210D15130B7}"/>
              </a:ext>
            </a:extLst>
          </p:cNvPr>
          <p:cNvSpPr>
            <a:spLocks noGrp="1"/>
          </p:cNvSpPr>
          <p:nvPr>
            <p:ph idx="1"/>
          </p:nvPr>
        </p:nvSpPr>
        <p:spPr/>
        <p:txBody>
          <a:bodyPr/>
          <a:lstStyle/>
          <a:p>
            <a:r>
              <a:rPr lang="en-US" dirty="0"/>
              <a:t>Through this webinar, participants will: </a:t>
            </a:r>
          </a:p>
          <a:p>
            <a:pPr marL="457200" lvl="1" indent="-284163">
              <a:spcBef>
                <a:spcPts val="1200"/>
              </a:spcBef>
              <a:buFont typeface="+mj-lt"/>
              <a:buAutoNum type="arabicPeriod"/>
            </a:pPr>
            <a:r>
              <a:rPr lang="en-US" dirty="0"/>
              <a:t>Better understand the unique needs and barriers faced by LGBTQ+ </a:t>
            </a:r>
            <a:br>
              <a:rPr lang="en-US" dirty="0"/>
            </a:br>
            <a:r>
              <a:rPr lang="en-US" dirty="0"/>
              <a:t>older adults related to health, long-term services and supports (LTSS), </a:t>
            </a:r>
            <a:br>
              <a:rPr lang="en-US" dirty="0"/>
            </a:br>
            <a:r>
              <a:rPr lang="en-US" dirty="0"/>
              <a:t>and social needs.</a:t>
            </a:r>
          </a:p>
          <a:p>
            <a:pPr marL="457200" lvl="1" indent="-284163">
              <a:spcBef>
                <a:spcPts val="1200"/>
              </a:spcBef>
              <a:buFont typeface="+mj-lt"/>
              <a:buAutoNum type="arabicPeriod"/>
            </a:pPr>
            <a:r>
              <a:rPr lang="en-US" dirty="0"/>
              <a:t>Discover innovations at the state level that can be used to better address the unique needs of LGBTQ+ older adults who are enrolled in Medicaid. </a:t>
            </a:r>
          </a:p>
          <a:p>
            <a:pPr marL="457200" lvl="1" indent="-284163">
              <a:spcBef>
                <a:spcPts val="1200"/>
              </a:spcBef>
              <a:buFont typeface="+mj-lt"/>
              <a:buAutoNum type="arabicPeriod"/>
            </a:pPr>
            <a:r>
              <a:rPr lang="en-US" dirty="0"/>
              <a:t>Learn how California and Massachusetts sought to improve health, LTSS and social care for LGBTQ+ older adults who are enrolled in Medicaid.  </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052F3878-5367-B147-1F29-DA57C59CA44E}"/>
              </a:ext>
            </a:extLst>
          </p:cNvPr>
          <p:cNvSpPr>
            <a:spLocks noGrp="1"/>
          </p:cNvSpPr>
          <p:nvPr>
            <p:ph type="sldNum" sz="quarter" idx="12"/>
          </p:nvPr>
        </p:nvSpPr>
        <p:spPr/>
        <p:txBody>
          <a:bodyPr/>
          <a:lstStyle/>
          <a:p>
            <a:fld id="{DA520EEF-7E75-4E82-8A01-B57B62EF14E1}" type="slidenum">
              <a:rPr lang="en-US" smtClean="0"/>
              <a:t>2</a:t>
            </a:fld>
            <a:endParaRPr lang="en-US" dirty="0"/>
          </a:p>
        </p:txBody>
      </p:sp>
    </p:spTree>
    <p:extLst>
      <p:ext uri="{BB962C8B-B14F-4D97-AF65-F5344CB8AC3E}">
        <p14:creationId xmlns:p14="http://schemas.microsoft.com/office/powerpoint/2010/main" val="336088097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New Report: LGBT Older Adults Face Unique Challenges to Successful Aging |  Diverse Elders Coalition">
            <a:extLst>
              <a:ext uri="{FF2B5EF4-FFF2-40B4-BE49-F238E27FC236}">
                <a16:creationId xmlns:a16="http://schemas.microsoft.com/office/drawing/2014/main" id="{78817ACC-4541-3D8F-DA7F-AE91179CDA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93" t="2160" r="4993" b="743"/>
          <a:stretch/>
        </p:blipFill>
        <p:spPr bwMode="auto">
          <a:xfrm>
            <a:off x="0" y="866746"/>
            <a:ext cx="5611091" cy="48118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raphical user interface, application&#10;&#10;Description automatically generated">
            <a:extLst>
              <a:ext uri="{FF2B5EF4-FFF2-40B4-BE49-F238E27FC236}">
                <a16:creationId xmlns:a16="http://schemas.microsoft.com/office/drawing/2014/main" id="{3F8A6FD6-6A92-5E48-A58E-5231129CE0D4}"/>
              </a:ext>
            </a:extLst>
          </p:cNvPr>
          <p:cNvPicPr>
            <a:picLocks noChangeAspect="1"/>
          </p:cNvPicPr>
          <p:nvPr/>
        </p:nvPicPr>
        <p:blipFill rotWithShape="1">
          <a:blip r:embed="rId4">
            <a:extLst>
              <a:ext uri="{28A0092B-C50C-407E-A947-70E740481C1C}">
                <a14:useLocalDpi xmlns:a14="http://schemas.microsoft.com/office/drawing/2010/main" val="0"/>
              </a:ext>
            </a:extLst>
          </a:blip>
          <a:srcRect l="2025" r="1749" b="7087"/>
          <a:stretch/>
        </p:blipFill>
        <p:spPr>
          <a:xfrm>
            <a:off x="5347855" y="4168387"/>
            <a:ext cx="3810001" cy="1510249"/>
          </a:xfrm>
          <a:prstGeom prst="rect">
            <a:avLst/>
          </a:prstGeom>
        </p:spPr>
      </p:pic>
      <p:grpSp>
        <p:nvGrpSpPr>
          <p:cNvPr id="11" name="Group 10">
            <a:extLst>
              <a:ext uri="{FF2B5EF4-FFF2-40B4-BE49-F238E27FC236}">
                <a16:creationId xmlns:a16="http://schemas.microsoft.com/office/drawing/2014/main" id="{17E8595C-E6E0-D72C-5BCC-37B26444DE0A}"/>
              </a:ext>
            </a:extLst>
          </p:cNvPr>
          <p:cNvGrpSpPr/>
          <p:nvPr/>
        </p:nvGrpSpPr>
        <p:grpSpPr>
          <a:xfrm>
            <a:off x="5727146" y="857250"/>
            <a:ext cx="3416854" cy="1224724"/>
            <a:chOff x="5669118" y="96982"/>
            <a:chExt cx="3416854" cy="1224724"/>
          </a:xfrm>
        </p:grpSpPr>
        <p:pic>
          <p:nvPicPr>
            <p:cNvPr id="7" name="Picture 6">
              <a:extLst>
                <a:ext uri="{FF2B5EF4-FFF2-40B4-BE49-F238E27FC236}">
                  <a16:creationId xmlns:a16="http://schemas.microsoft.com/office/drawing/2014/main" id="{F0C70E54-D36F-E02C-9CAB-9335EC0302D7}"/>
                </a:ext>
              </a:extLst>
            </p:cNvPr>
            <p:cNvPicPr>
              <a:picLocks noChangeAspect="1"/>
            </p:cNvPicPr>
            <p:nvPr/>
          </p:nvPicPr>
          <p:blipFill rotWithShape="1">
            <a:blip r:embed="rId5"/>
            <a:srcRect t="7337"/>
            <a:stretch/>
          </p:blipFill>
          <p:spPr>
            <a:xfrm>
              <a:off x="5669118" y="96982"/>
              <a:ext cx="3416854" cy="1224724"/>
            </a:xfrm>
            <a:prstGeom prst="rect">
              <a:avLst/>
            </a:prstGeom>
          </p:spPr>
        </p:pic>
        <p:sp>
          <p:nvSpPr>
            <p:cNvPr id="10" name="Rectangle 9">
              <a:extLst>
                <a:ext uri="{FF2B5EF4-FFF2-40B4-BE49-F238E27FC236}">
                  <a16:creationId xmlns:a16="http://schemas.microsoft.com/office/drawing/2014/main" id="{6FD04DD8-B3D7-7000-8568-0E8BCA3FD705}"/>
                </a:ext>
              </a:extLst>
            </p:cNvPr>
            <p:cNvSpPr/>
            <p:nvPr/>
          </p:nvSpPr>
          <p:spPr>
            <a:xfrm>
              <a:off x="5713765" y="96982"/>
              <a:ext cx="2901042" cy="185297"/>
            </a:xfrm>
            <a:prstGeom prst="rect">
              <a:avLst/>
            </a:prstGeom>
            <a:solidFill>
              <a:srgbClr val="9C22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Clr>
                  <a:srgbClr val="000000"/>
                </a:buClr>
              </a:pPr>
              <a:endParaRPr lang="en-US" sz="1400" kern="0">
                <a:solidFill>
                  <a:prstClr val="white"/>
                </a:solidFill>
                <a:latin typeface="Calibri"/>
                <a:sym typeface="Arial"/>
              </a:endParaRPr>
            </a:p>
          </p:txBody>
        </p:sp>
      </p:grpSp>
      <p:pic>
        <p:nvPicPr>
          <p:cNvPr id="13" name="Picture 12">
            <a:extLst>
              <a:ext uri="{FF2B5EF4-FFF2-40B4-BE49-F238E27FC236}">
                <a16:creationId xmlns:a16="http://schemas.microsoft.com/office/drawing/2014/main" id="{4D3924EB-4793-A385-E3A3-A53B7301CFE4}"/>
              </a:ext>
            </a:extLst>
          </p:cNvPr>
          <p:cNvPicPr>
            <a:picLocks noChangeAspect="1"/>
          </p:cNvPicPr>
          <p:nvPr/>
        </p:nvPicPr>
        <p:blipFill>
          <a:blip r:embed="rId6"/>
          <a:stretch>
            <a:fillRect/>
          </a:stretch>
        </p:blipFill>
        <p:spPr>
          <a:xfrm>
            <a:off x="5771794" y="2081975"/>
            <a:ext cx="3275697" cy="1961717"/>
          </a:xfrm>
          <a:prstGeom prst="rect">
            <a:avLst/>
          </a:prstGeom>
        </p:spPr>
      </p:pic>
    </p:spTree>
    <p:extLst>
      <p:ext uri="{BB962C8B-B14F-4D97-AF65-F5344CB8AC3E}">
        <p14:creationId xmlns:p14="http://schemas.microsoft.com/office/powerpoint/2010/main" val="6521092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3C6DC1-F337-3233-A754-FA224A66079B}"/>
              </a:ext>
            </a:extLst>
          </p:cNvPr>
          <p:cNvPicPr>
            <a:picLocks noChangeAspect="1"/>
          </p:cNvPicPr>
          <p:nvPr/>
        </p:nvPicPr>
        <p:blipFill rotWithShape="1">
          <a:blip r:embed="rId2"/>
          <a:srcRect r="4813"/>
          <a:stretch/>
        </p:blipFill>
        <p:spPr>
          <a:xfrm>
            <a:off x="4998499" y="1260765"/>
            <a:ext cx="4017726" cy="4239490"/>
          </a:xfrm>
          <a:prstGeom prst="rect">
            <a:avLst/>
          </a:prstGeom>
        </p:spPr>
      </p:pic>
      <p:pic>
        <p:nvPicPr>
          <p:cNvPr id="7" name="Picture 6">
            <a:extLst>
              <a:ext uri="{FF2B5EF4-FFF2-40B4-BE49-F238E27FC236}">
                <a16:creationId xmlns:a16="http://schemas.microsoft.com/office/drawing/2014/main" id="{91B29D21-DE44-7FB7-1356-56051278F5DF}"/>
              </a:ext>
            </a:extLst>
          </p:cNvPr>
          <p:cNvPicPr>
            <a:picLocks noChangeAspect="1"/>
          </p:cNvPicPr>
          <p:nvPr/>
        </p:nvPicPr>
        <p:blipFill rotWithShape="1">
          <a:blip r:embed="rId3"/>
          <a:srcRect l="3577"/>
          <a:stretch/>
        </p:blipFill>
        <p:spPr>
          <a:xfrm>
            <a:off x="124101" y="1357745"/>
            <a:ext cx="4778798" cy="4142509"/>
          </a:xfrm>
          <a:prstGeom prst="rect">
            <a:avLst/>
          </a:prstGeom>
        </p:spPr>
      </p:pic>
    </p:spTree>
    <p:extLst>
      <p:ext uri="{BB962C8B-B14F-4D97-AF65-F5344CB8AC3E}">
        <p14:creationId xmlns:p14="http://schemas.microsoft.com/office/powerpoint/2010/main" val="1619652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me - LGBTQ Caregiver Center">
            <a:extLst>
              <a:ext uri="{FF2B5EF4-FFF2-40B4-BE49-F238E27FC236}">
                <a16:creationId xmlns:a16="http://schemas.microsoft.com/office/drawing/2014/main" id="{20491A3E-6008-C0A5-0515-8C8F5F5187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57250"/>
            <a:ext cx="3727393" cy="48253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GBTAgingCenter.org - Resources - Support for&lt;br /&gt;Caregivers">
            <a:extLst>
              <a:ext uri="{FF2B5EF4-FFF2-40B4-BE49-F238E27FC236}">
                <a16:creationId xmlns:a16="http://schemas.microsoft.com/office/drawing/2014/main" id="{62F15592-58D8-75B0-630D-A33CD43C06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9758" r="50837" b="8357"/>
          <a:stretch/>
        </p:blipFill>
        <p:spPr bwMode="auto">
          <a:xfrm>
            <a:off x="3603327" y="2046655"/>
            <a:ext cx="2714385" cy="15637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LGBTAgingCenter.org - Resources - Support for&lt;br /&gt;Caregivers">
            <a:extLst>
              <a:ext uri="{FF2B5EF4-FFF2-40B4-BE49-F238E27FC236}">
                <a16:creationId xmlns:a16="http://schemas.microsoft.com/office/drawing/2014/main" id="{D8C99625-3612-F73D-5E95-B3A36C3FFF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837" t="12078" b="71303"/>
          <a:stretch/>
        </p:blipFill>
        <p:spPr bwMode="auto">
          <a:xfrm>
            <a:off x="3769178" y="881263"/>
            <a:ext cx="2573057" cy="11256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LGBTAgingCenter.org - Resources - Support for&lt;br /&gt;Caregivers">
            <a:extLst>
              <a:ext uri="{FF2B5EF4-FFF2-40B4-BE49-F238E27FC236}">
                <a16:creationId xmlns:a16="http://schemas.microsoft.com/office/drawing/2014/main" id="{7CA4C4CE-E18B-4EB3-DF65-3314129D23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02" t="92562" r="8719"/>
          <a:stretch/>
        </p:blipFill>
        <p:spPr bwMode="auto">
          <a:xfrm>
            <a:off x="3454854" y="5335337"/>
            <a:ext cx="3220952" cy="3473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LGBTAgingCenter.org - Resources - Support for&lt;br /&gt;Caregivers">
            <a:extLst>
              <a:ext uri="{FF2B5EF4-FFF2-40B4-BE49-F238E27FC236}">
                <a16:creationId xmlns:a16="http://schemas.microsoft.com/office/drawing/2014/main" id="{11142872-DBF5-43B8-7FB3-90B029EEDF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310" t="69759" b="8356"/>
          <a:stretch/>
        </p:blipFill>
        <p:spPr bwMode="auto">
          <a:xfrm>
            <a:off x="3652671" y="3703002"/>
            <a:ext cx="2863821" cy="163233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B2859756-8B0A-3B74-B19A-A4B11DBDDE98}"/>
              </a:ext>
            </a:extLst>
          </p:cNvPr>
          <p:cNvGrpSpPr/>
          <p:nvPr/>
        </p:nvGrpSpPr>
        <p:grpSpPr>
          <a:xfrm>
            <a:off x="6240706" y="996819"/>
            <a:ext cx="2903295" cy="702526"/>
            <a:chOff x="6240705" y="139569"/>
            <a:chExt cx="2903295" cy="702526"/>
          </a:xfrm>
        </p:grpSpPr>
        <p:pic>
          <p:nvPicPr>
            <p:cNvPr id="8" name="Picture 7">
              <a:extLst>
                <a:ext uri="{FF2B5EF4-FFF2-40B4-BE49-F238E27FC236}">
                  <a16:creationId xmlns:a16="http://schemas.microsoft.com/office/drawing/2014/main" id="{65B14958-FE7D-1DDB-B6F0-97BE3DFE65A0}"/>
                </a:ext>
              </a:extLst>
            </p:cNvPr>
            <p:cNvPicPr>
              <a:picLocks noChangeAspect="1"/>
            </p:cNvPicPr>
            <p:nvPr/>
          </p:nvPicPr>
          <p:blipFill rotWithShape="1">
            <a:blip r:embed="rId5"/>
            <a:srcRect l="4067" r="56423"/>
            <a:stretch/>
          </p:blipFill>
          <p:spPr>
            <a:xfrm>
              <a:off x="6240705" y="139569"/>
              <a:ext cx="1472666" cy="702526"/>
            </a:xfrm>
            <a:prstGeom prst="rect">
              <a:avLst/>
            </a:prstGeom>
          </p:spPr>
        </p:pic>
        <p:pic>
          <p:nvPicPr>
            <p:cNvPr id="9" name="Picture 8">
              <a:extLst>
                <a:ext uri="{FF2B5EF4-FFF2-40B4-BE49-F238E27FC236}">
                  <a16:creationId xmlns:a16="http://schemas.microsoft.com/office/drawing/2014/main" id="{6B9EA7B3-68B7-638B-AAA7-37C43D4CA0F0}"/>
                </a:ext>
              </a:extLst>
            </p:cNvPr>
            <p:cNvPicPr>
              <a:picLocks noChangeAspect="1"/>
            </p:cNvPicPr>
            <p:nvPr/>
          </p:nvPicPr>
          <p:blipFill rotWithShape="1">
            <a:blip r:embed="rId5"/>
            <a:srcRect l="54651" r="3930"/>
            <a:stretch/>
          </p:blipFill>
          <p:spPr>
            <a:xfrm>
              <a:off x="7600222" y="139569"/>
              <a:ext cx="1543778" cy="702526"/>
            </a:xfrm>
            <a:prstGeom prst="rect">
              <a:avLst/>
            </a:prstGeom>
          </p:spPr>
        </p:pic>
      </p:grpSp>
      <p:pic>
        <p:nvPicPr>
          <p:cNvPr id="15" name="Picture 14">
            <a:extLst>
              <a:ext uri="{FF2B5EF4-FFF2-40B4-BE49-F238E27FC236}">
                <a16:creationId xmlns:a16="http://schemas.microsoft.com/office/drawing/2014/main" id="{202FAF13-5D86-49BA-731A-D43AF28C1FDE}"/>
              </a:ext>
            </a:extLst>
          </p:cNvPr>
          <p:cNvPicPr>
            <a:picLocks noChangeAspect="1"/>
          </p:cNvPicPr>
          <p:nvPr/>
        </p:nvPicPr>
        <p:blipFill rotWithShape="1">
          <a:blip r:embed="rId6"/>
          <a:srcRect t="3601"/>
          <a:stretch/>
        </p:blipFill>
        <p:spPr>
          <a:xfrm>
            <a:off x="6226583" y="1689719"/>
            <a:ext cx="2926080" cy="1070872"/>
          </a:xfrm>
          <a:prstGeom prst="rect">
            <a:avLst/>
          </a:prstGeom>
        </p:spPr>
      </p:pic>
      <p:pic>
        <p:nvPicPr>
          <p:cNvPr id="18" name="Picture 17">
            <a:extLst>
              <a:ext uri="{FF2B5EF4-FFF2-40B4-BE49-F238E27FC236}">
                <a16:creationId xmlns:a16="http://schemas.microsoft.com/office/drawing/2014/main" id="{98F2C01A-0E5F-B682-BD61-E5B0A0DFC7EF}"/>
              </a:ext>
            </a:extLst>
          </p:cNvPr>
          <p:cNvPicPr>
            <a:picLocks noChangeAspect="1"/>
          </p:cNvPicPr>
          <p:nvPr/>
        </p:nvPicPr>
        <p:blipFill rotWithShape="1">
          <a:blip r:embed="rId7"/>
          <a:srcRect r="44272"/>
          <a:stretch/>
        </p:blipFill>
        <p:spPr>
          <a:xfrm>
            <a:off x="6363743" y="2796424"/>
            <a:ext cx="2651760" cy="1216256"/>
          </a:xfrm>
          <a:prstGeom prst="rect">
            <a:avLst/>
          </a:prstGeom>
        </p:spPr>
      </p:pic>
      <p:pic>
        <p:nvPicPr>
          <p:cNvPr id="19" name="Picture 18">
            <a:extLst>
              <a:ext uri="{FF2B5EF4-FFF2-40B4-BE49-F238E27FC236}">
                <a16:creationId xmlns:a16="http://schemas.microsoft.com/office/drawing/2014/main" id="{B5FFB07C-C826-5B8A-0B94-372CD92DEB78}"/>
              </a:ext>
            </a:extLst>
          </p:cNvPr>
          <p:cNvPicPr>
            <a:picLocks noChangeAspect="1"/>
          </p:cNvPicPr>
          <p:nvPr/>
        </p:nvPicPr>
        <p:blipFill rotWithShape="1">
          <a:blip r:embed="rId7"/>
          <a:srcRect l="58489" t="10565" r="246"/>
          <a:stretch/>
        </p:blipFill>
        <p:spPr>
          <a:xfrm>
            <a:off x="7154290" y="3993245"/>
            <a:ext cx="1963554" cy="1087756"/>
          </a:xfrm>
          <a:prstGeom prst="rect">
            <a:avLst/>
          </a:prstGeom>
        </p:spPr>
      </p:pic>
      <p:pic>
        <p:nvPicPr>
          <p:cNvPr id="21" name="Picture 20">
            <a:extLst>
              <a:ext uri="{FF2B5EF4-FFF2-40B4-BE49-F238E27FC236}">
                <a16:creationId xmlns:a16="http://schemas.microsoft.com/office/drawing/2014/main" id="{9E5C70F2-FA1B-400B-9BA0-9B5EC6B2C10D}"/>
              </a:ext>
            </a:extLst>
          </p:cNvPr>
          <p:cNvPicPr>
            <a:picLocks noChangeAspect="1"/>
          </p:cNvPicPr>
          <p:nvPr/>
        </p:nvPicPr>
        <p:blipFill rotWithShape="1">
          <a:blip r:embed="rId8"/>
          <a:srcRect t="3804" b="1"/>
          <a:stretch/>
        </p:blipFill>
        <p:spPr>
          <a:xfrm rot="16200000">
            <a:off x="6339722" y="4216047"/>
            <a:ext cx="1056122" cy="610520"/>
          </a:xfrm>
          <a:prstGeom prst="rect">
            <a:avLst/>
          </a:prstGeom>
        </p:spPr>
      </p:pic>
      <p:pic>
        <p:nvPicPr>
          <p:cNvPr id="25" name="Picture 24">
            <a:extLst>
              <a:ext uri="{FF2B5EF4-FFF2-40B4-BE49-F238E27FC236}">
                <a16:creationId xmlns:a16="http://schemas.microsoft.com/office/drawing/2014/main" id="{F384218E-6479-756D-77E0-B478952F523C}"/>
              </a:ext>
            </a:extLst>
          </p:cNvPr>
          <p:cNvPicPr>
            <a:picLocks noChangeAspect="1"/>
          </p:cNvPicPr>
          <p:nvPr/>
        </p:nvPicPr>
        <p:blipFill>
          <a:blip r:embed="rId9"/>
          <a:stretch>
            <a:fillRect/>
          </a:stretch>
        </p:blipFill>
        <p:spPr>
          <a:xfrm>
            <a:off x="6675807" y="5209502"/>
            <a:ext cx="2414105" cy="473143"/>
          </a:xfrm>
          <a:prstGeom prst="rect">
            <a:avLst/>
          </a:prstGeom>
        </p:spPr>
      </p:pic>
    </p:spTree>
    <p:extLst>
      <p:ext uri="{BB962C8B-B14F-4D97-AF65-F5344CB8AC3E}">
        <p14:creationId xmlns:p14="http://schemas.microsoft.com/office/powerpoint/2010/main" val="228729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7E34E87-6F36-714B-9619-F44CAF2DDE40}"/>
              </a:ext>
            </a:extLst>
          </p:cNvPr>
          <p:cNvPicPr>
            <a:picLocks noGrp="1" noChangeAspect="1"/>
          </p:cNvPicPr>
          <p:nvPr>
            <p:ph idx="1"/>
          </p:nvPr>
        </p:nvPicPr>
        <p:blipFill rotWithShape="1">
          <a:blip r:embed="rId3"/>
          <a:srcRect b="1324"/>
          <a:stretch/>
        </p:blipFill>
        <p:spPr>
          <a:xfrm>
            <a:off x="-1" y="857251"/>
            <a:ext cx="3795824" cy="4828907"/>
          </a:xfrm>
          <a:prstGeom prst="rect">
            <a:avLst/>
          </a:prstGeom>
        </p:spPr>
      </p:pic>
      <p:pic>
        <p:nvPicPr>
          <p:cNvPr id="7" name="Google Shape;152;p10">
            <a:extLst>
              <a:ext uri="{FF2B5EF4-FFF2-40B4-BE49-F238E27FC236}">
                <a16:creationId xmlns:a16="http://schemas.microsoft.com/office/drawing/2014/main" id="{A4E5DCD8-691B-15BF-F607-F59F82A4D2E1}"/>
              </a:ext>
            </a:extLst>
          </p:cNvPr>
          <p:cNvPicPr preferRelativeResize="0">
            <a:picLocks noChangeAspect="1"/>
          </p:cNvPicPr>
          <p:nvPr/>
        </p:nvPicPr>
        <p:blipFill rotWithShape="1">
          <a:blip r:embed="rId4">
            <a:alphaModFix/>
          </a:blip>
          <a:srcRect/>
          <a:stretch/>
        </p:blipFill>
        <p:spPr>
          <a:xfrm>
            <a:off x="5532940" y="857687"/>
            <a:ext cx="3611060" cy="4828032"/>
          </a:xfrm>
          <a:prstGeom prst="rect">
            <a:avLst/>
          </a:prstGeom>
          <a:noFill/>
          <a:ln>
            <a:noFill/>
          </a:ln>
        </p:spPr>
      </p:pic>
      <p:graphicFrame>
        <p:nvGraphicFramePr>
          <p:cNvPr id="8" name="Table 7">
            <a:extLst>
              <a:ext uri="{FF2B5EF4-FFF2-40B4-BE49-F238E27FC236}">
                <a16:creationId xmlns:a16="http://schemas.microsoft.com/office/drawing/2014/main" id="{5512F6E2-46AD-FBA2-B52B-6C8F3D3117AA}"/>
              </a:ext>
            </a:extLst>
          </p:cNvPr>
          <p:cNvGraphicFramePr>
            <a:graphicFrameLocks noGrp="1"/>
          </p:cNvGraphicFramePr>
          <p:nvPr/>
        </p:nvGraphicFramePr>
        <p:xfrm>
          <a:off x="4045209" y="2127195"/>
          <a:ext cx="1299915" cy="1222676"/>
        </p:xfrm>
        <a:graphic>
          <a:graphicData uri="http://schemas.openxmlformats.org/drawingml/2006/table">
            <a:tbl>
              <a:tblPr firstRow="1" bandRow="1">
                <a:tableStyleId>{00A15C55-8517-42AA-B614-E9B94910E393}</a:tableStyleId>
              </a:tblPr>
              <a:tblGrid>
                <a:gridCol w="1299915">
                  <a:extLst>
                    <a:ext uri="{9D8B030D-6E8A-4147-A177-3AD203B41FA5}">
                      <a16:colId xmlns:a16="http://schemas.microsoft.com/office/drawing/2014/main" val="3831491254"/>
                    </a:ext>
                  </a:extLst>
                </a:gridCol>
              </a:tblGrid>
              <a:tr h="856916">
                <a:tc>
                  <a:txBody>
                    <a:bodyPr/>
                    <a:lstStyle/>
                    <a:p>
                      <a:pPr algn="ctr"/>
                      <a:r>
                        <a:rPr lang="en-US" sz="1600" dirty="0"/>
                        <a:t>Minoritized Ethnoracial Transgender</a:t>
                      </a:r>
                    </a:p>
                  </a:txBody>
                  <a:tcPr>
                    <a:solidFill>
                      <a:srgbClr val="421763"/>
                    </a:solidFill>
                  </a:tcPr>
                </a:tc>
                <a:extLst>
                  <a:ext uri="{0D108BD9-81ED-4DB2-BD59-A6C34878D82A}">
                    <a16:rowId xmlns:a16="http://schemas.microsoft.com/office/drawing/2014/main" val="2764797810"/>
                  </a:ext>
                </a:extLst>
              </a:tr>
              <a:tr h="362189">
                <a:tc>
                  <a:txBody>
                    <a:bodyPr/>
                    <a:lstStyle/>
                    <a:p>
                      <a:pPr algn="ctr"/>
                      <a:r>
                        <a:rPr lang="en-US" sz="1800" b="1" dirty="0"/>
                        <a:t>22%</a:t>
                      </a:r>
                    </a:p>
                  </a:txBody>
                  <a:tcPr/>
                </a:tc>
                <a:extLst>
                  <a:ext uri="{0D108BD9-81ED-4DB2-BD59-A6C34878D82A}">
                    <a16:rowId xmlns:a16="http://schemas.microsoft.com/office/drawing/2014/main" val="4236246861"/>
                  </a:ext>
                </a:extLst>
              </a:tr>
            </a:tbl>
          </a:graphicData>
        </a:graphic>
      </p:graphicFrame>
      <p:graphicFrame>
        <p:nvGraphicFramePr>
          <p:cNvPr id="9" name="Table 8">
            <a:extLst>
              <a:ext uri="{FF2B5EF4-FFF2-40B4-BE49-F238E27FC236}">
                <a16:creationId xmlns:a16="http://schemas.microsoft.com/office/drawing/2014/main" id="{46F64269-76BF-537A-FA2D-D4292887E5E1}"/>
              </a:ext>
            </a:extLst>
          </p:cNvPr>
          <p:cNvGraphicFramePr>
            <a:graphicFrameLocks noGrp="1"/>
          </p:cNvGraphicFramePr>
          <p:nvPr/>
        </p:nvGraphicFramePr>
        <p:xfrm>
          <a:off x="4045208" y="898815"/>
          <a:ext cx="1299915" cy="1222676"/>
        </p:xfrm>
        <a:graphic>
          <a:graphicData uri="http://schemas.openxmlformats.org/drawingml/2006/table">
            <a:tbl>
              <a:tblPr firstRow="1" bandRow="1">
                <a:tableStyleId>{00A15C55-8517-42AA-B614-E9B94910E393}</a:tableStyleId>
              </a:tblPr>
              <a:tblGrid>
                <a:gridCol w="1299915">
                  <a:extLst>
                    <a:ext uri="{9D8B030D-6E8A-4147-A177-3AD203B41FA5}">
                      <a16:colId xmlns:a16="http://schemas.microsoft.com/office/drawing/2014/main" val="957664876"/>
                    </a:ext>
                  </a:extLst>
                </a:gridCol>
              </a:tblGrid>
              <a:tr h="856916">
                <a:tc>
                  <a:txBody>
                    <a:bodyPr/>
                    <a:lstStyle/>
                    <a:p>
                      <a:pPr algn="ctr"/>
                      <a:r>
                        <a:rPr lang="en-US" sz="1600" dirty="0"/>
                        <a:t>Flatt et al (2022)</a:t>
                      </a:r>
                    </a:p>
                  </a:txBody>
                  <a:tcPr>
                    <a:solidFill>
                      <a:srgbClr val="421763"/>
                    </a:solidFill>
                  </a:tcPr>
                </a:tc>
                <a:extLst>
                  <a:ext uri="{0D108BD9-81ED-4DB2-BD59-A6C34878D82A}">
                    <a16:rowId xmlns:a16="http://schemas.microsoft.com/office/drawing/2014/main" val="118065255"/>
                  </a:ext>
                </a:extLst>
              </a:tr>
              <a:tr h="362189">
                <a:tc>
                  <a:txBody>
                    <a:bodyPr/>
                    <a:lstStyle/>
                    <a:p>
                      <a:pPr algn="ctr"/>
                      <a:r>
                        <a:rPr lang="en-US" sz="1800" dirty="0"/>
                        <a:t>17%</a:t>
                      </a:r>
                    </a:p>
                  </a:txBody>
                  <a:tcPr/>
                </a:tc>
                <a:extLst>
                  <a:ext uri="{0D108BD9-81ED-4DB2-BD59-A6C34878D82A}">
                    <a16:rowId xmlns:a16="http://schemas.microsoft.com/office/drawing/2014/main" val="1039847514"/>
                  </a:ext>
                </a:extLst>
              </a:tr>
            </a:tbl>
          </a:graphicData>
        </a:graphic>
      </p:graphicFrame>
      <p:graphicFrame>
        <p:nvGraphicFramePr>
          <p:cNvPr id="10" name="Table 9">
            <a:extLst>
              <a:ext uri="{FF2B5EF4-FFF2-40B4-BE49-F238E27FC236}">
                <a16:creationId xmlns:a16="http://schemas.microsoft.com/office/drawing/2014/main" id="{73808CAA-69D2-6930-0B7A-7D8FAE4D9C76}"/>
              </a:ext>
            </a:extLst>
          </p:cNvPr>
          <p:cNvGraphicFramePr>
            <a:graphicFrameLocks noGrp="1"/>
          </p:cNvGraphicFramePr>
          <p:nvPr/>
        </p:nvGraphicFramePr>
        <p:xfrm>
          <a:off x="4045209" y="3349871"/>
          <a:ext cx="1299915" cy="1222676"/>
        </p:xfrm>
        <a:graphic>
          <a:graphicData uri="http://schemas.openxmlformats.org/drawingml/2006/table">
            <a:tbl>
              <a:tblPr firstRow="1" bandRow="1">
                <a:tableStyleId>{00A15C55-8517-42AA-B614-E9B94910E393}</a:tableStyleId>
              </a:tblPr>
              <a:tblGrid>
                <a:gridCol w="1299915">
                  <a:extLst>
                    <a:ext uri="{9D8B030D-6E8A-4147-A177-3AD203B41FA5}">
                      <a16:colId xmlns:a16="http://schemas.microsoft.com/office/drawing/2014/main" val="2025734867"/>
                    </a:ext>
                  </a:extLst>
                </a:gridCol>
              </a:tblGrid>
              <a:tr h="856916">
                <a:tc>
                  <a:txBody>
                    <a:bodyPr/>
                    <a:lstStyle/>
                    <a:p>
                      <a:pPr algn="ctr"/>
                      <a:r>
                        <a:rPr lang="en-US" sz="1600" dirty="0"/>
                        <a:t>White Transgender</a:t>
                      </a:r>
                    </a:p>
                  </a:txBody>
                  <a:tcPr>
                    <a:solidFill>
                      <a:srgbClr val="421763"/>
                    </a:solidFill>
                  </a:tcPr>
                </a:tc>
                <a:extLst>
                  <a:ext uri="{0D108BD9-81ED-4DB2-BD59-A6C34878D82A}">
                    <a16:rowId xmlns:a16="http://schemas.microsoft.com/office/drawing/2014/main" val="1079510616"/>
                  </a:ext>
                </a:extLst>
              </a:tr>
              <a:tr h="362189">
                <a:tc>
                  <a:txBody>
                    <a:bodyPr/>
                    <a:lstStyle/>
                    <a:p>
                      <a:pPr algn="ctr"/>
                      <a:r>
                        <a:rPr lang="en-US" sz="1800" dirty="0"/>
                        <a:t>15%</a:t>
                      </a:r>
                    </a:p>
                  </a:txBody>
                  <a:tcPr/>
                </a:tc>
                <a:extLst>
                  <a:ext uri="{0D108BD9-81ED-4DB2-BD59-A6C34878D82A}">
                    <a16:rowId xmlns:a16="http://schemas.microsoft.com/office/drawing/2014/main" val="3747800886"/>
                  </a:ext>
                </a:extLst>
              </a:tr>
            </a:tbl>
          </a:graphicData>
        </a:graphic>
      </p:graphicFrame>
      <p:graphicFrame>
        <p:nvGraphicFramePr>
          <p:cNvPr id="11" name="Table 10">
            <a:extLst>
              <a:ext uri="{FF2B5EF4-FFF2-40B4-BE49-F238E27FC236}">
                <a16:creationId xmlns:a16="http://schemas.microsoft.com/office/drawing/2014/main" id="{46E8B5BF-5319-57D8-3F0A-167859B4D57C}"/>
              </a:ext>
            </a:extLst>
          </p:cNvPr>
          <p:cNvGraphicFramePr>
            <a:graphicFrameLocks noGrp="1"/>
          </p:cNvGraphicFramePr>
          <p:nvPr/>
        </p:nvGraphicFramePr>
        <p:xfrm>
          <a:off x="4045209" y="4572547"/>
          <a:ext cx="1299915" cy="1056210"/>
        </p:xfrm>
        <a:graphic>
          <a:graphicData uri="http://schemas.openxmlformats.org/drawingml/2006/table">
            <a:tbl>
              <a:tblPr firstRow="1" bandRow="1">
                <a:tableStyleId>{00A15C55-8517-42AA-B614-E9B94910E393}</a:tableStyleId>
              </a:tblPr>
              <a:tblGrid>
                <a:gridCol w="1299915">
                  <a:extLst>
                    <a:ext uri="{9D8B030D-6E8A-4147-A177-3AD203B41FA5}">
                      <a16:colId xmlns:a16="http://schemas.microsoft.com/office/drawing/2014/main" val="4193807879"/>
                    </a:ext>
                  </a:extLst>
                </a:gridCol>
              </a:tblGrid>
              <a:tr h="690450">
                <a:tc>
                  <a:txBody>
                    <a:bodyPr/>
                    <a:lstStyle/>
                    <a:p>
                      <a:pPr algn="ctr"/>
                      <a:r>
                        <a:rPr lang="en-US" sz="1600" dirty="0"/>
                        <a:t>White Cisgender</a:t>
                      </a:r>
                    </a:p>
                  </a:txBody>
                  <a:tcPr>
                    <a:solidFill>
                      <a:srgbClr val="421763"/>
                    </a:solidFill>
                  </a:tcPr>
                </a:tc>
                <a:extLst>
                  <a:ext uri="{0D108BD9-81ED-4DB2-BD59-A6C34878D82A}">
                    <a16:rowId xmlns:a16="http://schemas.microsoft.com/office/drawing/2014/main" val="324002047"/>
                  </a:ext>
                </a:extLst>
              </a:tr>
              <a:tr h="362189">
                <a:tc>
                  <a:txBody>
                    <a:bodyPr/>
                    <a:lstStyle/>
                    <a:p>
                      <a:pPr algn="ctr"/>
                      <a:r>
                        <a:rPr lang="en-US" sz="1800" dirty="0"/>
                        <a:t>9%</a:t>
                      </a:r>
                    </a:p>
                  </a:txBody>
                  <a:tcPr/>
                </a:tc>
                <a:extLst>
                  <a:ext uri="{0D108BD9-81ED-4DB2-BD59-A6C34878D82A}">
                    <a16:rowId xmlns:a16="http://schemas.microsoft.com/office/drawing/2014/main" val="4094406545"/>
                  </a:ext>
                </a:extLst>
              </a:tr>
            </a:tbl>
          </a:graphicData>
        </a:graphic>
      </p:graphicFrame>
    </p:spTree>
    <p:extLst>
      <p:ext uri="{BB962C8B-B14F-4D97-AF65-F5344CB8AC3E}">
        <p14:creationId xmlns:p14="http://schemas.microsoft.com/office/powerpoint/2010/main" val="5843523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7355DF44-3D7B-3218-AA31-EA117C244286}"/>
              </a:ext>
            </a:extLst>
          </p:cNvPr>
          <p:cNvPicPr>
            <a:picLocks noChangeAspect="1"/>
          </p:cNvPicPr>
          <p:nvPr/>
        </p:nvPicPr>
        <p:blipFill rotWithShape="1">
          <a:blip r:embed="rId3"/>
          <a:srcRect l="2096" t="1" r="2054" b="83202"/>
          <a:stretch/>
        </p:blipFill>
        <p:spPr>
          <a:xfrm>
            <a:off x="20782" y="488615"/>
            <a:ext cx="5998775" cy="1106632"/>
          </a:xfrm>
          <a:prstGeom prst="rect">
            <a:avLst/>
          </a:prstGeom>
        </p:spPr>
      </p:pic>
      <p:pic>
        <p:nvPicPr>
          <p:cNvPr id="5" name="Picture 4">
            <a:extLst>
              <a:ext uri="{FF2B5EF4-FFF2-40B4-BE49-F238E27FC236}">
                <a16:creationId xmlns:a16="http://schemas.microsoft.com/office/drawing/2014/main" id="{B07981C3-B556-7B48-62E0-A23F3257D39F}"/>
              </a:ext>
            </a:extLst>
          </p:cNvPr>
          <p:cNvPicPr>
            <a:picLocks noChangeAspect="1"/>
          </p:cNvPicPr>
          <p:nvPr/>
        </p:nvPicPr>
        <p:blipFill>
          <a:blip r:embed="rId4"/>
          <a:srcRect/>
          <a:stretch/>
        </p:blipFill>
        <p:spPr>
          <a:xfrm>
            <a:off x="6035040" y="583231"/>
            <a:ext cx="3108960" cy="3108960"/>
          </a:xfrm>
          <a:prstGeom prst="rect">
            <a:avLst/>
          </a:prstGeom>
        </p:spPr>
      </p:pic>
      <p:pic>
        <p:nvPicPr>
          <p:cNvPr id="6" name="Picture 5">
            <a:extLst>
              <a:ext uri="{FF2B5EF4-FFF2-40B4-BE49-F238E27FC236}">
                <a16:creationId xmlns:a16="http://schemas.microsoft.com/office/drawing/2014/main" id="{2D2A04D9-2A60-0788-6890-80E3C95728EB}"/>
              </a:ext>
            </a:extLst>
          </p:cNvPr>
          <p:cNvPicPr>
            <a:picLocks noChangeAspect="1"/>
          </p:cNvPicPr>
          <p:nvPr/>
        </p:nvPicPr>
        <p:blipFill rotWithShape="1">
          <a:blip r:embed="rId5"/>
          <a:srcRect l="2955"/>
          <a:stretch/>
        </p:blipFill>
        <p:spPr>
          <a:xfrm>
            <a:off x="119363" y="1757264"/>
            <a:ext cx="5472925" cy="2295824"/>
          </a:xfrm>
          <a:prstGeom prst="rect">
            <a:avLst/>
          </a:prstGeom>
        </p:spPr>
      </p:pic>
      <p:grpSp>
        <p:nvGrpSpPr>
          <p:cNvPr id="7" name="Group 6">
            <a:extLst>
              <a:ext uri="{FF2B5EF4-FFF2-40B4-BE49-F238E27FC236}">
                <a16:creationId xmlns:a16="http://schemas.microsoft.com/office/drawing/2014/main" id="{EF9FE273-F3DC-AAA6-114F-70147E5C796B}"/>
              </a:ext>
            </a:extLst>
          </p:cNvPr>
          <p:cNvGrpSpPr/>
          <p:nvPr/>
        </p:nvGrpSpPr>
        <p:grpSpPr>
          <a:xfrm>
            <a:off x="5592288" y="4007159"/>
            <a:ext cx="3240173" cy="1783759"/>
            <a:chOff x="5851552" y="2033865"/>
            <a:chExt cx="3240173" cy="1783759"/>
          </a:xfrm>
        </p:grpSpPr>
        <p:pic>
          <p:nvPicPr>
            <p:cNvPr id="8" name="Picture 4" descr="Discrimination in Medical Settings Scale.">
              <a:extLst>
                <a:ext uri="{FF2B5EF4-FFF2-40B4-BE49-F238E27FC236}">
                  <a16:creationId xmlns:a16="http://schemas.microsoft.com/office/drawing/2014/main" id="{244573DF-FD36-E06D-6CE8-591F6D2F056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3348" b="90182"/>
            <a:stretch/>
          </p:blipFill>
          <p:spPr bwMode="auto">
            <a:xfrm>
              <a:off x="5851552" y="2033865"/>
              <a:ext cx="3108960" cy="3204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582D5C60-6C02-8B40-956C-4FE302F7A0B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34" t="27772" r="62304" b="6528"/>
            <a:stretch/>
          </p:blipFill>
          <p:spPr bwMode="auto">
            <a:xfrm>
              <a:off x="5934679" y="2340479"/>
              <a:ext cx="3157046" cy="1477145"/>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8655A1B1-AAD4-D338-BCE9-87A35CB7C9E1}"/>
              </a:ext>
            </a:extLst>
          </p:cNvPr>
          <p:cNvSpPr txBox="1"/>
          <p:nvPr/>
        </p:nvSpPr>
        <p:spPr>
          <a:xfrm>
            <a:off x="119363" y="4441831"/>
            <a:ext cx="5472926" cy="1349087"/>
          </a:xfrm>
          <a:prstGeom prst="rect">
            <a:avLst/>
          </a:prstGeom>
          <a:noFill/>
        </p:spPr>
        <p:txBody>
          <a:bodyPr wrap="square">
            <a:spAutoFit/>
          </a:bodyPr>
          <a:lstStyle/>
          <a:p>
            <a:pPr marL="176213" indent="-176213">
              <a:spcAft>
                <a:spcPts val="800"/>
              </a:spcAft>
              <a:buClr>
                <a:srgbClr val="000000"/>
              </a:buClr>
              <a:buFont typeface="Arial" panose="020B0604020202020204" pitchFamily="34" charset="0"/>
              <a:buChar char="•"/>
            </a:pPr>
            <a:r>
              <a:rPr lang="en-US" sz="1500" kern="0" dirty="0">
                <a:solidFill>
                  <a:srgbClr val="000000"/>
                </a:solidFill>
                <a:latin typeface="Arial" panose="020B0604020202020204" pitchFamily="34" charset="0"/>
                <a:cs typeface="Arial" panose="020B0604020202020204" pitchFamily="34" charset="0"/>
                <a:sym typeface="Arial"/>
              </a:rPr>
              <a:t>LGBTQIA+ people living with Parkinson’s disease reported highest frequency of perceived discrimination in healthcare</a:t>
            </a:r>
          </a:p>
          <a:p>
            <a:pPr marL="176213" indent="-176213">
              <a:spcAft>
                <a:spcPts val="800"/>
              </a:spcAft>
              <a:buClr>
                <a:srgbClr val="000000"/>
              </a:buClr>
              <a:buFont typeface="Arial" panose="020B0604020202020204" pitchFamily="34" charset="0"/>
              <a:buChar char="•"/>
            </a:pPr>
            <a:r>
              <a:rPr lang="en-US" sz="1500" b="1" kern="0" dirty="0">
                <a:solidFill>
                  <a:srgbClr val="C00000"/>
                </a:solidFill>
                <a:latin typeface="Arial" panose="020B0604020202020204" pitchFamily="34" charset="0"/>
                <a:cs typeface="Arial" panose="020B0604020202020204" pitchFamily="34" charset="0"/>
                <a:sym typeface="Arial"/>
              </a:rPr>
              <a:t>Discrimination higher for cisgender, heterosexual women and LGBTQIA+ people living with PD</a:t>
            </a:r>
            <a:r>
              <a:rPr lang="en-US" sz="1500" kern="0" dirty="0">
                <a:solidFill>
                  <a:srgbClr val="000000"/>
                </a:solidFill>
                <a:latin typeface="Arial" panose="020B0604020202020204" pitchFamily="34" charset="0"/>
                <a:cs typeface="Arial" panose="020B0604020202020204" pitchFamily="34" charset="0"/>
                <a:sym typeface="Arial"/>
              </a:rPr>
              <a:t> compared with cisgender, heterosexual men</a:t>
            </a:r>
          </a:p>
        </p:txBody>
      </p:sp>
    </p:spTree>
    <p:extLst>
      <p:ext uri="{BB962C8B-B14F-4D97-AF65-F5344CB8AC3E}">
        <p14:creationId xmlns:p14="http://schemas.microsoft.com/office/powerpoint/2010/main" val="3863536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F01FBD-A1F4-BF43-B64D-6FB2664AAA9C}"/>
              </a:ext>
            </a:extLst>
          </p:cNvPr>
          <p:cNvSpPr>
            <a:spLocks noGrp="1"/>
          </p:cNvSpPr>
          <p:nvPr>
            <p:ph idx="1"/>
          </p:nvPr>
        </p:nvSpPr>
        <p:spPr>
          <a:xfrm>
            <a:off x="228600" y="1297402"/>
            <a:ext cx="8686800" cy="4803528"/>
          </a:xfrm>
          <a:prstGeom prst="rect">
            <a:avLst/>
          </a:prstGeom>
          <a:solidFill>
            <a:schemeClr val="lt1"/>
          </a:solidFill>
        </p:spPr>
        <p:txBody>
          <a:bodyPr>
            <a:normAutofit/>
          </a:bodyPr>
          <a:lstStyle/>
          <a:p>
            <a:pPr marL="457200" indent="-457200">
              <a:buClr>
                <a:schemeClr val="tx1">
                  <a:lumMod val="50000"/>
                </a:schemeClr>
              </a:buClr>
              <a:buSzPct val="100000"/>
              <a:buFont typeface="+mj-lt"/>
              <a:buAutoNum type="arabicPeriod"/>
            </a:pPr>
            <a:r>
              <a:rPr lang="en-US" b="1" dirty="0">
                <a:solidFill>
                  <a:srgbClr val="FF0000"/>
                </a:solidFill>
              </a:rPr>
              <a:t>We need greater representation of LGBTQIA+ elders</a:t>
            </a:r>
          </a:p>
          <a:p>
            <a:pPr marL="457200" indent="-457200">
              <a:buClr>
                <a:schemeClr val="tx1">
                  <a:lumMod val="50000"/>
                </a:schemeClr>
              </a:buClr>
              <a:buSzPct val="100000"/>
              <a:buFont typeface="+mj-lt"/>
              <a:buAutoNum type="arabicPeriod"/>
            </a:pPr>
            <a:r>
              <a:rPr lang="en-US" b="1" dirty="0">
                <a:solidFill>
                  <a:schemeClr val="accent1"/>
                </a:solidFill>
              </a:rPr>
              <a:t>Promote resilience, training in cultural humility, consider trauma- informed care approaches, &amp; give back!</a:t>
            </a:r>
          </a:p>
          <a:p>
            <a:pPr marL="457200" indent="-457200">
              <a:buClr>
                <a:schemeClr val="tx1">
                  <a:lumMod val="50000"/>
                </a:schemeClr>
              </a:buClr>
              <a:buSzPct val="100000"/>
              <a:buFont typeface="+mj-lt"/>
              <a:buAutoNum type="arabicPeriod"/>
            </a:pPr>
            <a:r>
              <a:rPr lang="en-US" b="1" dirty="0">
                <a:solidFill>
                  <a:srgbClr val="00B050"/>
                </a:solidFill>
              </a:rPr>
              <a:t>LGBTQIA+ discrimination in health care, service, housing, jobs, </a:t>
            </a:r>
            <a:r>
              <a:rPr lang="en-US" b="1" dirty="0" err="1">
                <a:solidFill>
                  <a:srgbClr val="00B050"/>
                </a:solidFill>
              </a:rPr>
              <a:t>etc</a:t>
            </a:r>
            <a:r>
              <a:rPr lang="en-US" b="1" dirty="0">
                <a:solidFill>
                  <a:srgbClr val="00B050"/>
                </a:solidFill>
              </a:rPr>
              <a:t> is a major concern for elders</a:t>
            </a:r>
          </a:p>
          <a:p>
            <a:pPr marL="457200" indent="-457200">
              <a:buClr>
                <a:schemeClr val="tx1">
                  <a:lumMod val="50000"/>
                </a:schemeClr>
              </a:buClr>
              <a:buSzPct val="100000"/>
              <a:buFont typeface="+mj-lt"/>
              <a:buAutoNum type="arabicPeriod"/>
            </a:pPr>
            <a:r>
              <a:rPr lang="en-US" b="1" dirty="0">
                <a:solidFill>
                  <a:srgbClr val="0432FF"/>
                </a:solidFill>
              </a:rPr>
              <a:t>More affordable &amp; welcoming housing development</a:t>
            </a:r>
          </a:p>
          <a:p>
            <a:pPr marL="457200" indent="-457200">
              <a:buClr>
                <a:schemeClr val="tx1">
                  <a:lumMod val="50000"/>
                </a:schemeClr>
              </a:buClr>
              <a:buSzPct val="100000"/>
              <a:buFont typeface="+mj-lt"/>
              <a:buAutoNum type="arabicPeriod"/>
            </a:pPr>
            <a:r>
              <a:rPr lang="en-US" b="1" dirty="0">
                <a:solidFill>
                  <a:srgbClr val="8000FF"/>
                </a:solidFill>
              </a:rPr>
              <a:t>Advocacy: Support S caregivers, families of choice, and ensure inclusive services for all people</a:t>
            </a:r>
          </a:p>
          <a:p>
            <a:pPr marL="457200" indent="-457200">
              <a:buClr>
                <a:schemeClr val="tx1">
                  <a:lumMod val="50000"/>
                </a:schemeClr>
              </a:buClr>
              <a:buSzPct val="100000"/>
              <a:buFont typeface="+mj-lt"/>
              <a:buAutoNum type="arabicPeriod"/>
            </a:pPr>
            <a:r>
              <a:rPr lang="en-US" b="1" dirty="0">
                <a:solidFill>
                  <a:srgbClr val="FF4AE6"/>
                </a:solidFill>
              </a:rPr>
              <a:t>Address LGBTQIA+ elders unique health &amp; social needs </a:t>
            </a:r>
          </a:p>
        </p:txBody>
      </p:sp>
    </p:spTree>
    <p:extLst>
      <p:ext uri="{BB962C8B-B14F-4D97-AF65-F5344CB8AC3E}">
        <p14:creationId xmlns:p14="http://schemas.microsoft.com/office/powerpoint/2010/main" val="403237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40"/>
          <p:cNvSpPr txBox="1">
            <a:spLocks noGrp="1"/>
          </p:cNvSpPr>
          <p:nvPr>
            <p:ph type="title"/>
          </p:nvPr>
        </p:nvSpPr>
        <p:spPr>
          <a:xfrm>
            <a:off x="508000" y="833940"/>
            <a:ext cx="7150100" cy="857250"/>
          </a:xfrm>
          <a:prstGeom prst="rect">
            <a:avLst/>
          </a:prstGeom>
          <a:noFill/>
          <a:ln>
            <a:noFill/>
          </a:ln>
        </p:spPr>
        <p:txBody>
          <a:bodyPr spcFirstLastPara="1" vert="horz" wrap="square" lIns="68569" tIns="34275" rIns="68569" bIns="34275" rtlCol="0" anchor="ctr" anchorCtr="0">
            <a:normAutofit/>
          </a:bodyPr>
          <a:lstStyle/>
          <a:p>
            <a:pPr algn="l">
              <a:spcBef>
                <a:spcPts val="0"/>
              </a:spcBef>
              <a:buClr>
                <a:schemeClr val="dk1"/>
              </a:buClr>
              <a:buSzPts val="4400"/>
            </a:pPr>
            <a:r>
              <a:rPr lang="en-US" sz="3200" b="1" dirty="0">
                <a:solidFill>
                  <a:srgbClr val="D41C00"/>
                </a:solidFill>
                <a:sym typeface="Arial"/>
              </a:rPr>
              <a:t>Acknowledgements</a:t>
            </a:r>
            <a:endParaRPr sz="3200" b="1" dirty="0">
              <a:solidFill>
                <a:srgbClr val="D41C00"/>
              </a:solidFill>
              <a:sym typeface="Arial"/>
            </a:endParaRPr>
          </a:p>
        </p:txBody>
      </p:sp>
      <p:sp>
        <p:nvSpPr>
          <p:cNvPr id="425" name="Google Shape;425;p40"/>
          <p:cNvSpPr txBox="1">
            <a:spLocks noGrp="1"/>
          </p:cNvSpPr>
          <p:nvPr>
            <p:ph type="body" idx="1"/>
          </p:nvPr>
        </p:nvSpPr>
        <p:spPr>
          <a:xfrm>
            <a:off x="363037" y="1790799"/>
            <a:ext cx="8067040" cy="3868510"/>
          </a:xfrm>
          <a:prstGeom prst="rect">
            <a:avLst/>
          </a:prstGeom>
          <a:noFill/>
          <a:ln>
            <a:noFill/>
          </a:ln>
        </p:spPr>
        <p:txBody>
          <a:bodyPr spcFirstLastPara="1" vert="horz" wrap="square" lIns="68569" tIns="34275" rIns="68569" bIns="34275" rtlCol="0" anchor="t" anchorCtr="0">
            <a:normAutofit/>
          </a:bodyPr>
          <a:lstStyle/>
          <a:p>
            <a:pPr>
              <a:spcBef>
                <a:spcPts val="0"/>
              </a:spcBef>
              <a:spcAft>
                <a:spcPts val="600"/>
              </a:spcAft>
              <a:buClr>
                <a:schemeClr val="dk1"/>
              </a:buClr>
              <a:buSzPct val="100000"/>
            </a:pPr>
            <a:r>
              <a:rPr lang="en-US" dirty="0"/>
              <a:t>This work is supported by the National Institutes of Health, National Institute on Aging (K01AG056669; R24AG066599; P30AG015272), Alzheimer’s Association &amp; Michael J. Fox Foundation</a:t>
            </a:r>
            <a:endParaRPr dirty="0"/>
          </a:p>
          <a:p>
            <a:pPr>
              <a:spcBef>
                <a:spcPts val="444"/>
              </a:spcBef>
              <a:spcAft>
                <a:spcPts val="600"/>
              </a:spcAft>
              <a:buClr>
                <a:schemeClr val="dk1"/>
              </a:buClr>
              <a:buSzPct val="100000"/>
            </a:pPr>
            <a:r>
              <a:rPr lang="en-US" dirty="0"/>
              <a:t>The content is solely the responsibility of the author &amp; does not necessarily represent the official views of the National Institutes of Health</a:t>
            </a:r>
            <a:endParaRPr dirty="0"/>
          </a:p>
          <a:p>
            <a:pPr>
              <a:spcBef>
                <a:spcPts val="444"/>
              </a:spcBef>
              <a:spcAft>
                <a:spcPts val="600"/>
              </a:spcAft>
              <a:buClr>
                <a:schemeClr val="dk1"/>
              </a:buClr>
              <a:buSzPct val="100000"/>
            </a:pPr>
            <a:r>
              <a:rPr lang="en-US" dirty="0"/>
              <a:t>No conflicts of interest to report</a:t>
            </a:r>
            <a:endParaRPr dirty="0"/>
          </a:p>
          <a:p>
            <a:pPr indent="-116205">
              <a:spcBef>
                <a:spcPts val="444"/>
              </a:spcBef>
              <a:spcAft>
                <a:spcPts val="600"/>
              </a:spcAft>
              <a:buClr>
                <a:schemeClr val="dk1"/>
              </a:buClr>
              <a:buSzPct val="100000"/>
              <a:buNone/>
            </a:pP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D566E46-FC2A-A341-8753-1AFA651105DE}"/>
              </a:ext>
            </a:extLst>
          </p:cNvPr>
          <p:cNvSpPr>
            <a:spLocks noGrp="1"/>
          </p:cNvSpPr>
          <p:nvPr>
            <p:ph type="title"/>
          </p:nvPr>
        </p:nvSpPr>
        <p:spPr>
          <a:xfrm>
            <a:off x="3692449" y="1339128"/>
            <a:ext cx="3872133" cy="4179743"/>
          </a:xfrm>
        </p:spPr>
        <p:txBody>
          <a:bodyPr>
            <a:normAutofit fontScale="90000"/>
          </a:bodyPr>
          <a:lstStyle/>
          <a:p>
            <a:pPr algn="l"/>
            <a:r>
              <a:rPr lang="en-US" sz="4400" b="1" dirty="0">
                <a:effectLst>
                  <a:outerShdw blurRad="50800" dist="38100" dir="2700000" algn="tl" rotWithShape="0">
                    <a:prstClr val="black">
                      <a:alpha val="40000"/>
                    </a:prstClr>
                  </a:outerShdw>
                </a:effectLst>
              </a:rPr>
              <a:t>Thank you!</a:t>
            </a:r>
            <a:br>
              <a:rPr lang="en-US" dirty="0">
                <a:effectLst>
                  <a:outerShdw blurRad="50800" dist="38100" dir="2700000" algn="tl" rotWithShape="0">
                    <a:prstClr val="black">
                      <a:alpha val="40000"/>
                    </a:prstClr>
                  </a:outerShdw>
                </a:effectLst>
              </a:rPr>
            </a:br>
            <a:br>
              <a:rPr lang="en-US" dirty="0">
                <a:effectLst>
                  <a:outerShdw blurRad="50800" dist="38100" dir="2700000" algn="tl" rotWithShape="0">
                    <a:prstClr val="black">
                      <a:alpha val="40000"/>
                    </a:prstClr>
                  </a:outerShdw>
                </a:effectLst>
              </a:rPr>
            </a:br>
            <a:br>
              <a:rPr lang="en-US" dirty="0">
                <a:effectLst>
                  <a:outerShdw blurRad="50800" dist="38100" dir="2700000" algn="tl" rotWithShape="0">
                    <a:prstClr val="black">
                      <a:alpha val="40000"/>
                    </a:prstClr>
                  </a:outerShdw>
                </a:effectLst>
              </a:rPr>
            </a:br>
            <a:br>
              <a:rPr lang="en-US" dirty="0"/>
            </a:br>
            <a:r>
              <a:rPr lang="en-US" sz="4400" b="1" dirty="0">
                <a:solidFill>
                  <a:srgbClr val="C00000"/>
                </a:solidFill>
              </a:rPr>
              <a:t>Questions?</a:t>
            </a:r>
            <a:br>
              <a:rPr lang="en-US" dirty="0"/>
            </a:br>
            <a:br>
              <a:rPr lang="en-US" dirty="0"/>
            </a:br>
            <a:br>
              <a:rPr lang="en-US" dirty="0"/>
            </a:br>
            <a:r>
              <a:rPr lang="en-US" sz="2200" dirty="0"/>
              <a:t>Email: </a:t>
            </a:r>
            <a:r>
              <a:rPr lang="en-US" sz="2200" dirty="0">
                <a:hlinkClick r:id="rId3">
                  <a:extLst>
                    <a:ext uri="{A12FA001-AC4F-418D-AE19-62706E023703}">
                      <ahyp:hlinkClr xmlns:ahyp="http://schemas.microsoft.com/office/drawing/2018/hyperlinkcolor" val="tx"/>
                    </a:ext>
                  </a:extLst>
                </a:hlinkClick>
              </a:rPr>
              <a:t>Jason.Flatt@unlv.edu</a:t>
            </a:r>
            <a:br>
              <a:rPr lang="en-US" sz="2200" dirty="0"/>
            </a:br>
            <a:r>
              <a:rPr lang="en-US" sz="2200" dirty="0">
                <a:hlinkClick r:id="rId4">
                  <a:extLst>
                    <a:ext uri="{A12FA001-AC4F-418D-AE19-62706E023703}">
                      <ahyp:hlinkClr xmlns:ahyp="http://schemas.microsoft.com/office/drawing/2018/hyperlinkcolor" val="tx"/>
                    </a:ext>
                  </a:extLst>
                </a:hlinkClick>
              </a:rPr>
              <a:t>www.RainbowsofAging.org</a:t>
            </a:r>
            <a:br>
              <a:rPr lang="en-US" dirty="0"/>
            </a:br>
            <a:endParaRPr lang="en-US" dirty="0"/>
          </a:p>
        </p:txBody>
      </p:sp>
      <p:pic>
        <p:nvPicPr>
          <p:cNvPr id="4" name="Picture 3">
            <a:extLst>
              <a:ext uri="{FF2B5EF4-FFF2-40B4-BE49-F238E27FC236}">
                <a16:creationId xmlns:a16="http://schemas.microsoft.com/office/drawing/2014/main" id="{EABAE88F-AC64-A61C-C8BE-5F9C3EC5992B}"/>
              </a:ext>
            </a:extLst>
          </p:cNvPr>
          <p:cNvPicPr>
            <a:picLocks noChangeAspect="1"/>
          </p:cNvPicPr>
          <p:nvPr/>
        </p:nvPicPr>
        <p:blipFill>
          <a:blip r:embed="rId5"/>
          <a:stretch>
            <a:fillRect/>
          </a:stretch>
        </p:blipFill>
        <p:spPr>
          <a:xfrm>
            <a:off x="315519" y="2137410"/>
            <a:ext cx="2867660" cy="2867660"/>
          </a:xfrm>
          <a:prstGeom prst="rect">
            <a:avLst/>
          </a:prstGeom>
        </p:spPr>
      </p:pic>
    </p:spTree>
    <p:extLst>
      <p:ext uri="{BB962C8B-B14F-4D97-AF65-F5344CB8AC3E}">
        <p14:creationId xmlns:p14="http://schemas.microsoft.com/office/powerpoint/2010/main" val="14611603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AA259-6D79-A9CC-3ECF-970439C1F6DC}"/>
              </a:ext>
            </a:extLst>
          </p:cNvPr>
          <p:cNvSpPr>
            <a:spLocks noGrp="1"/>
          </p:cNvSpPr>
          <p:nvPr>
            <p:ph type="title"/>
          </p:nvPr>
        </p:nvSpPr>
        <p:spPr/>
        <p:txBody>
          <a:bodyPr/>
          <a:lstStyle/>
          <a:p>
            <a:r>
              <a:rPr lang="en-US" dirty="0"/>
              <a:t>Panel Discussion: How Medicaid Can Improve Health, LTSS, and Social Care for LGBTQ+ Older Adults</a:t>
            </a:r>
          </a:p>
        </p:txBody>
      </p:sp>
      <p:sp>
        <p:nvSpPr>
          <p:cNvPr id="3" name="Text Placeholder 2">
            <a:extLst>
              <a:ext uri="{FF2B5EF4-FFF2-40B4-BE49-F238E27FC236}">
                <a16:creationId xmlns:a16="http://schemas.microsoft.com/office/drawing/2014/main" id="{29A8A176-6177-8166-7B56-9EF7D6AA8C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EACF353-DDD9-C475-335C-73774725483D}"/>
              </a:ext>
            </a:extLst>
          </p:cNvPr>
          <p:cNvSpPr>
            <a:spLocks noGrp="1"/>
          </p:cNvSpPr>
          <p:nvPr>
            <p:ph type="sldNum" sz="quarter" idx="12"/>
          </p:nvPr>
        </p:nvSpPr>
        <p:spPr/>
        <p:txBody>
          <a:bodyPr/>
          <a:lstStyle/>
          <a:p>
            <a:fld id="{DA520EEF-7E75-4E82-8A01-B57B62EF14E1}" type="slidenum">
              <a:rPr lang="en-US" smtClean="0"/>
              <a:pPr/>
              <a:t>28</a:t>
            </a:fld>
            <a:endParaRPr lang="en-US" dirty="0"/>
          </a:p>
        </p:txBody>
      </p:sp>
    </p:spTree>
    <p:extLst>
      <p:ext uri="{BB962C8B-B14F-4D97-AF65-F5344CB8AC3E}">
        <p14:creationId xmlns:p14="http://schemas.microsoft.com/office/powerpoint/2010/main" val="2389806240"/>
      </p:ext>
    </p:extLst>
  </p:cSld>
  <p:clrMapOvr>
    <a:masterClrMapping/>
  </p:clrMapOvr>
  <p:transition>
    <p:fade/>
  </p:transition>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FE664-BC9A-2912-D262-907FC8F561D2}"/>
              </a:ext>
            </a:extLst>
          </p:cNvPr>
          <p:cNvSpPr>
            <a:spLocks noGrp="1"/>
          </p:cNvSpPr>
          <p:nvPr>
            <p:ph type="title"/>
          </p:nvPr>
        </p:nvSpPr>
        <p:spPr>
          <a:xfrm>
            <a:off x="450351" y="269875"/>
            <a:ext cx="8534400" cy="1143000"/>
          </a:xfrm>
        </p:spPr>
        <p:txBody>
          <a:bodyPr/>
          <a:lstStyle/>
          <a:p>
            <a:pPr>
              <a:lnSpc>
                <a:spcPct val="100000"/>
              </a:lnSpc>
            </a:pPr>
            <a:r>
              <a:rPr lang="en-US" sz="2800" dirty="0"/>
              <a:t>MEDICAID/-care especially important for people living with HIV, transgender people</a:t>
            </a:r>
          </a:p>
        </p:txBody>
      </p:sp>
      <p:sp>
        <p:nvSpPr>
          <p:cNvPr id="3" name="Content Placeholder 2">
            <a:extLst>
              <a:ext uri="{FF2B5EF4-FFF2-40B4-BE49-F238E27FC236}">
                <a16:creationId xmlns:a16="http://schemas.microsoft.com/office/drawing/2014/main" id="{CF8A74E4-4CBF-6D04-2333-C96CB2D53FE8}"/>
              </a:ext>
            </a:extLst>
          </p:cNvPr>
          <p:cNvSpPr>
            <a:spLocks noGrp="1"/>
          </p:cNvSpPr>
          <p:nvPr>
            <p:ph idx="1"/>
          </p:nvPr>
        </p:nvSpPr>
        <p:spPr>
          <a:xfrm>
            <a:off x="450351" y="1540041"/>
            <a:ext cx="8229600" cy="4253999"/>
          </a:xfrm>
        </p:spPr>
        <p:txBody>
          <a:bodyPr/>
          <a:lstStyle/>
          <a:p>
            <a:pPr marL="342900" indent="-342900">
              <a:spcAft>
                <a:spcPts val="400"/>
              </a:spcAft>
              <a:buFont typeface="Arial" panose="020B0604020202020204" pitchFamily="34" charset="0"/>
              <a:buChar char="•"/>
            </a:pPr>
            <a:r>
              <a:rPr lang="en-US" sz="2200" b="1" dirty="0">
                <a:solidFill>
                  <a:schemeClr val="tx2"/>
                </a:solidFill>
                <a:latin typeface="Calibri" panose="020F0502020204030204" pitchFamily="34" charset="0"/>
                <a:cs typeface="Calibri" panose="020F0502020204030204" pitchFamily="34" charset="0"/>
              </a:rPr>
              <a:t>40% of non-elderly PLWH are on Medicaid</a:t>
            </a:r>
            <a:r>
              <a:rPr lang="en-US" sz="2200" dirty="0">
                <a:solidFill>
                  <a:schemeClr val="tx2"/>
                </a:solidFill>
                <a:latin typeface="Calibri" panose="020F0502020204030204" pitchFamily="34" charset="0"/>
                <a:cs typeface="Calibri" panose="020F0502020204030204" pitchFamily="34" charset="0"/>
              </a:rPr>
              <a:t>, compared to 15% of the general population not living with HIV</a:t>
            </a:r>
          </a:p>
          <a:p>
            <a:pPr marL="342900" indent="-342900">
              <a:spcAft>
                <a:spcPts val="0"/>
              </a:spcAft>
              <a:buFont typeface="Arial" panose="020B0604020202020204" pitchFamily="34" charset="0"/>
              <a:buChar char="•"/>
            </a:pPr>
            <a:r>
              <a:rPr lang="en-US" sz="2200" dirty="0">
                <a:solidFill>
                  <a:schemeClr val="tx2"/>
                </a:solidFill>
                <a:latin typeface="Calibri" panose="020F0502020204030204" pitchFamily="34" charset="0"/>
                <a:cs typeface="Calibri" panose="020F0502020204030204" pitchFamily="34" charset="0"/>
              </a:rPr>
              <a:t>More likely to be </a:t>
            </a:r>
            <a:r>
              <a:rPr lang="en-US" sz="2200" b="1" dirty="0">
                <a:solidFill>
                  <a:schemeClr val="tx2"/>
                </a:solidFill>
                <a:latin typeface="Calibri" panose="020F0502020204030204" pitchFamily="34" charset="0"/>
                <a:cs typeface="Calibri" panose="020F0502020204030204" pitchFamily="34" charset="0"/>
              </a:rPr>
              <a:t>dual eligible</a:t>
            </a:r>
            <a:r>
              <a:rPr lang="en-US" sz="2200" dirty="0">
                <a:solidFill>
                  <a:schemeClr val="tx2"/>
                </a:solidFill>
                <a:latin typeface="Calibri" panose="020F0502020204030204" pitchFamily="34" charset="0"/>
                <a:cs typeface="Calibri" panose="020F0502020204030204" pitchFamily="34" charset="0"/>
              </a:rPr>
              <a:t>, qualify based on </a:t>
            </a:r>
            <a:r>
              <a:rPr lang="en-US" sz="2200" b="1" dirty="0">
                <a:solidFill>
                  <a:schemeClr val="tx2"/>
                </a:solidFill>
                <a:latin typeface="Calibri" panose="020F0502020204030204" pitchFamily="34" charset="0"/>
                <a:cs typeface="Calibri" panose="020F0502020204030204" pitchFamily="34" charset="0"/>
              </a:rPr>
              <a:t>disability</a:t>
            </a:r>
            <a:r>
              <a:rPr lang="en-US" sz="2200" dirty="0">
                <a:solidFill>
                  <a:schemeClr val="tx2"/>
                </a:solidFill>
                <a:latin typeface="Calibri" panose="020F0502020204030204" pitchFamily="34" charset="0"/>
                <a:cs typeface="Calibri" panose="020F0502020204030204" pitchFamily="34" charset="0"/>
              </a:rPr>
              <a:t> than the general Medicaid population</a:t>
            </a:r>
          </a:p>
          <a:p>
            <a:pPr marL="857250" lvl="1" indent="-342900">
              <a:spcAft>
                <a:spcPts val="600"/>
              </a:spcAft>
              <a:buFont typeface="Arial" panose="020B0604020202020204" pitchFamily="34" charset="0"/>
              <a:buChar char="•"/>
            </a:pPr>
            <a:r>
              <a:rPr lang="en-US" sz="1600" dirty="0">
                <a:solidFill>
                  <a:schemeClr val="tx2"/>
                </a:solidFill>
                <a:latin typeface="Calibri" panose="020F0502020204030204" pitchFamily="34" charset="0"/>
                <a:cs typeface="Calibri" panose="020F0502020204030204" pitchFamily="34" charset="0"/>
              </a:rPr>
              <a:t>Dawson L, </a:t>
            </a:r>
            <a:r>
              <a:rPr lang="en-US" sz="1600" dirty="0" err="1">
                <a:solidFill>
                  <a:schemeClr val="tx2"/>
                </a:solidFill>
                <a:latin typeface="Calibri" panose="020F0502020204030204" pitchFamily="34" charset="0"/>
                <a:cs typeface="Calibri" panose="020F0502020204030204" pitchFamily="34" charset="0"/>
              </a:rPr>
              <a:t>Kates</a:t>
            </a:r>
            <a:r>
              <a:rPr lang="en-US" sz="1600" dirty="0">
                <a:solidFill>
                  <a:schemeClr val="tx2"/>
                </a:solidFill>
                <a:latin typeface="Calibri" panose="020F0502020204030204" pitchFamily="34" charset="0"/>
                <a:cs typeface="Calibri" panose="020F0502020204030204" pitchFamily="34" charset="0"/>
              </a:rPr>
              <a:t> J, Roberts T, Chidambaram P, </a:t>
            </a:r>
            <a:r>
              <a:rPr lang="en-US" sz="1600" i="1" dirty="0">
                <a:solidFill>
                  <a:schemeClr val="tx2"/>
                </a:solidFill>
                <a:latin typeface="Calibri" panose="020F0502020204030204" pitchFamily="34" charset="0"/>
                <a:cs typeface="Calibri" panose="020F0502020204030204" pitchFamily="34" charset="0"/>
              </a:rPr>
              <a:t>Medicaid and People with HIV</a:t>
            </a:r>
            <a:r>
              <a:rPr lang="en-US" sz="1600" dirty="0">
                <a:solidFill>
                  <a:schemeClr val="tx2"/>
                </a:solidFill>
                <a:latin typeface="Calibri" panose="020F0502020204030204" pitchFamily="34" charset="0"/>
                <a:cs typeface="Calibri" panose="020F0502020204030204" pitchFamily="34" charset="0"/>
              </a:rPr>
              <a:t>, Kaiser Family Foundation, March 27, 2023</a:t>
            </a:r>
            <a:endParaRPr lang="en-US" sz="1800" dirty="0">
              <a:solidFill>
                <a:schemeClr val="tx2"/>
              </a:solidFill>
              <a:latin typeface="Calibri" panose="020F0502020204030204" pitchFamily="34" charset="0"/>
              <a:cs typeface="Calibri" panose="020F0502020204030204" pitchFamily="34" charset="0"/>
            </a:endParaRPr>
          </a:p>
          <a:p>
            <a:pPr marL="342900" indent="-342900">
              <a:spcAft>
                <a:spcPts val="400"/>
              </a:spcAft>
              <a:buFont typeface="Arial" panose="020B0604020202020204" pitchFamily="34" charset="0"/>
              <a:buChar char="•"/>
            </a:pPr>
            <a:r>
              <a:rPr lang="en-US" sz="2200" dirty="0">
                <a:solidFill>
                  <a:schemeClr val="tx2"/>
                </a:solidFill>
                <a:latin typeface="Calibri" panose="020F0502020204030204" pitchFamily="34" charset="0"/>
                <a:cs typeface="Calibri" panose="020F0502020204030204" pitchFamily="34" charset="0"/>
              </a:rPr>
              <a:t>Many transgender, LGBTQ people are on Medicaid</a:t>
            </a:r>
          </a:p>
          <a:p>
            <a:pPr marL="342900" indent="-342900">
              <a:spcAft>
                <a:spcPts val="0"/>
              </a:spcAft>
              <a:buFont typeface="Arial" panose="020B0604020202020204" pitchFamily="34" charset="0"/>
              <a:buChar char="•"/>
            </a:pPr>
            <a:r>
              <a:rPr lang="en-US" sz="2200" dirty="0">
                <a:solidFill>
                  <a:schemeClr val="tx2"/>
                </a:solidFill>
                <a:latin typeface="Calibri" panose="020F0502020204030204" pitchFamily="34" charset="0"/>
                <a:cs typeface="Calibri" panose="020F0502020204030204" pitchFamily="34" charset="0"/>
              </a:rPr>
              <a:t>2017 CMS OMH analysis of transgender people on Medicare found they were more likely to qualify based on </a:t>
            </a:r>
            <a:r>
              <a:rPr lang="en-US" sz="2200" b="1" dirty="0">
                <a:solidFill>
                  <a:schemeClr val="tx2"/>
                </a:solidFill>
                <a:latin typeface="Calibri" panose="020F0502020204030204" pitchFamily="34" charset="0"/>
                <a:cs typeface="Calibri" panose="020F0502020204030204" pitchFamily="34" charset="0"/>
              </a:rPr>
              <a:t>disability</a:t>
            </a:r>
            <a:r>
              <a:rPr lang="en-US" sz="2200" dirty="0">
                <a:solidFill>
                  <a:schemeClr val="tx2"/>
                </a:solidFill>
                <a:latin typeface="Calibri" panose="020F0502020204030204" pitchFamily="34" charset="0"/>
                <a:cs typeface="Calibri" panose="020F0502020204030204" pitchFamily="34" charset="0"/>
              </a:rPr>
              <a:t>, and have </a:t>
            </a:r>
            <a:r>
              <a:rPr lang="en-US" sz="2200" b="1" dirty="0">
                <a:solidFill>
                  <a:schemeClr val="tx2"/>
                </a:solidFill>
                <a:latin typeface="Calibri" panose="020F0502020204030204" pitchFamily="34" charset="0"/>
                <a:cs typeface="Calibri" panose="020F0502020204030204" pitchFamily="34" charset="0"/>
              </a:rPr>
              <a:t>multiple chronic conditions</a:t>
            </a:r>
          </a:p>
          <a:p>
            <a:pPr marL="857250" lvl="1" indent="-342900">
              <a:spcAft>
                <a:spcPts val="600"/>
              </a:spcAft>
              <a:buFont typeface="Arial" panose="020B0604020202020204" pitchFamily="34" charset="0"/>
              <a:buChar char="•"/>
            </a:pPr>
            <a:r>
              <a:rPr lang="en-US" sz="1600" b="0" i="0" dirty="0">
                <a:solidFill>
                  <a:srgbClr val="212121"/>
                </a:solidFill>
                <a:effectLst/>
                <a:latin typeface="BlinkMacSystemFont"/>
              </a:rPr>
              <a:t>Dragon CN, </a:t>
            </a:r>
            <a:r>
              <a:rPr lang="en-US" sz="1600" b="0" i="0" dirty="0" err="1">
                <a:solidFill>
                  <a:srgbClr val="212121"/>
                </a:solidFill>
                <a:effectLst/>
                <a:latin typeface="BlinkMacSystemFont"/>
              </a:rPr>
              <a:t>Guerino</a:t>
            </a:r>
            <a:r>
              <a:rPr lang="en-US" sz="1600" b="0" i="0" dirty="0">
                <a:solidFill>
                  <a:srgbClr val="212121"/>
                </a:solidFill>
                <a:effectLst/>
                <a:latin typeface="BlinkMacSystemFont"/>
              </a:rPr>
              <a:t> P, Ewald E, Laffan AM. </a:t>
            </a:r>
            <a:r>
              <a:rPr lang="en-US" sz="1600" b="0" i="1" dirty="0">
                <a:solidFill>
                  <a:srgbClr val="212121"/>
                </a:solidFill>
                <a:effectLst/>
                <a:latin typeface="BlinkMacSystemFont"/>
              </a:rPr>
              <a:t>LGBT Health</a:t>
            </a:r>
            <a:r>
              <a:rPr lang="en-US" sz="1600" b="0" i="0" dirty="0">
                <a:solidFill>
                  <a:srgbClr val="212121"/>
                </a:solidFill>
                <a:effectLst/>
                <a:latin typeface="BlinkMacSystemFont"/>
              </a:rPr>
              <a:t>. 2017 Dec;4(6):404-411.</a:t>
            </a:r>
            <a:endParaRPr lang="en-US" sz="2000" dirty="0">
              <a:solidFill>
                <a:schemeClr val="tx2"/>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dirty="0">
              <a:solidFill>
                <a:schemeClr val="tx2"/>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dirty="0">
              <a:solidFill>
                <a:schemeClr val="tx2"/>
              </a:solidFill>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3001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9" y="365129"/>
            <a:ext cx="8229600" cy="914400"/>
          </a:xfrm>
        </p:spPr>
        <p:txBody>
          <a:bodyPr/>
          <a:lstStyle/>
          <a:p>
            <a:r>
              <a:rPr lang="en-US" dirty="0"/>
              <a:t>Agenda</a:t>
            </a:r>
          </a:p>
        </p:txBody>
      </p:sp>
      <p:sp>
        <p:nvSpPr>
          <p:cNvPr id="24" name="Content Placeholder 23">
            <a:extLst>
              <a:ext uri="{FF2B5EF4-FFF2-40B4-BE49-F238E27FC236}">
                <a16:creationId xmlns:a16="http://schemas.microsoft.com/office/drawing/2014/main" id="{598C426F-4ED3-4A04-AA98-E76F485C7195}"/>
              </a:ext>
            </a:extLst>
          </p:cNvPr>
          <p:cNvSpPr>
            <a:spLocks noGrp="1"/>
          </p:cNvSpPr>
          <p:nvPr>
            <p:ph idx="1"/>
          </p:nvPr>
        </p:nvSpPr>
        <p:spPr>
          <a:xfrm>
            <a:off x="228609" y="1469293"/>
            <a:ext cx="8229600" cy="4390734"/>
          </a:xfrm>
        </p:spPr>
        <p:txBody>
          <a:bodyPr/>
          <a:lstStyle/>
          <a:p>
            <a:pPr marL="228600" indent="-228600">
              <a:lnSpc>
                <a:spcPct val="100000"/>
              </a:lnSpc>
            </a:pPr>
            <a:r>
              <a:rPr lang="en-US" dirty="0"/>
              <a:t>Welcome and Introductions</a:t>
            </a:r>
          </a:p>
          <a:p>
            <a:pPr marL="228600" indent="-228600">
              <a:lnSpc>
                <a:spcPct val="100000"/>
              </a:lnSpc>
            </a:pPr>
            <a:r>
              <a:rPr lang="en-US" dirty="0"/>
              <a:t>Overview of new LTSS and social care initiatives available under California Medi-Cal reform </a:t>
            </a:r>
          </a:p>
          <a:p>
            <a:pPr marL="228600" indent="-228600">
              <a:lnSpc>
                <a:spcPct val="100000"/>
              </a:lnSpc>
            </a:pPr>
            <a:r>
              <a:rPr lang="en-US" dirty="0"/>
              <a:t>Overview of the unique health, LTSS, and social needs </a:t>
            </a:r>
            <a:br>
              <a:rPr lang="en-US" dirty="0"/>
            </a:br>
            <a:r>
              <a:rPr lang="en-US" dirty="0"/>
              <a:t>of LGBTQ+ older adults </a:t>
            </a:r>
          </a:p>
          <a:p>
            <a:pPr marL="228600" indent="-228600">
              <a:lnSpc>
                <a:spcPct val="100000"/>
              </a:lnSpc>
            </a:pPr>
            <a:r>
              <a:rPr lang="en-US" dirty="0"/>
              <a:t>Panel Discussion: How Medicaid Can Improve Health, </a:t>
            </a:r>
            <a:br>
              <a:rPr lang="en-US" dirty="0"/>
            </a:br>
            <a:r>
              <a:rPr lang="en-US" dirty="0"/>
              <a:t>LTSS, and Social Care for LGBTQ+ Older Adults</a:t>
            </a:r>
          </a:p>
          <a:p>
            <a:pPr marL="228600" indent="-228600">
              <a:lnSpc>
                <a:spcPct val="100000"/>
              </a:lnSpc>
            </a:pPr>
            <a:r>
              <a:rPr lang="en-US" dirty="0"/>
              <a:t>Moderated Q&amp;A</a:t>
            </a:r>
          </a:p>
        </p:txBody>
      </p:sp>
      <p:sp>
        <p:nvSpPr>
          <p:cNvPr id="25" name="Slide Number Placeholder 24">
            <a:extLst>
              <a:ext uri="{FF2B5EF4-FFF2-40B4-BE49-F238E27FC236}">
                <a16:creationId xmlns:a16="http://schemas.microsoft.com/office/drawing/2014/main" id="{BF56BA41-C2F7-4B35-8868-E533A8CF0DB3}"/>
              </a:ext>
            </a:extLst>
          </p:cNvPr>
          <p:cNvSpPr>
            <a:spLocks noGrp="1"/>
          </p:cNvSpPr>
          <p:nvPr>
            <p:ph type="sldNum" sz="quarter" idx="12"/>
          </p:nvPr>
        </p:nvSpPr>
        <p:spPr>
          <a:xfrm>
            <a:off x="228600" y="6345954"/>
            <a:ext cx="515566" cy="287704"/>
          </a:xfrm>
        </p:spPr>
        <p:txBody>
          <a:bodyPr/>
          <a:lstStyle/>
          <a:p>
            <a:fld id="{DA520EEF-7E75-4E82-8A01-B57B62EF14E1}" type="slidenum">
              <a:rPr lang="en-US" smtClean="0"/>
              <a:pPr/>
              <a:t>3</a:t>
            </a:fld>
            <a:endParaRPr lang="en-US" dirty="0"/>
          </a:p>
        </p:txBody>
      </p:sp>
      <p:pic>
        <p:nvPicPr>
          <p:cNvPr id="8" name="Graphic 7">
            <a:extLst>
              <a:ext uri="{FF2B5EF4-FFF2-40B4-BE49-F238E27FC236}">
                <a16:creationId xmlns:a16="http://schemas.microsoft.com/office/drawing/2014/main" id="{5685D430-526A-487D-88F9-F65C33C4EC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rot="461978">
            <a:off x="7785473" y="447608"/>
            <a:ext cx="1345474" cy="1697916"/>
          </a:xfrm>
          <a:prstGeom prst="rect">
            <a:avLst/>
          </a:prstGeom>
        </p:spPr>
      </p:pic>
    </p:spTree>
    <p:extLst>
      <p:ext uri="{BB962C8B-B14F-4D97-AF65-F5344CB8AC3E}">
        <p14:creationId xmlns:p14="http://schemas.microsoft.com/office/powerpoint/2010/main" val="41540307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437" y="301336"/>
            <a:ext cx="5103090" cy="1143000"/>
          </a:xfrm>
        </p:spPr>
        <p:txBody>
          <a:bodyPr/>
          <a:lstStyle/>
          <a:p>
            <a:pPr>
              <a:lnSpc>
                <a:spcPct val="100000"/>
              </a:lnSpc>
            </a:pPr>
            <a:r>
              <a:rPr lang="en-US" dirty="0"/>
              <a:t>MASSACHUSETTS State policy innovations</a:t>
            </a:r>
          </a:p>
        </p:txBody>
      </p:sp>
      <p:sp>
        <p:nvSpPr>
          <p:cNvPr id="3" name="Content Placeholder 2"/>
          <p:cNvSpPr>
            <a:spLocks noGrp="1"/>
          </p:cNvSpPr>
          <p:nvPr>
            <p:ph idx="1"/>
          </p:nvPr>
        </p:nvSpPr>
        <p:spPr>
          <a:xfrm>
            <a:off x="466437" y="1667740"/>
            <a:ext cx="7285181" cy="3522519"/>
          </a:xfrm>
        </p:spPr>
        <p:txBody>
          <a:bodyPr/>
          <a:lstStyle/>
          <a:p>
            <a:pPr marL="228600" indent="-228600">
              <a:lnSpc>
                <a:spcPct val="90000"/>
              </a:lnSpc>
              <a:spcBef>
                <a:spcPts val="1200"/>
              </a:spcBef>
              <a:buFont typeface="Arial" panose="020B0604020202020204" pitchFamily="34" charset="0"/>
              <a:buChar char="•"/>
            </a:pPr>
            <a:r>
              <a:rPr lang="en-US" sz="2200" dirty="0">
                <a:solidFill>
                  <a:schemeClr val="tx2"/>
                </a:solidFill>
                <a:latin typeface="Calibri" panose="020F0502020204030204" pitchFamily="34" charset="0"/>
                <a:cs typeface="Calibri" panose="020F0502020204030204" pitchFamily="34" charset="0"/>
              </a:rPr>
              <a:t>Nation’s first </a:t>
            </a:r>
            <a:r>
              <a:rPr lang="en-US" sz="2200" b="1" dirty="0">
                <a:solidFill>
                  <a:schemeClr val="tx2"/>
                </a:solidFill>
                <a:latin typeface="Calibri" panose="020F0502020204030204" pitchFamily="34" charset="0"/>
                <a:cs typeface="Calibri" panose="020F0502020204030204" pitchFamily="34" charset="0"/>
              </a:rPr>
              <a:t>statewide LGBT aging commission</a:t>
            </a:r>
            <a:r>
              <a:rPr lang="en-US" sz="2200" dirty="0">
                <a:solidFill>
                  <a:schemeClr val="tx2"/>
                </a:solidFill>
                <a:latin typeface="Calibri" panose="020F0502020204030204" pitchFamily="34" charset="0"/>
                <a:cs typeface="Calibri" panose="020F0502020204030204" pitchFamily="34" charset="0"/>
              </a:rPr>
              <a:t>, the Special Legislative Commission on LGBT Aging (2014-present) (Illinois has one too since 2022)</a:t>
            </a:r>
          </a:p>
          <a:p>
            <a:pPr marL="228600" indent="-228600">
              <a:lnSpc>
                <a:spcPct val="90000"/>
              </a:lnSpc>
              <a:spcBef>
                <a:spcPts val="1200"/>
              </a:spcBef>
              <a:buFont typeface="Arial" panose="020B0604020202020204" pitchFamily="34" charset="0"/>
              <a:buChar char="•"/>
            </a:pPr>
            <a:r>
              <a:rPr lang="en-US" sz="2200" dirty="0">
                <a:solidFill>
                  <a:schemeClr val="tx2"/>
                </a:solidFill>
                <a:latin typeface="Calibri" panose="020F0502020204030204" pitchFamily="34" charset="0"/>
                <a:cs typeface="Calibri" panose="020F0502020204030204" pitchFamily="34" charset="0"/>
              </a:rPr>
              <a:t>Executive Office of Elder Affairs designated LGBT older adults a </a:t>
            </a:r>
            <a:r>
              <a:rPr lang="en-US" sz="2200" b="1" dirty="0">
                <a:solidFill>
                  <a:schemeClr val="tx2"/>
                </a:solidFill>
                <a:latin typeface="Calibri" panose="020F0502020204030204" pitchFamily="34" charset="0"/>
                <a:cs typeface="Calibri" panose="020F0502020204030204" pitchFamily="34" charset="0"/>
              </a:rPr>
              <a:t>population of greatest social need under OAA </a:t>
            </a:r>
            <a:r>
              <a:rPr lang="en-US" sz="2200" dirty="0">
                <a:solidFill>
                  <a:schemeClr val="tx2"/>
                </a:solidFill>
                <a:latin typeface="Calibri" panose="020F0502020204030204" pitchFamily="34" charset="0"/>
                <a:cs typeface="Calibri" panose="020F0502020204030204" pitchFamily="34" charset="0"/>
              </a:rPr>
              <a:t>in 2012</a:t>
            </a:r>
          </a:p>
          <a:p>
            <a:pPr marL="228600" indent="-228600">
              <a:lnSpc>
                <a:spcPct val="90000"/>
              </a:lnSpc>
              <a:spcBef>
                <a:spcPts val="1200"/>
              </a:spcBef>
              <a:buFont typeface="Arial" panose="020B0604020202020204" pitchFamily="34" charset="0"/>
              <a:buChar char="•"/>
            </a:pPr>
            <a:r>
              <a:rPr lang="en-US" sz="2200" dirty="0">
                <a:solidFill>
                  <a:schemeClr val="tx2"/>
                </a:solidFill>
                <a:latin typeface="Calibri" panose="020F0502020204030204" pitchFamily="34" charset="0"/>
                <a:cs typeface="Calibri" panose="020F0502020204030204" pitchFamily="34" charset="0"/>
              </a:rPr>
              <a:t>Executive Office of Elder Affairs collecting </a:t>
            </a:r>
            <a:r>
              <a:rPr lang="en-US" sz="2200" b="1" dirty="0">
                <a:solidFill>
                  <a:schemeClr val="tx2"/>
                </a:solidFill>
                <a:latin typeface="Calibri" panose="020F0502020204030204" pitchFamily="34" charset="0"/>
                <a:cs typeface="Calibri" panose="020F0502020204030204" pitchFamily="34" charset="0"/>
              </a:rPr>
              <a:t>sexual orientation and gender identity </a:t>
            </a:r>
            <a:r>
              <a:rPr lang="en-US" sz="2200" dirty="0">
                <a:solidFill>
                  <a:schemeClr val="tx2"/>
                </a:solidFill>
                <a:latin typeface="Calibri" panose="020F0502020204030204" pitchFamily="34" charset="0"/>
                <a:cs typeface="Calibri" panose="020F0502020204030204" pitchFamily="34" charset="0"/>
              </a:rPr>
              <a:t>(</a:t>
            </a:r>
            <a:r>
              <a:rPr lang="en-US" sz="2200" b="1" dirty="0">
                <a:solidFill>
                  <a:schemeClr val="tx2"/>
                </a:solidFill>
                <a:latin typeface="Calibri" panose="020F0502020204030204" pitchFamily="34" charset="0"/>
                <a:cs typeface="Calibri" panose="020F0502020204030204" pitchFamily="34" charset="0"/>
              </a:rPr>
              <a:t>SOGI) data </a:t>
            </a:r>
            <a:r>
              <a:rPr lang="en-US" sz="2200" dirty="0">
                <a:solidFill>
                  <a:schemeClr val="tx2"/>
                </a:solidFill>
                <a:latin typeface="Calibri" panose="020F0502020204030204" pitchFamily="34" charset="0"/>
                <a:cs typeface="Calibri" panose="020F0502020204030204" pitchFamily="34" charset="0"/>
              </a:rPr>
              <a:t>from clients since 2016</a:t>
            </a:r>
          </a:p>
          <a:p>
            <a:pPr marL="228600" indent="-228600">
              <a:lnSpc>
                <a:spcPct val="90000"/>
              </a:lnSpc>
              <a:spcBef>
                <a:spcPts val="1200"/>
              </a:spcBef>
              <a:buFont typeface="Arial" panose="020B0604020202020204" pitchFamily="34" charset="0"/>
              <a:buChar char="•"/>
            </a:pPr>
            <a:r>
              <a:rPr lang="en-US" sz="2200" dirty="0">
                <a:solidFill>
                  <a:schemeClr val="tx2"/>
                </a:solidFill>
                <a:latin typeface="Calibri" panose="020F0502020204030204" pitchFamily="34" charset="0"/>
                <a:cs typeface="Calibri" panose="020F0502020204030204" pitchFamily="34" charset="0"/>
              </a:rPr>
              <a:t>2018 law mandates that </a:t>
            </a:r>
            <a:r>
              <a:rPr lang="en-US" sz="2200" b="1" dirty="0">
                <a:solidFill>
                  <a:schemeClr val="tx2"/>
                </a:solidFill>
                <a:latin typeface="Calibri" panose="020F0502020204030204" pitchFamily="34" charset="0"/>
                <a:cs typeface="Calibri" panose="020F0502020204030204" pitchFamily="34" charset="0"/>
              </a:rPr>
              <a:t>all elder service providers be trained in LGBT cultural competency</a:t>
            </a:r>
          </a:p>
        </p:txBody>
      </p:sp>
    </p:spTree>
    <p:extLst>
      <p:ext uri="{BB962C8B-B14F-4D97-AF65-F5344CB8AC3E}">
        <p14:creationId xmlns:p14="http://schemas.microsoft.com/office/powerpoint/2010/main" val="2933265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lstStyle/>
          <a:p>
            <a:r>
              <a:rPr lang="en-US" sz="3200" dirty="0" err="1"/>
              <a:t>MASSHealth</a:t>
            </a:r>
            <a:r>
              <a:rPr lang="en-US" sz="3200" dirty="0"/>
              <a:t> 1115 waiver</a:t>
            </a:r>
          </a:p>
        </p:txBody>
      </p:sp>
      <p:sp>
        <p:nvSpPr>
          <p:cNvPr id="3" name="Content Placeholder 2"/>
          <p:cNvSpPr>
            <a:spLocks noGrp="1"/>
          </p:cNvSpPr>
          <p:nvPr>
            <p:ph idx="1"/>
          </p:nvPr>
        </p:nvSpPr>
        <p:spPr>
          <a:xfrm>
            <a:off x="457200" y="1295400"/>
            <a:ext cx="8229600" cy="4683125"/>
          </a:xfrm>
        </p:spPr>
        <p:txBody>
          <a:bodyPr/>
          <a:lstStyle/>
          <a:p>
            <a:pPr>
              <a:spcAft>
                <a:spcPts val="600"/>
              </a:spcAft>
            </a:pPr>
            <a:r>
              <a:rPr lang="en-US" sz="2200" dirty="0">
                <a:solidFill>
                  <a:schemeClr val="tx2"/>
                </a:solidFill>
                <a:latin typeface="Calibri" panose="020F0502020204030204" pitchFamily="34" charset="0"/>
                <a:cs typeface="Calibri" panose="020F0502020204030204" pitchFamily="34" charset="0"/>
              </a:rPr>
              <a:t>$2B incentive program over 5 </a:t>
            </a:r>
            <a:r>
              <a:rPr lang="en-US" sz="2200" dirty="0" err="1">
                <a:solidFill>
                  <a:schemeClr val="tx2"/>
                </a:solidFill>
                <a:latin typeface="Calibri" panose="020F0502020204030204" pitchFamily="34" charset="0"/>
                <a:cs typeface="Calibri" panose="020F0502020204030204" pitchFamily="34" charset="0"/>
              </a:rPr>
              <a:t>yrs</a:t>
            </a:r>
            <a:r>
              <a:rPr lang="en-US" sz="2200" dirty="0">
                <a:solidFill>
                  <a:schemeClr val="tx2"/>
                </a:solidFill>
                <a:latin typeface="Calibri" panose="020F0502020204030204" pitchFamily="34" charset="0"/>
                <a:cs typeface="Calibri" panose="020F0502020204030204" pitchFamily="34" charset="0"/>
              </a:rPr>
              <a:t> to “hold </a:t>
            </a:r>
            <a:r>
              <a:rPr lang="en-US" sz="2200" dirty="0" err="1">
                <a:solidFill>
                  <a:schemeClr val="tx2"/>
                </a:solidFill>
                <a:latin typeface="Calibri" panose="020F0502020204030204" pitchFamily="34" charset="0"/>
                <a:cs typeface="Calibri" panose="020F0502020204030204" pitchFamily="34" charset="0"/>
              </a:rPr>
              <a:t>ACOs</a:t>
            </a:r>
            <a:r>
              <a:rPr lang="en-US" sz="2200" dirty="0">
                <a:solidFill>
                  <a:schemeClr val="tx2"/>
                </a:solidFill>
                <a:latin typeface="Calibri" panose="020F0502020204030204" pitchFamily="34" charset="0"/>
                <a:cs typeface="Calibri" panose="020F0502020204030204" pitchFamily="34" charset="0"/>
              </a:rPr>
              <a:t> and </a:t>
            </a:r>
            <a:r>
              <a:rPr lang="en-US" sz="2200" dirty="0" err="1">
                <a:solidFill>
                  <a:schemeClr val="tx2"/>
                </a:solidFill>
                <a:latin typeface="Calibri" panose="020F0502020204030204" pitchFamily="34" charset="0"/>
                <a:cs typeface="Calibri" panose="020F0502020204030204" pitchFamily="34" charset="0"/>
              </a:rPr>
              <a:t>ACO</a:t>
            </a:r>
            <a:r>
              <a:rPr lang="en-US" sz="2200" dirty="0">
                <a:solidFill>
                  <a:schemeClr val="tx2"/>
                </a:solidFill>
                <a:latin typeface="Calibri" panose="020F0502020204030204" pitchFamily="34" charset="0"/>
                <a:cs typeface="Calibri" panose="020F0502020204030204" pitchFamily="34" charset="0"/>
              </a:rPr>
              <a:t>-participating hospitals accountable for reducing disparities in health care quality and access. Providers will improve data collection and reporting on demographic and social risk factors such as…[</a:t>
            </a:r>
            <a:r>
              <a:rPr lang="en-US" sz="2200" b="1" dirty="0">
                <a:solidFill>
                  <a:schemeClr val="tx2"/>
                </a:solidFill>
                <a:latin typeface="Calibri" panose="020F0502020204030204" pitchFamily="34" charset="0"/>
                <a:cs typeface="Calibri" panose="020F0502020204030204" pitchFamily="34" charset="0"/>
              </a:rPr>
              <a:t>SOGI</a:t>
            </a:r>
            <a:r>
              <a:rPr lang="en-US" sz="2200" dirty="0">
                <a:solidFill>
                  <a:schemeClr val="tx2"/>
                </a:solidFill>
                <a:latin typeface="Calibri" panose="020F0502020204030204" pitchFamily="34" charset="0"/>
                <a:cs typeface="Calibri" panose="020F0502020204030204" pitchFamily="34" charset="0"/>
              </a:rPr>
              <a:t>]; implement evidence-based clinical interventions to improve quality and access; </a:t>
            </a:r>
            <a:br>
              <a:rPr lang="en-US" sz="2200" dirty="0">
                <a:solidFill>
                  <a:schemeClr val="tx2"/>
                </a:solidFill>
                <a:latin typeface="Calibri" panose="020F0502020204030204" pitchFamily="34" charset="0"/>
                <a:cs typeface="Calibri" panose="020F0502020204030204" pitchFamily="34" charset="0"/>
              </a:rPr>
            </a:br>
            <a:r>
              <a:rPr lang="en-US" sz="2200" dirty="0">
                <a:solidFill>
                  <a:schemeClr val="tx2"/>
                </a:solidFill>
                <a:latin typeface="Calibri" panose="020F0502020204030204" pitchFamily="34" charset="0"/>
                <a:cs typeface="Calibri" panose="020F0502020204030204" pitchFamily="34" charset="0"/>
              </a:rPr>
              <a:t>and receive incentive funding for performance on improving quality and reducing disparities.” – Sept. 2022 </a:t>
            </a:r>
          </a:p>
          <a:p>
            <a:r>
              <a:rPr lang="en-US" sz="2200" u="sng" dirty="0">
                <a:solidFill>
                  <a:schemeClr val="tx2"/>
                </a:solidFill>
                <a:latin typeface="Calibri" panose="020F0502020204030204" pitchFamily="34" charset="0"/>
                <a:cs typeface="Calibri" panose="020F0502020204030204" pitchFamily="34" charset="0"/>
                <a:hlinkClick r:id="rId2"/>
              </a:rPr>
              <a:t>https://www.mass.gov/doc/1115-waiver-extensionfact-sheet/download</a:t>
            </a:r>
            <a:endParaRPr lang="en-US" sz="2200" dirty="0">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58319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921098-F045-4698-B76A-DBE72FA73AB8}"/>
              </a:ext>
            </a:extLst>
          </p:cNvPr>
          <p:cNvSpPr>
            <a:spLocks noGrp="1"/>
          </p:cNvSpPr>
          <p:nvPr>
            <p:ph type="title"/>
          </p:nvPr>
        </p:nvSpPr>
        <p:spPr/>
        <p:txBody>
          <a:bodyPr>
            <a:normAutofit/>
          </a:bodyPr>
          <a:lstStyle/>
          <a:p>
            <a:r>
              <a:rPr lang="en-US" dirty="0"/>
              <a:t>Questions?</a:t>
            </a:r>
          </a:p>
        </p:txBody>
      </p:sp>
      <p:sp>
        <p:nvSpPr>
          <p:cNvPr id="30" name="Text Placeholder 29">
            <a:extLst>
              <a:ext uri="{FF2B5EF4-FFF2-40B4-BE49-F238E27FC236}">
                <a16:creationId xmlns:a16="http://schemas.microsoft.com/office/drawing/2014/main" id="{82280138-ADAE-4F7B-BCCC-DD7A68E098AB}"/>
              </a:ext>
            </a:extLst>
          </p:cNvPr>
          <p:cNvSpPr>
            <a:spLocks noGrp="1"/>
          </p:cNvSpPr>
          <p:nvPr>
            <p:ph type="body" idx="1"/>
          </p:nvPr>
        </p:nvSpPr>
        <p:spPr/>
        <p:txBody>
          <a:bodyPr/>
          <a:lstStyle/>
          <a:p>
            <a:endParaRPr lang="en-US"/>
          </a:p>
        </p:txBody>
      </p:sp>
      <p:sp>
        <p:nvSpPr>
          <p:cNvPr id="34" name="Slide Number Placeholder 33">
            <a:extLst>
              <a:ext uri="{FF2B5EF4-FFF2-40B4-BE49-F238E27FC236}">
                <a16:creationId xmlns:a16="http://schemas.microsoft.com/office/drawing/2014/main" id="{979A56F8-68B5-4C28-87F2-9FB6C7D6C627}"/>
              </a:ext>
            </a:extLst>
          </p:cNvPr>
          <p:cNvSpPr>
            <a:spLocks noGrp="1"/>
          </p:cNvSpPr>
          <p:nvPr>
            <p:ph type="sldNum" sz="quarter" idx="12"/>
          </p:nvPr>
        </p:nvSpPr>
        <p:spPr/>
        <p:txBody>
          <a:bodyPr/>
          <a:lstStyle/>
          <a:p>
            <a:fld id="{DA520EEF-7E75-4E82-8A01-B57B62EF14E1}" type="slidenum">
              <a:rPr lang="en-US" smtClean="0"/>
              <a:pPr/>
              <a:t>32</a:t>
            </a:fld>
            <a:endParaRPr lang="en-US" dirty="0"/>
          </a:p>
        </p:txBody>
      </p:sp>
      <p:grpSp>
        <p:nvGrpSpPr>
          <p:cNvPr id="2" name="Graphic 138">
            <a:extLst>
              <a:ext uri="{FF2B5EF4-FFF2-40B4-BE49-F238E27FC236}">
                <a16:creationId xmlns:a16="http://schemas.microsoft.com/office/drawing/2014/main" id="{21C4554C-108A-4344-B7E6-76FA19BF5B26}"/>
              </a:ext>
            </a:extLst>
          </p:cNvPr>
          <p:cNvGrpSpPr/>
          <p:nvPr/>
        </p:nvGrpSpPr>
        <p:grpSpPr>
          <a:xfrm>
            <a:off x="384878" y="2938939"/>
            <a:ext cx="808263" cy="747914"/>
            <a:chOff x="513171" y="2775585"/>
            <a:chExt cx="1077684" cy="997218"/>
          </a:xfrm>
        </p:grpSpPr>
        <p:sp>
          <p:nvSpPr>
            <p:cNvPr id="3" name="Freeform: Shape 2">
              <a:extLst>
                <a:ext uri="{FF2B5EF4-FFF2-40B4-BE49-F238E27FC236}">
                  <a16:creationId xmlns:a16="http://schemas.microsoft.com/office/drawing/2014/main" id="{A640C0EF-3153-4531-87F3-F6569909597C}"/>
                </a:ext>
              </a:extLst>
            </p:cNvPr>
            <p:cNvSpPr/>
            <p:nvPr/>
          </p:nvSpPr>
          <p:spPr>
            <a:xfrm>
              <a:off x="553404" y="2775585"/>
              <a:ext cx="997216" cy="997218"/>
            </a:xfrm>
            <a:custGeom>
              <a:avLst/>
              <a:gdLst>
                <a:gd name="connsiteX0" fmla="*/ 997217 w 997216"/>
                <a:gd name="connsiteY0" fmla="*/ 498609 h 997218"/>
                <a:gd name="connsiteX1" fmla="*/ 498608 w 997216"/>
                <a:gd name="connsiteY1" fmla="*/ 997219 h 997218"/>
                <a:gd name="connsiteX2" fmla="*/ 0 w 997216"/>
                <a:gd name="connsiteY2" fmla="*/ 498609 h 997218"/>
                <a:gd name="connsiteX3" fmla="*/ 498608 w 997216"/>
                <a:gd name="connsiteY3" fmla="*/ 0 h 997218"/>
                <a:gd name="connsiteX4" fmla="*/ 997217 w 997216"/>
                <a:gd name="connsiteY4" fmla="*/ 498609 h 99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216" h="997218">
                  <a:moveTo>
                    <a:pt x="997217" y="498609"/>
                  </a:moveTo>
                  <a:cubicBezTo>
                    <a:pt x="997217" y="773060"/>
                    <a:pt x="773059" y="997219"/>
                    <a:pt x="498608" y="997219"/>
                  </a:cubicBezTo>
                  <a:cubicBezTo>
                    <a:pt x="224158" y="997219"/>
                    <a:pt x="0" y="773060"/>
                    <a:pt x="0" y="498609"/>
                  </a:cubicBezTo>
                  <a:cubicBezTo>
                    <a:pt x="0" y="224159"/>
                    <a:pt x="224158" y="0"/>
                    <a:pt x="498608" y="0"/>
                  </a:cubicBezTo>
                  <a:cubicBezTo>
                    <a:pt x="773059" y="0"/>
                    <a:pt x="997217" y="224159"/>
                    <a:pt x="997217" y="498609"/>
                  </a:cubicBezTo>
                </a:path>
              </a:pathLst>
            </a:custGeom>
            <a:solidFill>
              <a:schemeClr val="bg1"/>
            </a:solidFill>
            <a:ln w="14351" cap="flat">
              <a:noFill/>
              <a:prstDash val="solid"/>
              <a:miter/>
            </a:ln>
          </p:spPr>
          <p:txBody>
            <a:bodyPr rtlCol="0" anchor="ctr"/>
            <a:lstStyle/>
            <a:p>
              <a:endParaRPr lang="en-US" sz="1350"/>
            </a:p>
          </p:txBody>
        </p:sp>
        <p:grpSp>
          <p:nvGrpSpPr>
            <p:cNvPr id="6" name="Graphic 138">
              <a:extLst>
                <a:ext uri="{FF2B5EF4-FFF2-40B4-BE49-F238E27FC236}">
                  <a16:creationId xmlns:a16="http://schemas.microsoft.com/office/drawing/2014/main" id="{21C4554C-108A-4344-B7E6-76FA19BF5B26}"/>
                </a:ext>
              </a:extLst>
            </p:cNvPr>
            <p:cNvGrpSpPr/>
            <p:nvPr/>
          </p:nvGrpSpPr>
          <p:grpSpPr>
            <a:xfrm>
              <a:off x="513171" y="2821566"/>
              <a:ext cx="1077684" cy="849216"/>
              <a:chOff x="513171" y="2821566"/>
              <a:chExt cx="1077684" cy="849216"/>
            </a:xfrm>
          </p:grpSpPr>
          <p:grpSp>
            <p:nvGrpSpPr>
              <p:cNvPr id="7" name="Graphic 138">
                <a:extLst>
                  <a:ext uri="{FF2B5EF4-FFF2-40B4-BE49-F238E27FC236}">
                    <a16:creationId xmlns:a16="http://schemas.microsoft.com/office/drawing/2014/main" id="{21C4554C-108A-4344-B7E6-76FA19BF5B26}"/>
                  </a:ext>
                </a:extLst>
              </p:cNvPr>
              <p:cNvGrpSpPr/>
              <p:nvPr/>
            </p:nvGrpSpPr>
            <p:grpSpPr>
              <a:xfrm>
                <a:off x="1457222" y="3093143"/>
                <a:ext cx="133632" cy="389403"/>
                <a:chOff x="1457222" y="3093143"/>
                <a:chExt cx="133632" cy="389403"/>
              </a:xfrm>
            </p:grpSpPr>
            <p:sp>
              <p:nvSpPr>
                <p:cNvPr id="8" name="Freeform: Shape 7">
                  <a:extLst>
                    <a:ext uri="{FF2B5EF4-FFF2-40B4-BE49-F238E27FC236}">
                      <a16:creationId xmlns:a16="http://schemas.microsoft.com/office/drawing/2014/main" id="{18D4B711-8207-4265-ADE2-4793396984F9}"/>
                    </a:ext>
                  </a:extLst>
                </p:cNvPr>
                <p:cNvSpPr/>
                <p:nvPr/>
              </p:nvSpPr>
              <p:spPr>
                <a:xfrm>
                  <a:off x="1457222" y="3180794"/>
                  <a:ext cx="133632" cy="301752"/>
                </a:xfrm>
                <a:custGeom>
                  <a:avLst/>
                  <a:gdLst>
                    <a:gd name="connsiteX0" fmla="*/ 100584 w 133632"/>
                    <a:gd name="connsiteY0" fmla="*/ 0 h 301752"/>
                    <a:gd name="connsiteX1" fmla="*/ 33049 w 133632"/>
                    <a:gd name="connsiteY1" fmla="*/ 0 h 301752"/>
                    <a:gd name="connsiteX2" fmla="*/ 11495 w 133632"/>
                    <a:gd name="connsiteY2" fmla="*/ 20117 h 301752"/>
                    <a:gd name="connsiteX3" fmla="*/ 0 w 133632"/>
                    <a:gd name="connsiteY3" fmla="*/ 103458 h 301752"/>
                    <a:gd name="connsiteX4" fmla="*/ 21554 w 133632"/>
                    <a:gd name="connsiteY4" fmla="*/ 125012 h 301752"/>
                    <a:gd name="connsiteX5" fmla="*/ 28738 w 133632"/>
                    <a:gd name="connsiteY5" fmla="*/ 125012 h 301752"/>
                    <a:gd name="connsiteX6" fmla="*/ 45981 w 133632"/>
                    <a:gd name="connsiteY6" fmla="*/ 290257 h 301752"/>
                    <a:gd name="connsiteX7" fmla="*/ 58913 w 133632"/>
                    <a:gd name="connsiteY7" fmla="*/ 301752 h 301752"/>
                    <a:gd name="connsiteX8" fmla="*/ 76156 w 133632"/>
                    <a:gd name="connsiteY8" fmla="*/ 301752 h 301752"/>
                    <a:gd name="connsiteX9" fmla="*/ 89089 w 133632"/>
                    <a:gd name="connsiteY9" fmla="*/ 290257 h 301752"/>
                    <a:gd name="connsiteX10" fmla="*/ 104895 w 133632"/>
                    <a:gd name="connsiteY10" fmla="*/ 125012 h 301752"/>
                    <a:gd name="connsiteX11" fmla="*/ 112079 w 133632"/>
                    <a:gd name="connsiteY11" fmla="*/ 125012 h 301752"/>
                    <a:gd name="connsiteX12" fmla="*/ 133633 w 133632"/>
                    <a:gd name="connsiteY12" fmla="*/ 103458 h 301752"/>
                    <a:gd name="connsiteX13" fmla="*/ 122138 w 133632"/>
                    <a:gd name="connsiteY13" fmla="*/ 20117 h 301752"/>
                    <a:gd name="connsiteX14" fmla="*/ 100584 w 133632"/>
                    <a:gd name="connsiteY14" fmla="*/ 0 h 30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632" h="301752">
                      <a:moveTo>
                        <a:pt x="100584" y="0"/>
                      </a:moveTo>
                      <a:lnTo>
                        <a:pt x="33049" y="0"/>
                      </a:lnTo>
                      <a:cubicBezTo>
                        <a:pt x="21554" y="0"/>
                        <a:pt x="11495" y="8621"/>
                        <a:pt x="11495" y="20117"/>
                      </a:cubicBezTo>
                      <a:lnTo>
                        <a:pt x="0" y="103458"/>
                      </a:lnTo>
                      <a:cubicBezTo>
                        <a:pt x="0" y="114953"/>
                        <a:pt x="10058" y="125012"/>
                        <a:pt x="21554" y="125012"/>
                      </a:cubicBezTo>
                      <a:lnTo>
                        <a:pt x="28738" y="125012"/>
                      </a:lnTo>
                      <a:lnTo>
                        <a:pt x="45981" y="290257"/>
                      </a:lnTo>
                      <a:cubicBezTo>
                        <a:pt x="45981" y="297441"/>
                        <a:pt x="51729" y="301752"/>
                        <a:pt x="58913" y="301752"/>
                      </a:cubicBezTo>
                      <a:lnTo>
                        <a:pt x="76156" y="301752"/>
                      </a:lnTo>
                      <a:cubicBezTo>
                        <a:pt x="83341" y="301752"/>
                        <a:pt x="89089" y="297441"/>
                        <a:pt x="89089" y="290257"/>
                      </a:cubicBezTo>
                      <a:lnTo>
                        <a:pt x="104895" y="125012"/>
                      </a:lnTo>
                      <a:lnTo>
                        <a:pt x="112079" y="125012"/>
                      </a:lnTo>
                      <a:cubicBezTo>
                        <a:pt x="123575" y="125012"/>
                        <a:pt x="133633" y="114953"/>
                        <a:pt x="133633" y="103458"/>
                      </a:cubicBezTo>
                      <a:lnTo>
                        <a:pt x="122138" y="20117"/>
                      </a:lnTo>
                      <a:cubicBezTo>
                        <a:pt x="122138" y="8621"/>
                        <a:pt x="112079" y="0"/>
                        <a:pt x="100584" y="0"/>
                      </a:cubicBezTo>
                      <a:close/>
                    </a:path>
                  </a:pathLst>
                </a:custGeom>
                <a:solidFill>
                  <a:srgbClr val="FFBF00"/>
                </a:solidFill>
                <a:ln w="14351" cap="flat">
                  <a:noFill/>
                  <a:prstDash val="solid"/>
                  <a:miter/>
                </a:ln>
              </p:spPr>
              <p:txBody>
                <a:bodyPr rtlCol="0" anchor="ctr"/>
                <a:lstStyle/>
                <a:p>
                  <a:endParaRPr lang="en-US" sz="1350"/>
                </a:p>
              </p:txBody>
            </p:sp>
            <p:sp>
              <p:nvSpPr>
                <p:cNvPr id="9" name="Freeform: Shape 8">
                  <a:extLst>
                    <a:ext uri="{FF2B5EF4-FFF2-40B4-BE49-F238E27FC236}">
                      <a16:creationId xmlns:a16="http://schemas.microsoft.com/office/drawing/2014/main" id="{CE297C0A-172A-4730-877A-F503AC37B123}"/>
                    </a:ext>
                  </a:extLst>
                </p:cNvPr>
                <p:cNvSpPr/>
                <p:nvPr/>
              </p:nvSpPr>
              <p:spPr>
                <a:xfrm>
                  <a:off x="1487397" y="3093143"/>
                  <a:ext cx="71845" cy="71845"/>
                </a:xfrm>
                <a:custGeom>
                  <a:avLst/>
                  <a:gdLst>
                    <a:gd name="connsiteX0" fmla="*/ 71846 w 71845"/>
                    <a:gd name="connsiteY0" fmla="*/ 35923 h 71845"/>
                    <a:gd name="connsiteX1" fmla="*/ 35923 w 71845"/>
                    <a:gd name="connsiteY1" fmla="*/ 71846 h 71845"/>
                    <a:gd name="connsiteX2" fmla="*/ 0 w 71845"/>
                    <a:gd name="connsiteY2" fmla="*/ 35923 h 71845"/>
                    <a:gd name="connsiteX3" fmla="*/ 35923 w 71845"/>
                    <a:gd name="connsiteY3" fmla="*/ 0 h 71845"/>
                    <a:gd name="connsiteX4" fmla="*/ 71846 w 71845"/>
                    <a:gd name="connsiteY4" fmla="*/ 35923 h 71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45" h="71845">
                      <a:moveTo>
                        <a:pt x="71846" y="35923"/>
                      </a:moveTo>
                      <a:cubicBezTo>
                        <a:pt x="71846" y="55763"/>
                        <a:pt x="55762" y="71846"/>
                        <a:pt x="35923" y="71846"/>
                      </a:cubicBezTo>
                      <a:cubicBezTo>
                        <a:pt x="16083" y="71846"/>
                        <a:pt x="0" y="55763"/>
                        <a:pt x="0" y="35923"/>
                      </a:cubicBezTo>
                      <a:cubicBezTo>
                        <a:pt x="0" y="16083"/>
                        <a:pt x="16083" y="0"/>
                        <a:pt x="35923" y="0"/>
                      </a:cubicBezTo>
                      <a:cubicBezTo>
                        <a:pt x="55762" y="0"/>
                        <a:pt x="71846" y="16083"/>
                        <a:pt x="71846" y="35923"/>
                      </a:cubicBezTo>
                      <a:close/>
                    </a:path>
                  </a:pathLst>
                </a:custGeom>
                <a:solidFill>
                  <a:srgbClr val="0067B4"/>
                </a:solidFill>
                <a:ln w="14351" cap="flat">
                  <a:noFill/>
                  <a:prstDash val="solid"/>
                  <a:miter/>
                </a:ln>
              </p:spPr>
              <p:txBody>
                <a:bodyPr rtlCol="0" anchor="ctr"/>
                <a:lstStyle/>
                <a:p>
                  <a:endParaRPr lang="en-US" sz="1350"/>
                </a:p>
              </p:txBody>
            </p:sp>
          </p:grpSp>
          <p:grpSp>
            <p:nvGrpSpPr>
              <p:cNvPr id="10" name="Graphic 138">
                <a:extLst>
                  <a:ext uri="{FF2B5EF4-FFF2-40B4-BE49-F238E27FC236}">
                    <a16:creationId xmlns:a16="http://schemas.microsoft.com/office/drawing/2014/main" id="{21C4554C-108A-4344-B7E6-76FA19BF5B26}"/>
                  </a:ext>
                </a:extLst>
              </p:cNvPr>
              <p:cNvGrpSpPr/>
              <p:nvPr/>
            </p:nvGrpSpPr>
            <p:grpSpPr>
              <a:xfrm>
                <a:off x="513171" y="3093143"/>
                <a:ext cx="136506" cy="387966"/>
                <a:chOff x="513171" y="3093143"/>
                <a:chExt cx="136506" cy="387966"/>
              </a:xfrm>
            </p:grpSpPr>
            <p:sp>
              <p:nvSpPr>
                <p:cNvPr id="11" name="Freeform: Shape 10">
                  <a:extLst>
                    <a:ext uri="{FF2B5EF4-FFF2-40B4-BE49-F238E27FC236}">
                      <a16:creationId xmlns:a16="http://schemas.microsoft.com/office/drawing/2014/main" id="{D8F908C0-06EA-4099-A154-BCB10C11A959}"/>
                    </a:ext>
                  </a:extLst>
                </p:cNvPr>
                <p:cNvSpPr/>
                <p:nvPr/>
              </p:nvSpPr>
              <p:spPr>
                <a:xfrm>
                  <a:off x="513171" y="3180794"/>
                  <a:ext cx="136506" cy="300315"/>
                </a:xfrm>
                <a:custGeom>
                  <a:avLst/>
                  <a:gdLst>
                    <a:gd name="connsiteX0" fmla="*/ 100584 w 136506"/>
                    <a:gd name="connsiteY0" fmla="*/ 0 h 300315"/>
                    <a:gd name="connsiteX1" fmla="*/ 33049 w 136506"/>
                    <a:gd name="connsiteY1" fmla="*/ 0 h 300315"/>
                    <a:gd name="connsiteX2" fmla="*/ 11495 w 136506"/>
                    <a:gd name="connsiteY2" fmla="*/ 20117 h 300315"/>
                    <a:gd name="connsiteX3" fmla="*/ 0 w 136506"/>
                    <a:gd name="connsiteY3" fmla="*/ 102021 h 300315"/>
                    <a:gd name="connsiteX4" fmla="*/ 21554 w 136506"/>
                    <a:gd name="connsiteY4" fmla="*/ 123575 h 300315"/>
                    <a:gd name="connsiteX5" fmla="*/ 28738 w 136506"/>
                    <a:gd name="connsiteY5" fmla="*/ 123575 h 300315"/>
                    <a:gd name="connsiteX6" fmla="*/ 45981 w 136506"/>
                    <a:gd name="connsiteY6" fmla="*/ 288820 h 300315"/>
                    <a:gd name="connsiteX7" fmla="*/ 58913 w 136506"/>
                    <a:gd name="connsiteY7" fmla="*/ 300315 h 300315"/>
                    <a:gd name="connsiteX8" fmla="*/ 77593 w 136506"/>
                    <a:gd name="connsiteY8" fmla="*/ 300315 h 300315"/>
                    <a:gd name="connsiteX9" fmla="*/ 90525 w 136506"/>
                    <a:gd name="connsiteY9" fmla="*/ 288820 h 300315"/>
                    <a:gd name="connsiteX10" fmla="*/ 107768 w 136506"/>
                    <a:gd name="connsiteY10" fmla="*/ 123575 h 300315"/>
                    <a:gd name="connsiteX11" fmla="*/ 114953 w 136506"/>
                    <a:gd name="connsiteY11" fmla="*/ 123575 h 300315"/>
                    <a:gd name="connsiteX12" fmla="*/ 136507 w 136506"/>
                    <a:gd name="connsiteY12" fmla="*/ 102021 h 300315"/>
                    <a:gd name="connsiteX13" fmla="*/ 125011 w 136506"/>
                    <a:gd name="connsiteY13" fmla="*/ 18680 h 300315"/>
                    <a:gd name="connsiteX14" fmla="*/ 100584 w 136506"/>
                    <a:gd name="connsiteY14" fmla="*/ 0 h 30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6506" h="300315">
                      <a:moveTo>
                        <a:pt x="100584" y="0"/>
                      </a:moveTo>
                      <a:lnTo>
                        <a:pt x="33049" y="0"/>
                      </a:lnTo>
                      <a:cubicBezTo>
                        <a:pt x="21554" y="0"/>
                        <a:pt x="11495" y="8621"/>
                        <a:pt x="11495" y="20117"/>
                      </a:cubicBezTo>
                      <a:lnTo>
                        <a:pt x="0" y="102021"/>
                      </a:lnTo>
                      <a:cubicBezTo>
                        <a:pt x="0" y="113516"/>
                        <a:pt x="10058" y="123575"/>
                        <a:pt x="21554" y="123575"/>
                      </a:cubicBezTo>
                      <a:lnTo>
                        <a:pt x="28738" y="123575"/>
                      </a:lnTo>
                      <a:lnTo>
                        <a:pt x="45981" y="288820"/>
                      </a:lnTo>
                      <a:cubicBezTo>
                        <a:pt x="45981" y="296004"/>
                        <a:pt x="51729" y="300315"/>
                        <a:pt x="58913" y="300315"/>
                      </a:cubicBezTo>
                      <a:lnTo>
                        <a:pt x="77593" y="300315"/>
                      </a:lnTo>
                      <a:cubicBezTo>
                        <a:pt x="84778" y="300315"/>
                        <a:pt x="90525" y="296004"/>
                        <a:pt x="90525" y="288820"/>
                      </a:cubicBezTo>
                      <a:lnTo>
                        <a:pt x="107768" y="123575"/>
                      </a:lnTo>
                      <a:lnTo>
                        <a:pt x="114953" y="123575"/>
                      </a:lnTo>
                      <a:cubicBezTo>
                        <a:pt x="126448" y="123575"/>
                        <a:pt x="136507" y="113516"/>
                        <a:pt x="136507" y="102021"/>
                      </a:cubicBezTo>
                      <a:lnTo>
                        <a:pt x="125011" y="18680"/>
                      </a:lnTo>
                      <a:cubicBezTo>
                        <a:pt x="122138" y="8621"/>
                        <a:pt x="112079" y="0"/>
                        <a:pt x="100584" y="0"/>
                      </a:cubicBezTo>
                      <a:close/>
                    </a:path>
                  </a:pathLst>
                </a:custGeom>
                <a:solidFill>
                  <a:srgbClr val="0067B4"/>
                </a:solidFill>
                <a:ln w="14351" cap="flat">
                  <a:noFill/>
                  <a:prstDash val="solid"/>
                  <a:miter/>
                </a:ln>
              </p:spPr>
              <p:txBody>
                <a:bodyPr rtlCol="0" anchor="ctr"/>
                <a:lstStyle/>
                <a:p>
                  <a:endParaRPr lang="en-US" sz="1350"/>
                </a:p>
              </p:txBody>
            </p:sp>
            <p:sp>
              <p:nvSpPr>
                <p:cNvPr id="12" name="Freeform: Shape 11">
                  <a:extLst>
                    <a:ext uri="{FF2B5EF4-FFF2-40B4-BE49-F238E27FC236}">
                      <a16:creationId xmlns:a16="http://schemas.microsoft.com/office/drawing/2014/main" id="{ED7FEAF3-7189-48BC-8704-FAB590FE9EE7}"/>
                    </a:ext>
                  </a:extLst>
                </p:cNvPr>
                <p:cNvSpPr/>
                <p:nvPr/>
              </p:nvSpPr>
              <p:spPr>
                <a:xfrm>
                  <a:off x="544783" y="3093143"/>
                  <a:ext cx="71845" cy="71845"/>
                </a:xfrm>
                <a:custGeom>
                  <a:avLst/>
                  <a:gdLst>
                    <a:gd name="connsiteX0" fmla="*/ 71846 w 71845"/>
                    <a:gd name="connsiteY0" fmla="*/ 35923 h 71845"/>
                    <a:gd name="connsiteX1" fmla="*/ 35923 w 71845"/>
                    <a:gd name="connsiteY1" fmla="*/ 71846 h 71845"/>
                    <a:gd name="connsiteX2" fmla="*/ 0 w 71845"/>
                    <a:gd name="connsiteY2" fmla="*/ 35923 h 71845"/>
                    <a:gd name="connsiteX3" fmla="*/ 35923 w 71845"/>
                    <a:gd name="connsiteY3" fmla="*/ 0 h 71845"/>
                    <a:gd name="connsiteX4" fmla="*/ 71846 w 71845"/>
                    <a:gd name="connsiteY4" fmla="*/ 35923 h 71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45" h="71845">
                      <a:moveTo>
                        <a:pt x="71846" y="35923"/>
                      </a:moveTo>
                      <a:cubicBezTo>
                        <a:pt x="71846" y="55763"/>
                        <a:pt x="55762" y="71846"/>
                        <a:pt x="35923" y="71846"/>
                      </a:cubicBezTo>
                      <a:cubicBezTo>
                        <a:pt x="16083" y="71846"/>
                        <a:pt x="0" y="55763"/>
                        <a:pt x="0" y="35923"/>
                      </a:cubicBezTo>
                      <a:cubicBezTo>
                        <a:pt x="0" y="16083"/>
                        <a:pt x="16083" y="0"/>
                        <a:pt x="35923" y="0"/>
                      </a:cubicBezTo>
                      <a:cubicBezTo>
                        <a:pt x="55762" y="0"/>
                        <a:pt x="71846" y="16083"/>
                        <a:pt x="71846" y="35923"/>
                      </a:cubicBezTo>
                      <a:close/>
                    </a:path>
                  </a:pathLst>
                </a:custGeom>
                <a:solidFill>
                  <a:schemeClr val="accent3"/>
                </a:solidFill>
                <a:ln w="14351" cap="flat">
                  <a:noFill/>
                  <a:prstDash val="solid"/>
                  <a:miter/>
                </a:ln>
              </p:spPr>
              <p:txBody>
                <a:bodyPr rtlCol="0" anchor="ctr"/>
                <a:lstStyle/>
                <a:p>
                  <a:endParaRPr lang="en-US" sz="1350"/>
                </a:p>
              </p:txBody>
            </p:sp>
          </p:grpSp>
          <p:grpSp>
            <p:nvGrpSpPr>
              <p:cNvPr id="13" name="Graphic 138">
                <a:extLst>
                  <a:ext uri="{FF2B5EF4-FFF2-40B4-BE49-F238E27FC236}">
                    <a16:creationId xmlns:a16="http://schemas.microsoft.com/office/drawing/2014/main" id="{21C4554C-108A-4344-B7E6-76FA19BF5B26}"/>
                  </a:ext>
                </a:extLst>
              </p:cNvPr>
              <p:cNvGrpSpPr/>
              <p:nvPr/>
            </p:nvGrpSpPr>
            <p:grpSpPr>
              <a:xfrm>
                <a:off x="854341" y="2821566"/>
                <a:ext cx="323321" cy="849216"/>
                <a:chOff x="854341" y="2821566"/>
                <a:chExt cx="323321" cy="849216"/>
              </a:xfrm>
            </p:grpSpPr>
            <p:grpSp>
              <p:nvGrpSpPr>
                <p:cNvPr id="14" name="Graphic 138">
                  <a:extLst>
                    <a:ext uri="{FF2B5EF4-FFF2-40B4-BE49-F238E27FC236}">
                      <a16:creationId xmlns:a16="http://schemas.microsoft.com/office/drawing/2014/main" id="{21C4554C-108A-4344-B7E6-76FA19BF5B26}"/>
                    </a:ext>
                  </a:extLst>
                </p:cNvPr>
                <p:cNvGrpSpPr/>
                <p:nvPr/>
              </p:nvGrpSpPr>
              <p:grpSpPr>
                <a:xfrm>
                  <a:off x="854341" y="2821566"/>
                  <a:ext cx="312624" cy="849216"/>
                  <a:chOff x="854341" y="2821566"/>
                  <a:chExt cx="312624" cy="849216"/>
                </a:xfrm>
              </p:grpSpPr>
              <p:grpSp>
                <p:nvGrpSpPr>
                  <p:cNvPr id="15" name="Graphic 138">
                    <a:extLst>
                      <a:ext uri="{FF2B5EF4-FFF2-40B4-BE49-F238E27FC236}">
                        <a16:creationId xmlns:a16="http://schemas.microsoft.com/office/drawing/2014/main" id="{21C4554C-108A-4344-B7E6-76FA19BF5B26}"/>
                      </a:ext>
                    </a:extLst>
                  </p:cNvPr>
                  <p:cNvGrpSpPr/>
                  <p:nvPr/>
                </p:nvGrpSpPr>
                <p:grpSpPr>
                  <a:xfrm>
                    <a:off x="854341" y="2972442"/>
                    <a:ext cx="312624" cy="698340"/>
                    <a:chOff x="854341" y="2972442"/>
                    <a:chExt cx="312624" cy="698340"/>
                  </a:xfrm>
                </p:grpSpPr>
                <p:sp>
                  <p:nvSpPr>
                    <p:cNvPr id="16" name="Freeform: Shape 15">
                      <a:extLst>
                        <a:ext uri="{FF2B5EF4-FFF2-40B4-BE49-F238E27FC236}">
                          <a16:creationId xmlns:a16="http://schemas.microsoft.com/office/drawing/2014/main" id="{A6F95BC7-2C92-4DAC-BE8A-963251ACC48C}"/>
                        </a:ext>
                      </a:extLst>
                    </p:cNvPr>
                    <p:cNvSpPr/>
                    <p:nvPr/>
                  </p:nvSpPr>
                  <p:spPr>
                    <a:xfrm>
                      <a:off x="854341" y="3023356"/>
                      <a:ext cx="312624" cy="647425"/>
                    </a:xfrm>
                    <a:custGeom>
                      <a:avLst/>
                      <a:gdLst>
                        <a:gd name="connsiteX0" fmla="*/ 105709 w 312624"/>
                        <a:gd name="connsiteY0" fmla="*/ 252274 h 647425"/>
                        <a:gd name="connsiteX1" fmla="*/ 110020 w 312624"/>
                        <a:gd name="connsiteY1" fmla="*/ 258022 h 647425"/>
                        <a:gd name="connsiteX2" fmla="*/ 121515 w 312624"/>
                        <a:gd name="connsiteY2" fmla="*/ 329868 h 647425"/>
                        <a:gd name="connsiteX3" fmla="*/ 151690 w 312624"/>
                        <a:gd name="connsiteY3" fmla="*/ 625872 h 647425"/>
                        <a:gd name="connsiteX4" fmla="*/ 174681 w 312624"/>
                        <a:gd name="connsiteY4" fmla="*/ 647426 h 647425"/>
                        <a:gd name="connsiteX5" fmla="*/ 209167 w 312624"/>
                        <a:gd name="connsiteY5" fmla="*/ 647426 h 647425"/>
                        <a:gd name="connsiteX6" fmla="*/ 232157 w 312624"/>
                        <a:gd name="connsiteY6" fmla="*/ 625872 h 647425"/>
                        <a:gd name="connsiteX7" fmla="*/ 262332 w 312624"/>
                        <a:gd name="connsiteY7" fmla="*/ 329868 h 647425"/>
                        <a:gd name="connsiteX8" fmla="*/ 273828 w 312624"/>
                        <a:gd name="connsiteY8" fmla="*/ 329868 h 647425"/>
                        <a:gd name="connsiteX9" fmla="*/ 312624 w 312624"/>
                        <a:gd name="connsiteY9" fmla="*/ 289634 h 647425"/>
                        <a:gd name="connsiteX10" fmla="*/ 291071 w 312624"/>
                        <a:gd name="connsiteY10" fmla="*/ 140195 h 647425"/>
                        <a:gd name="connsiteX11" fmla="*/ 252274 w 312624"/>
                        <a:gd name="connsiteY11" fmla="*/ 102835 h 647425"/>
                        <a:gd name="connsiteX12" fmla="*/ 131573 w 312624"/>
                        <a:gd name="connsiteY12" fmla="*/ 102835 h 647425"/>
                        <a:gd name="connsiteX13" fmla="*/ 111457 w 312624"/>
                        <a:gd name="connsiteY13" fmla="*/ 108583 h 647425"/>
                        <a:gd name="connsiteX14" fmla="*/ 65475 w 312624"/>
                        <a:gd name="connsiteY14" fmla="*/ 18057 h 647425"/>
                        <a:gd name="connsiteX15" fmla="*/ 20931 w 312624"/>
                        <a:gd name="connsiteY15" fmla="*/ 3688 h 647425"/>
                        <a:gd name="connsiteX16" fmla="*/ 18057 w 312624"/>
                        <a:gd name="connsiteY16" fmla="*/ 5125 h 647425"/>
                        <a:gd name="connsiteX17" fmla="*/ 3688 w 312624"/>
                        <a:gd name="connsiteY17" fmla="*/ 49670 h 647425"/>
                        <a:gd name="connsiteX18" fmla="*/ 105709 w 312624"/>
                        <a:gd name="connsiteY18" fmla="*/ 252274 h 64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2624" h="647425">
                          <a:moveTo>
                            <a:pt x="105709" y="252274"/>
                          </a:moveTo>
                          <a:cubicBezTo>
                            <a:pt x="107146" y="253711"/>
                            <a:pt x="108583" y="256585"/>
                            <a:pt x="110020" y="258022"/>
                          </a:cubicBezTo>
                          <a:lnTo>
                            <a:pt x="121515" y="329868"/>
                          </a:lnTo>
                          <a:lnTo>
                            <a:pt x="151690" y="625872"/>
                          </a:lnTo>
                          <a:cubicBezTo>
                            <a:pt x="151690" y="638804"/>
                            <a:pt x="161749" y="647426"/>
                            <a:pt x="174681" y="647426"/>
                          </a:cubicBezTo>
                          <a:lnTo>
                            <a:pt x="209167" y="647426"/>
                          </a:lnTo>
                          <a:cubicBezTo>
                            <a:pt x="222099" y="647426"/>
                            <a:pt x="232157" y="638804"/>
                            <a:pt x="232157" y="625872"/>
                          </a:cubicBezTo>
                          <a:lnTo>
                            <a:pt x="262332" y="329868"/>
                          </a:lnTo>
                          <a:lnTo>
                            <a:pt x="273828" y="329868"/>
                          </a:lnTo>
                          <a:cubicBezTo>
                            <a:pt x="295381" y="329868"/>
                            <a:pt x="312624" y="311188"/>
                            <a:pt x="312624" y="289634"/>
                          </a:cubicBezTo>
                          <a:lnTo>
                            <a:pt x="291071" y="140195"/>
                          </a:lnTo>
                          <a:cubicBezTo>
                            <a:pt x="291071" y="118641"/>
                            <a:pt x="273828" y="102835"/>
                            <a:pt x="252274" y="102835"/>
                          </a:cubicBezTo>
                          <a:lnTo>
                            <a:pt x="131573" y="102835"/>
                          </a:lnTo>
                          <a:cubicBezTo>
                            <a:pt x="124389" y="102835"/>
                            <a:pt x="117204" y="104272"/>
                            <a:pt x="111457" y="108583"/>
                          </a:cubicBezTo>
                          <a:lnTo>
                            <a:pt x="65475" y="18057"/>
                          </a:lnTo>
                          <a:cubicBezTo>
                            <a:pt x="56854" y="2251"/>
                            <a:pt x="38174" y="-4933"/>
                            <a:pt x="20931" y="3688"/>
                          </a:cubicBezTo>
                          <a:lnTo>
                            <a:pt x="18057" y="5125"/>
                          </a:lnTo>
                          <a:cubicBezTo>
                            <a:pt x="2251" y="13747"/>
                            <a:pt x="-4933" y="32427"/>
                            <a:pt x="3688" y="49670"/>
                          </a:cubicBezTo>
                          <a:lnTo>
                            <a:pt x="105709" y="252274"/>
                          </a:lnTo>
                          <a:close/>
                        </a:path>
                      </a:pathLst>
                    </a:custGeom>
                    <a:solidFill>
                      <a:srgbClr val="0067B4"/>
                    </a:solidFill>
                    <a:ln w="14351" cap="flat">
                      <a:noFill/>
                      <a:prstDash val="solid"/>
                      <a:miter/>
                    </a:ln>
                  </p:spPr>
                  <p:txBody>
                    <a:bodyPr rtlCol="0" anchor="ctr"/>
                    <a:lstStyle/>
                    <a:p>
                      <a:endParaRPr lang="en-US" sz="1350"/>
                    </a:p>
                  </p:txBody>
                </p:sp>
                <p:sp>
                  <p:nvSpPr>
                    <p:cNvPr id="17" name="Freeform: Shape 16">
                      <a:extLst>
                        <a:ext uri="{FF2B5EF4-FFF2-40B4-BE49-F238E27FC236}">
                          <a16:creationId xmlns:a16="http://schemas.microsoft.com/office/drawing/2014/main" id="{D45BC8C3-BBAB-40D0-8906-B94B48D5CD3F}"/>
                        </a:ext>
                      </a:extLst>
                    </p:cNvPr>
                    <p:cNvSpPr/>
                    <p:nvPr/>
                  </p:nvSpPr>
                  <p:spPr>
                    <a:xfrm>
                      <a:off x="980167" y="2972442"/>
                      <a:ext cx="129322" cy="129322"/>
                    </a:xfrm>
                    <a:custGeom>
                      <a:avLst/>
                      <a:gdLst>
                        <a:gd name="connsiteX0" fmla="*/ 129322 w 129322"/>
                        <a:gd name="connsiteY0" fmla="*/ 64661 h 129322"/>
                        <a:gd name="connsiteX1" fmla="*/ 64661 w 129322"/>
                        <a:gd name="connsiteY1" fmla="*/ 129322 h 129322"/>
                        <a:gd name="connsiteX2" fmla="*/ 0 w 129322"/>
                        <a:gd name="connsiteY2" fmla="*/ 64661 h 129322"/>
                        <a:gd name="connsiteX3" fmla="*/ 64661 w 129322"/>
                        <a:gd name="connsiteY3" fmla="*/ 0 h 129322"/>
                        <a:gd name="connsiteX4" fmla="*/ 129322 w 129322"/>
                        <a:gd name="connsiteY4" fmla="*/ 64661 h 129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322" h="129322">
                          <a:moveTo>
                            <a:pt x="129322" y="64661"/>
                          </a:moveTo>
                          <a:cubicBezTo>
                            <a:pt x="129322" y="100373"/>
                            <a:pt x="100372" y="129322"/>
                            <a:pt x="64661" y="129322"/>
                          </a:cubicBezTo>
                          <a:cubicBezTo>
                            <a:pt x="28950" y="129322"/>
                            <a:pt x="0" y="100373"/>
                            <a:pt x="0" y="64661"/>
                          </a:cubicBezTo>
                          <a:cubicBezTo>
                            <a:pt x="0" y="28950"/>
                            <a:pt x="28950" y="0"/>
                            <a:pt x="64661" y="0"/>
                          </a:cubicBezTo>
                          <a:cubicBezTo>
                            <a:pt x="100372" y="0"/>
                            <a:pt x="129322" y="28950"/>
                            <a:pt x="129322" y="64661"/>
                          </a:cubicBezTo>
                          <a:close/>
                        </a:path>
                      </a:pathLst>
                    </a:custGeom>
                    <a:solidFill>
                      <a:srgbClr val="534741"/>
                    </a:solidFill>
                    <a:ln w="14351" cap="flat">
                      <a:noFill/>
                      <a:prstDash val="solid"/>
                      <a:miter/>
                    </a:ln>
                  </p:spPr>
                  <p:txBody>
                    <a:bodyPr rtlCol="0" anchor="ctr"/>
                    <a:lstStyle/>
                    <a:p>
                      <a:endParaRPr lang="en-US" sz="1350"/>
                    </a:p>
                  </p:txBody>
                </p:sp>
              </p:grpSp>
              <p:sp>
                <p:nvSpPr>
                  <p:cNvPr id="18" name="Freeform: Shape 17">
                    <a:extLst>
                      <a:ext uri="{FF2B5EF4-FFF2-40B4-BE49-F238E27FC236}">
                        <a16:creationId xmlns:a16="http://schemas.microsoft.com/office/drawing/2014/main" id="{CB518C49-AA80-4E13-8421-314A76CE5546}"/>
                      </a:ext>
                    </a:extLst>
                  </p:cNvPr>
                  <p:cNvSpPr/>
                  <p:nvPr/>
                </p:nvSpPr>
                <p:spPr>
                  <a:xfrm>
                    <a:off x="1033148" y="2821566"/>
                    <a:ext cx="26049" cy="103457"/>
                  </a:xfrm>
                  <a:custGeom>
                    <a:avLst/>
                    <a:gdLst>
                      <a:gd name="connsiteX0" fmla="*/ 13117 w 26049"/>
                      <a:gd name="connsiteY0" fmla="*/ 103458 h 103457"/>
                      <a:gd name="connsiteX1" fmla="*/ 26049 w 26049"/>
                      <a:gd name="connsiteY1" fmla="*/ 90526 h 103457"/>
                      <a:gd name="connsiteX2" fmla="*/ 26049 w 26049"/>
                      <a:gd name="connsiteY2" fmla="*/ 12932 h 103457"/>
                      <a:gd name="connsiteX3" fmla="*/ 13117 w 26049"/>
                      <a:gd name="connsiteY3" fmla="*/ 0 h 103457"/>
                      <a:gd name="connsiteX4" fmla="*/ 185 w 26049"/>
                      <a:gd name="connsiteY4" fmla="*/ 12932 h 103457"/>
                      <a:gd name="connsiteX5" fmla="*/ 185 w 26049"/>
                      <a:gd name="connsiteY5" fmla="*/ 91963 h 103457"/>
                      <a:gd name="connsiteX6" fmla="*/ 13117 w 26049"/>
                      <a:gd name="connsiteY6" fmla="*/ 103458 h 10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49" h="103457">
                        <a:moveTo>
                          <a:pt x="13117" y="103458"/>
                        </a:moveTo>
                        <a:cubicBezTo>
                          <a:pt x="20302" y="103458"/>
                          <a:pt x="26049" y="97710"/>
                          <a:pt x="26049" y="90526"/>
                        </a:cubicBezTo>
                        <a:lnTo>
                          <a:pt x="26049" y="12932"/>
                        </a:lnTo>
                        <a:cubicBezTo>
                          <a:pt x="26049" y="5748"/>
                          <a:pt x="20302" y="0"/>
                          <a:pt x="13117" y="0"/>
                        </a:cubicBezTo>
                        <a:cubicBezTo>
                          <a:pt x="5933" y="0"/>
                          <a:pt x="185" y="5748"/>
                          <a:pt x="185" y="12932"/>
                        </a:cubicBezTo>
                        <a:lnTo>
                          <a:pt x="185" y="91963"/>
                        </a:lnTo>
                        <a:cubicBezTo>
                          <a:pt x="-1252" y="97710"/>
                          <a:pt x="5933" y="103458"/>
                          <a:pt x="13117" y="103458"/>
                        </a:cubicBezTo>
                        <a:close/>
                      </a:path>
                    </a:pathLst>
                  </a:custGeom>
                  <a:solidFill>
                    <a:srgbClr val="FFBF00"/>
                  </a:solidFill>
                  <a:ln w="14351" cap="flat">
                    <a:noFill/>
                    <a:prstDash val="solid"/>
                    <a:miter/>
                  </a:ln>
                </p:spPr>
                <p:txBody>
                  <a:bodyPr rtlCol="0" anchor="ctr"/>
                  <a:lstStyle/>
                  <a:p>
                    <a:endParaRPr lang="en-US" sz="1350"/>
                  </a:p>
                </p:txBody>
              </p:sp>
              <p:sp>
                <p:nvSpPr>
                  <p:cNvPr id="19" name="Freeform: Shape 18">
                    <a:extLst>
                      <a:ext uri="{FF2B5EF4-FFF2-40B4-BE49-F238E27FC236}">
                        <a16:creationId xmlns:a16="http://schemas.microsoft.com/office/drawing/2014/main" id="{3A59BB83-C3FF-4BF7-A010-9213D9DFEC93}"/>
                      </a:ext>
                    </a:extLst>
                  </p:cNvPr>
                  <p:cNvSpPr/>
                  <p:nvPr/>
                </p:nvSpPr>
                <p:spPr>
                  <a:xfrm>
                    <a:off x="916304" y="2862598"/>
                    <a:ext cx="64501" cy="92601"/>
                  </a:xfrm>
                  <a:custGeom>
                    <a:avLst/>
                    <a:gdLst>
                      <a:gd name="connsiteX0" fmla="*/ 39435 w 64501"/>
                      <a:gd name="connsiteY0" fmla="*/ 85417 h 92601"/>
                      <a:gd name="connsiteX1" fmla="*/ 50931 w 64501"/>
                      <a:gd name="connsiteY1" fmla="*/ 92601 h 92601"/>
                      <a:gd name="connsiteX2" fmla="*/ 58115 w 64501"/>
                      <a:gd name="connsiteY2" fmla="*/ 91164 h 92601"/>
                      <a:gd name="connsiteX3" fmla="*/ 62426 w 64501"/>
                      <a:gd name="connsiteY3" fmla="*/ 73921 h 92601"/>
                      <a:gd name="connsiteX4" fmla="*/ 23629 w 64501"/>
                      <a:gd name="connsiteY4" fmla="*/ 6386 h 92601"/>
                      <a:gd name="connsiteX5" fmla="*/ 6386 w 64501"/>
                      <a:gd name="connsiteY5" fmla="*/ 2076 h 92601"/>
                      <a:gd name="connsiteX6" fmla="*/ 2076 w 64501"/>
                      <a:gd name="connsiteY6" fmla="*/ 19319 h 92601"/>
                      <a:gd name="connsiteX7" fmla="*/ 39435 w 64501"/>
                      <a:gd name="connsiteY7" fmla="*/ 85417 h 9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01" h="92601">
                        <a:moveTo>
                          <a:pt x="39435" y="85417"/>
                        </a:moveTo>
                        <a:cubicBezTo>
                          <a:pt x="42309" y="89727"/>
                          <a:pt x="46620" y="92601"/>
                          <a:pt x="50931" y="92601"/>
                        </a:cubicBezTo>
                        <a:cubicBezTo>
                          <a:pt x="53804" y="92601"/>
                          <a:pt x="55241" y="92601"/>
                          <a:pt x="58115" y="91164"/>
                        </a:cubicBezTo>
                        <a:cubicBezTo>
                          <a:pt x="63863" y="86853"/>
                          <a:pt x="66737" y="79669"/>
                          <a:pt x="62426" y="73921"/>
                        </a:cubicBezTo>
                        <a:lnTo>
                          <a:pt x="23629" y="6386"/>
                        </a:lnTo>
                        <a:cubicBezTo>
                          <a:pt x="19318" y="639"/>
                          <a:pt x="12134" y="-2235"/>
                          <a:pt x="6386" y="2076"/>
                        </a:cubicBezTo>
                        <a:cubicBezTo>
                          <a:pt x="639" y="6386"/>
                          <a:pt x="-2235" y="13571"/>
                          <a:pt x="2076" y="19319"/>
                        </a:cubicBezTo>
                        <a:lnTo>
                          <a:pt x="39435" y="85417"/>
                        </a:lnTo>
                        <a:close/>
                      </a:path>
                    </a:pathLst>
                  </a:custGeom>
                  <a:solidFill>
                    <a:srgbClr val="FFBF00"/>
                  </a:solidFill>
                  <a:ln w="14351" cap="flat">
                    <a:noFill/>
                    <a:prstDash val="solid"/>
                    <a:miter/>
                  </a:ln>
                </p:spPr>
                <p:txBody>
                  <a:bodyPr rtlCol="0" anchor="ctr"/>
                  <a:lstStyle/>
                  <a:p>
                    <a:endParaRPr lang="en-US" sz="1350"/>
                  </a:p>
                </p:txBody>
              </p:sp>
            </p:grpSp>
            <p:sp>
              <p:nvSpPr>
                <p:cNvPr id="20" name="Freeform: Shape 19">
                  <a:extLst>
                    <a:ext uri="{FF2B5EF4-FFF2-40B4-BE49-F238E27FC236}">
                      <a16:creationId xmlns:a16="http://schemas.microsoft.com/office/drawing/2014/main" id="{9A9DFBB0-3F01-4318-B82F-C16C1C123B5A}"/>
                    </a:ext>
                  </a:extLst>
                </p:cNvPr>
                <p:cNvSpPr/>
                <p:nvPr/>
              </p:nvSpPr>
              <p:spPr>
                <a:xfrm>
                  <a:off x="1111690" y="2859724"/>
                  <a:ext cx="65972" cy="94038"/>
                </a:xfrm>
                <a:custGeom>
                  <a:avLst/>
                  <a:gdLst>
                    <a:gd name="connsiteX0" fmla="*/ 6420 w 65972"/>
                    <a:gd name="connsiteY0" fmla="*/ 92601 h 94038"/>
                    <a:gd name="connsiteX1" fmla="*/ 13605 w 65972"/>
                    <a:gd name="connsiteY1" fmla="*/ 94038 h 94038"/>
                    <a:gd name="connsiteX2" fmla="*/ 25100 w 65972"/>
                    <a:gd name="connsiteY2" fmla="*/ 86853 h 94038"/>
                    <a:gd name="connsiteX3" fmla="*/ 63897 w 65972"/>
                    <a:gd name="connsiteY3" fmla="*/ 19319 h 94038"/>
                    <a:gd name="connsiteX4" fmla="*/ 59586 w 65972"/>
                    <a:gd name="connsiteY4" fmla="*/ 2076 h 94038"/>
                    <a:gd name="connsiteX5" fmla="*/ 42343 w 65972"/>
                    <a:gd name="connsiteY5" fmla="*/ 6386 h 94038"/>
                    <a:gd name="connsiteX6" fmla="*/ 3547 w 65972"/>
                    <a:gd name="connsiteY6" fmla="*/ 73921 h 94038"/>
                    <a:gd name="connsiteX7" fmla="*/ 6420 w 65972"/>
                    <a:gd name="connsiteY7" fmla="*/ 92601 h 94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972" h="94038">
                      <a:moveTo>
                        <a:pt x="6420" y="92601"/>
                      </a:moveTo>
                      <a:cubicBezTo>
                        <a:pt x="7857" y="94038"/>
                        <a:pt x="10731" y="94038"/>
                        <a:pt x="13605" y="94038"/>
                      </a:cubicBezTo>
                      <a:cubicBezTo>
                        <a:pt x="17916" y="94038"/>
                        <a:pt x="22226" y="91164"/>
                        <a:pt x="25100" y="86853"/>
                      </a:cubicBezTo>
                      <a:lnTo>
                        <a:pt x="63897" y="19319"/>
                      </a:lnTo>
                      <a:cubicBezTo>
                        <a:pt x="68208" y="13571"/>
                        <a:pt x="65334" y="4949"/>
                        <a:pt x="59586" y="2076"/>
                      </a:cubicBezTo>
                      <a:cubicBezTo>
                        <a:pt x="53839" y="-2235"/>
                        <a:pt x="45217" y="639"/>
                        <a:pt x="42343" y="6386"/>
                      </a:cubicBezTo>
                      <a:lnTo>
                        <a:pt x="3547" y="73921"/>
                      </a:lnTo>
                      <a:cubicBezTo>
                        <a:pt x="-2201" y="81106"/>
                        <a:pt x="-764" y="89727"/>
                        <a:pt x="6420" y="92601"/>
                      </a:cubicBezTo>
                      <a:close/>
                    </a:path>
                  </a:pathLst>
                </a:custGeom>
                <a:solidFill>
                  <a:srgbClr val="FFBF00"/>
                </a:solidFill>
                <a:ln w="14351" cap="flat">
                  <a:noFill/>
                  <a:prstDash val="solid"/>
                  <a:miter/>
                </a:ln>
              </p:spPr>
              <p:txBody>
                <a:bodyPr rtlCol="0" anchor="ctr"/>
                <a:lstStyle/>
                <a:p>
                  <a:endParaRPr lang="en-US" sz="1350"/>
                </a:p>
              </p:txBody>
            </p:sp>
            <p:sp>
              <p:nvSpPr>
                <p:cNvPr id="21" name="Freeform: Shape 20">
                  <a:extLst>
                    <a:ext uri="{FF2B5EF4-FFF2-40B4-BE49-F238E27FC236}">
                      <a16:creationId xmlns:a16="http://schemas.microsoft.com/office/drawing/2014/main" id="{2DC1CB7E-5C7B-4998-BF65-9AC0C6D297E3}"/>
                    </a:ext>
                  </a:extLst>
                </p:cNvPr>
                <p:cNvSpPr/>
                <p:nvPr/>
              </p:nvSpPr>
              <p:spPr>
                <a:xfrm>
                  <a:off x="913430" y="2859724"/>
                  <a:ext cx="65972" cy="94038"/>
                </a:xfrm>
                <a:custGeom>
                  <a:avLst/>
                  <a:gdLst>
                    <a:gd name="connsiteX0" fmla="*/ 59552 w 65972"/>
                    <a:gd name="connsiteY0" fmla="*/ 92601 h 94038"/>
                    <a:gd name="connsiteX1" fmla="*/ 52367 w 65972"/>
                    <a:gd name="connsiteY1" fmla="*/ 94038 h 94038"/>
                    <a:gd name="connsiteX2" fmla="*/ 40872 w 65972"/>
                    <a:gd name="connsiteY2" fmla="*/ 86853 h 94038"/>
                    <a:gd name="connsiteX3" fmla="*/ 2076 w 65972"/>
                    <a:gd name="connsiteY3" fmla="*/ 19319 h 94038"/>
                    <a:gd name="connsiteX4" fmla="*/ 6386 w 65972"/>
                    <a:gd name="connsiteY4" fmla="*/ 2076 h 94038"/>
                    <a:gd name="connsiteX5" fmla="*/ 23629 w 65972"/>
                    <a:gd name="connsiteY5" fmla="*/ 6386 h 94038"/>
                    <a:gd name="connsiteX6" fmla="*/ 62426 w 65972"/>
                    <a:gd name="connsiteY6" fmla="*/ 73921 h 94038"/>
                    <a:gd name="connsiteX7" fmla="*/ 59552 w 65972"/>
                    <a:gd name="connsiteY7" fmla="*/ 92601 h 94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972" h="94038">
                      <a:moveTo>
                        <a:pt x="59552" y="92601"/>
                      </a:moveTo>
                      <a:cubicBezTo>
                        <a:pt x="58115" y="94038"/>
                        <a:pt x="55241" y="94038"/>
                        <a:pt x="52367" y="94038"/>
                      </a:cubicBezTo>
                      <a:cubicBezTo>
                        <a:pt x="48057" y="94038"/>
                        <a:pt x="43746" y="91164"/>
                        <a:pt x="40872" y="86853"/>
                      </a:cubicBezTo>
                      <a:lnTo>
                        <a:pt x="2076" y="19319"/>
                      </a:lnTo>
                      <a:cubicBezTo>
                        <a:pt x="-2235" y="13571"/>
                        <a:pt x="639" y="4949"/>
                        <a:pt x="6386" y="2076"/>
                      </a:cubicBezTo>
                      <a:cubicBezTo>
                        <a:pt x="12134" y="-2235"/>
                        <a:pt x="20755" y="639"/>
                        <a:pt x="23629" y="6386"/>
                      </a:cubicBezTo>
                      <a:lnTo>
                        <a:pt x="62426" y="73921"/>
                      </a:lnTo>
                      <a:cubicBezTo>
                        <a:pt x="68173" y="81106"/>
                        <a:pt x="66737" y="89727"/>
                        <a:pt x="59552" y="92601"/>
                      </a:cubicBezTo>
                      <a:close/>
                    </a:path>
                  </a:pathLst>
                </a:custGeom>
                <a:solidFill>
                  <a:srgbClr val="FFBF00"/>
                </a:solidFill>
                <a:ln w="14351" cap="flat">
                  <a:noFill/>
                  <a:prstDash val="solid"/>
                  <a:miter/>
                </a:ln>
              </p:spPr>
              <p:txBody>
                <a:bodyPr rtlCol="0" anchor="ctr"/>
                <a:lstStyle/>
                <a:p>
                  <a:endParaRPr lang="en-US" sz="1350"/>
                </a:p>
              </p:txBody>
            </p:sp>
          </p:grpSp>
          <p:grpSp>
            <p:nvGrpSpPr>
              <p:cNvPr id="22" name="Graphic 138">
                <a:extLst>
                  <a:ext uri="{FF2B5EF4-FFF2-40B4-BE49-F238E27FC236}">
                    <a16:creationId xmlns:a16="http://schemas.microsoft.com/office/drawing/2014/main" id="{21C4554C-108A-4344-B7E6-76FA19BF5B26}"/>
                  </a:ext>
                </a:extLst>
              </p:cNvPr>
              <p:cNvGrpSpPr/>
              <p:nvPr/>
            </p:nvGrpSpPr>
            <p:grpSpPr>
              <a:xfrm>
                <a:off x="1241685" y="3032792"/>
                <a:ext cx="188235" cy="544590"/>
                <a:chOff x="1241685" y="3032792"/>
                <a:chExt cx="188235" cy="544590"/>
              </a:xfrm>
            </p:grpSpPr>
            <p:sp>
              <p:nvSpPr>
                <p:cNvPr id="23" name="Freeform: Shape 22">
                  <a:extLst>
                    <a:ext uri="{FF2B5EF4-FFF2-40B4-BE49-F238E27FC236}">
                      <a16:creationId xmlns:a16="http://schemas.microsoft.com/office/drawing/2014/main" id="{1BF49F4F-1777-4EB7-8B15-5FD7373D7E6A}"/>
                    </a:ext>
                  </a:extLst>
                </p:cNvPr>
                <p:cNvSpPr/>
                <p:nvPr/>
              </p:nvSpPr>
              <p:spPr>
                <a:xfrm>
                  <a:off x="1241685" y="3153493"/>
                  <a:ext cx="188235" cy="423889"/>
                </a:xfrm>
                <a:custGeom>
                  <a:avLst/>
                  <a:gdLst>
                    <a:gd name="connsiteX0" fmla="*/ 140817 w 188235"/>
                    <a:gd name="connsiteY0" fmla="*/ 0 h 423889"/>
                    <a:gd name="connsiteX1" fmla="*/ 47418 w 188235"/>
                    <a:gd name="connsiteY1" fmla="*/ 0 h 423889"/>
                    <a:gd name="connsiteX2" fmla="*/ 17243 w 188235"/>
                    <a:gd name="connsiteY2" fmla="*/ 28738 h 423889"/>
                    <a:gd name="connsiteX3" fmla="*/ 0 w 188235"/>
                    <a:gd name="connsiteY3" fmla="*/ 145128 h 423889"/>
                    <a:gd name="connsiteX4" fmla="*/ 30175 w 188235"/>
                    <a:gd name="connsiteY4" fmla="*/ 175304 h 423889"/>
                    <a:gd name="connsiteX5" fmla="*/ 40234 w 188235"/>
                    <a:gd name="connsiteY5" fmla="*/ 175304 h 423889"/>
                    <a:gd name="connsiteX6" fmla="*/ 61787 w 188235"/>
                    <a:gd name="connsiteY6" fmla="*/ 406647 h 423889"/>
                    <a:gd name="connsiteX7" fmla="*/ 80467 w 188235"/>
                    <a:gd name="connsiteY7" fmla="*/ 423890 h 423889"/>
                    <a:gd name="connsiteX8" fmla="*/ 106331 w 188235"/>
                    <a:gd name="connsiteY8" fmla="*/ 423890 h 423889"/>
                    <a:gd name="connsiteX9" fmla="*/ 125011 w 188235"/>
                    <a:gd name="connsiteY9" fmla="*/ 406647 h 423889"/>
                    <a:gd name="connsiteX10" fmla="*/ 148002 w 188235"/>
                    <a:gd name="connsiteY10" fmla="*/ 175304 h 423889"/>
                    <a:gd name="connsiteX11" fmla="*/ 158060 w 188235"/>
                    <a:gd name="connsiteY11" fmla="*/ 175304 h 423889"/>
                    <a:gd name="connsiteX12" fmla="*/ 188235 w 188235"/>
                    <a:gd name="connsiteY12" fmla="*/ 145128 h 423889"/>
                    <a:gd name="connsiteX13" fmla="*/ 170993 w 188235"/>
                    <a:gd name="connsiteY13" fmla="*/ 28738 h 423889"/>
                    <a:gd name="connsiteX14" fmla="*/ 140817 w 188235"/>
                    <a:gd name="connsiteY14" fmla="*/ 0 h 42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235" h="423889">
                      <a:moveTo>
                        <a:pt x="140817" y="0"/>
                      </a:moveTo>
                      <a:lnTo>
                        <a:pt x="47418" y="0"/>
                      </a:lnTo>
                      <a:cubicBezTo>
                        <a:pt x="30175" y="0"/>
                        <a:pt x="17243" y="11495"/>
                        <a:pt x="17243" y="28738"/>
                      </a:cubicBezTo>
                      <a:lnTo>
                        <a:pt x="0" y="145128"/>
                      </a:lnTo>
                      <a:cubicBezTo>
                        <a:pt x="0" y="162371"/>
                        <a:pt x="12932" y="175304"/>
                        <a:pt x="30175" y="175304"/>
                      </a:cubicBezTo>
                      <a:lnTo>
                        <a:pt x="40234" y="175304"/>
                      </a:lnTo>
                      <a:lnTo>
                        <a:pt x="61787" y="406647"/>
                      </a:lnTo>
                      <a:cubicBezTo>
                        <a:pt x="61787" y="416705"/>
                        <a:pt x="70409" y="423890"/>
                        <a:pt x="80467" y="423890"/>
                      </a:cubicBezTo>
                      <a:lnTo>
                        <a:pt x="106331" y="423890"/>
                      </a:lnTo>
                      <a:cubicBezTo>
                        <a:pt x="116390" y="423890"/>
                        <a:pt x="125011" y="416705"/>
                        <a:pt x="125011" y="406647"/>
                      </a:cubicBezTo>
                      <a:lnTo>
                        <a:pt x="148002" y="175304"/>
                      </a:lnTo>
                      <a:lnTo>
                        <a:pt x="158060" y="175304"/>
                      </a:lnTo>
                      <a:cubicBezTo>
                        <a:pt x="175303" y="175304"/>
                        <a:pt x="188235" y="160934"/>
                        <a:pt x="188235" y="145128"/>
                      </a:cubicBezTo>
                      <a:lnTo>
                        <a:pt x="170993" y="28738"/>
                      </a:lnTo>
                      <a:cubicBezTo>
                        <a:pt x="170993" y="12932"/>
                        <a:pt x="156623" y="0"/>
                        <a:pt x="140817" y="0"/>
                      </a:cubicBezTo>
                      <a:close/>
                    </a:path>
                  </a:pathLst>
                </a:custGeom>
                <a:solidFill>
                  <a:schemeClr val="accent4"/>
                </a:solidFill>
                <a:ln w="14351" cap="flat">
                  <a:noFill/>
                  <a:prstDash val="solid"/>
                  <a:miter/>
                </a:ln>
              </p:spPr>
              <p:txBody>
                <a:bodyPr rtlCol="0" anchor="ctr"/>
                <a:lstStyle/>
                <a:p>
                  <a:endParaRPr lang="en-US" sz="1350"/>
                </a:p>
              </p:txBody>
            </p:sp>
            <p:sp>
              <p:nvSpPr>
                <p:cNvPr id="24" name="Freeform: Shape 23">
                  <a:extLst>
                    <a:ext uri="{FF2B5EF4-FFF2-40B4-BE49-F238E27FC236}">
                      <a16:creationId xmlns:a16="http://schemas.microsoft.com/office/drawing/2014/main" id="{8209F0D7-7F8F-40DA-B11E-2509C88C12AF}"/>
                    </a:ext>
                  </a:extLst>
                </p:cNvPr>
                <p:cNvSpPr/>
                <p:nvPr/>
              </p:nvSpPr>
              <p:spPr>
                <a:xfrm>
                  <a:off x="1284792" y="3032792"/>
                  <a:ext cx="100583" cy="100584"/>
                </a:xfrm>
                <a:custGeom>
                  <a:avLst/>
                  <a:gdLst>
                    <a:gd name="connsiteX0" fmla="*/ 100584 w 100583"/>
                    <a:gd name="connsiteY0" fmla="*/ 50292 h 100584"/>
                    <a:gd name="connsiteX1" fmla="*/ 50292 w 100583"/>
                    <a:gd name="connsiteY1" fmla="*/ 100584 h 100584"/>
                    <a:gd name="connsiteX2" fmla="*/ 0 w 100583"/>
                    <a:gd name="connsiteY2" fmla="*/ 50292 h 100584"/>
                    <a:gd name="connsiteX3" fmla="*/ 50292 w 100583"/>
                    <a:gd name="connsiteY3" fmla="*/ 0 h 100584"/>
                    <a:gd name="connsiteX4" fmla="*/ 100584 w 100583"/>
                    <a:gd name="connsiteY4" fmla="*/ 50292 h 10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3" h="100584">
                      <a:moveTo>
                        <a:pt x="100584" y="50292"/>
                      </a:moveTo>
                      <a:cubicBezTo>
                        <a:pt x="100584" y="78068"/>
                        <a:pt x="78067" y="100584"/>
                        <a:pt x="50292" y="100584"/>
                      </a:cubicBezTo>
                      <a:cubicBezTo>
                        <a:pt x="22516" y="100584"/>
                        <a:pt x="0" y="78068"/>
                        <a:pt x="0" y="50292"/>
                      </a:cubicBezTo>
                      <a:cubicBezTo>
                        <a:pt x="0" y="22516"/>
                        <a:pt x="22516" y="0"/>
                        <a:pt x="50292" y="0"/>
                      </a:cubicBezTo>
                      <a:cubicBezTo>
                        <a:pt x="78067" y="0"/>
                        <a:pt x="100584" y="22516"/>
                        <a:pt x="100584" y="50292"/>
                      </a:cubicBezTo>
                      <a:close/>
                    </a:path>
                  </a:pathLst>
                </a:custGeom>
                <a:solidFill>
                  <a:srgbClr val="998675"/>
                </a:solidFill>
                <a:ln w="14351" cap="flat">
                  <a:noFill/>
                  <a:prstDash val="solid"/>
                  <a:miter/>
                </a:ln>
              </p:spPr>
              <p:txBody>
                <a:bodyPr rtlCol="0" anchor="ctr"/>
                <a:lstStyle/>
                <a:p>
                  <a:endParaRPr lang="en-US" sz="1350"/>
                </a:p>
              </p:txBody>
            </p:sp>
          </p:grpSp>
          <p:grpSp>
            <p:nvGrpSpPr>
              <p:cNvPr id="25" name="Graphic 138">
                <a:extLst>
                  <a:ext uri="{FF2B5EF4-FFF2-40B4-BE49-F238E27FC236}">
                    <a16:creationId xmlns:a16="http://schemas.microsoft.com/office/drawing/2014/main" id="{21C4554C-108A-4344-B7E6-76FA19BF5B26}"/>
                  </a:ext>
                </a:extLst>
              </p:cNvPr>
              <p:cNvGrpSpPr/>
              <p:nvPr/>
            </p:nvGrpSpPr>
            <p:grpSpPr>
              <a:xfrm>
                <a:off x="675542" y="3032792"/>
                <a:ext cx="188235" cy="544590"/>
                <a:chOff x="675542" y="3032792"/>
                <a:chExt cx="188235" cy="544590"/>
              </a:xfrm>
            </p:grpSpPr>
            <p:sp>
              <p:nvSpPr>
                <p:cNvPr id="26" name="Freeform: Shape 25">
                  <a:extLst>
                    <a:ext uri="{FF2B5EF4-FFF2-40B4-BE49-F238E27FC236}">
                      <a16:creationId xmlns:a16="http://schemas.microsoft.com/office/drawing/2014/main" id="{1DC889FD-12B3-409A-BC9B-B0D8B17BC571}"/>
                    </a:ext>
                  </a:extLst>
                </p:cNvPr>
                <p:cNvSpPr/>
                <p:nvPr/>
              </p:nvSpPr>
              <p:spPr>
                <a:xfrm>
                  <a:off x="675542" y="3153493"/>
                  <a:ext cx="188235" cy="423889"/>
                </a:xfrm>
                <a:custGeom>
                  <a:avLst/>
                  <a:gdLst>
                    <a:gd name="connsiteX0" fmla="*/ 140817 w 188235"/>
                    <a:gd name="connsiteY0" fmla="*/ 0 h 423889"/>
                    <a:gd name="connsiteX1" fmla="*/ 47418 w 188235"/>
                    <a:gd name="connsiteY1" fmla="*/ 0 h 423889"/>
                    <a:gd name="connsiteX2" fmla="*/ 17243 w 188235"/>
                    <a:gd name="connsiteY2" fmla="*/ 28738 h 423889"/>
                    <a:gd name="connsiteX3" fmla="*/ 0 w 188235"/>
                    <a:gd name="connsiteY3" fmla="*/ 145128 h 423889"/>
                    <a:gd name="connsiteX4" fmla="*/ 30175 w 188235"/>
                    <a:gd name="connsiteY4" fmla="*/ 175304 h 423889"/>
                    <a:gd name="connsiteX5" fmla="*/ 38797 w 188235"/>
                    <a:gd name="connsiteY5" fmla="*/ 175304 h 423889"/>
                    <a:gd name="connsiteX6" fmla="*/ 61787 w 188235"/>
                    <a:gd name="connsiteY6" fmla="*/ 406647 h 423889"/>
                    <a:gd name="connsiteX7" fmla="*/ 80467 w 188235"/>
                    <a:gd name="connsiteY7" fmla="*/ 423890 h 423889"/>
                    <a:gd name="connsiteX8" fmla="*/ 106332 w 188235"/>
                    <a:gd name="connsiteY8" fmla="*/ 423890 h 423889"/>
                    <a:gd name="connsiteX9" fmla="*/ 125011 w 188235"/>
                    <a:gd name="connsiteY9" fmla="*/ 406647 h 423889"/>
                    <a:gd name="connsiteX10" fmla="*/ 148002 w 188235"/>
                    <a:gd name="connsiteY10" fmla="*/ 175304 h 423889"/>
                    <a:gd name="connsiteX11" fmla="*/ 158060 w 188235"/>
                    <a:gd name="connsiteY11" fmla="*/ 175304 h 423889"/>
                    <a:gd name="connsiteX12" fmla="*/ 188235 w 188235"/>
                    <a:gd name="connsiteY12" fmla="*/ 145128 h 423889"/>
                    <a:gd name="connsiteX13" fmla="*/ 170993 w 188235"/>
                    <a:gd name="connsiteY13" fmla="*/ 28738 h 423889"/>
                    <a:gd name="connsiteX14" fmla="*/ 140817 w 188235"/>
                    <a:gd name="connsiteY14" fmla="*/ 0 h 42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235" h="423889">
                      <a:moveTo>
                        <a:pt x="140817" y="0"/>
                      </a:moveTo>
                      <a:lnTo>
                        <a:pt x="47418" y="0"/>
                      </a:lnTo>
                      <a:cubicBezTo>
                        <a:pt x="30175" y="0"/>
                        <a:pt x="17243" y="11495"/>
                        <a:pt x="17243" y="28738"/>
                      </a:cubicBezTo>
                      <a:lnTo>
                        <a:pt x="0" y="145128"/>
                      </a:lnTo>
                      <a:cubicBezTo>
                        <a:pt x="0" y="162371"/>
                        <a:pt x="12932" y="175304"/>
                        <a:pt x="30175" y="175304"/>
                      </a:cubicBezTo>
                      <a:lnTo>
                        <a:pt x="38797" y="175304"/>
                      </a:lnTo>
                      <a:lnTo>
                        <a:pt x="61787" y="406647"/>
                      </a:lnTo>
                      <a:cubicBezTo>
                        <a:pt x="61787" y="416705"/>
                        <a:pt x="70409" y="423890"/>
                        <a:pt x="80467" y="423890"/>
                      </a:cubicBezTo>
                      <a:lnTo>
                        <a:pt x="106332" y="423890"/>
                      </a:lnTo>
                      <a:cubicBezTo>
                        <a:pt x="116390" y="423890"/>
                        <a:pt x="125011" y="416705"/>
                        <a:pt x="125011" y="406647"/>
                      </a:cubicBezTo>
                      <a:lnTo>
                        <a:pt x="148002" y="175304"/>
                      </a:lnTo>
                      <a:lnTo>
                        <a:pt x="158060" y="175304"/>
                      </a:lnTo>
                      <a:cubicBezTo>
                        <a:pt x="175303" y="175304"/>
                        <a:pt x="188235" y="160934"/>
                        <a:pt x="188235" y="145128"/>
                      </a:cubicBezTo>
                      <a:lnTo>
                        <a:pt x="170993" y="28738"/>
                      </a:lnTo>
                      <a:cubicBezTo>
                        <a:pt x="170993" y="12932"/>
                        <a:pt x="156623" y="0"/>
                        <a:pt x="140817" y="0"/>
                      </a:cubicBezTo>
                      <a:close/>
                    </a:path>
                  </a:pathLst>
                </a:custGeom>
                <a:solidFill>
                  <a:srgbClr val="1BC2EF"/>
                </a:solidFill>
                <a:ln w="14351" cap="flat">
                  <a:noFill/>
                  <a:prstDash val="solid"/>
                  <a:miter/>
                </a:ln>
              </p:spPr>
              <p:txBody>
                <a:bodyPr rtlCol="0" anchor="ctr"/>
                <a:lstStyle/>
                <a:p>
                  <a:endParaRPr lang="en-US" sz="1350"/>
                </a:p>
              </p:txBody>
            </p:sp>
            <p:sp>
              <p:nvSpPr>
                <p:cNvPr id="27" name="Freeform: Shape 26">
                  <a:extLst>
                    <a:ext uri="{FF2B5EF4-FFF2-40B4-BE49-F238E27FC236}">
                      <a16:creationId xmlns:a16="http://schemas.microsoft.com/office/drawing/2014/main" id="{9B8190F8-69A5-4481-B99E-8E4FC7EAF248}"/>
                    </a:ext>
                  </a:extLst>
                </p:cNvPr>
                <p:cNvSpPr/>
                <p:nvPr/>
              </p:nvSpPr>
              <p:spPr>
                <a:xfrm>
                  <a:off x="718649" y="3032792"/>
                  <a:ext cx="100583" cy="100584"/>
                </a:xfrm>
                <a:custGeom>
                  <a:avLst/>
                  <a:gdLst>
                    <a:gd name="connsiteX0" fmla="*/ 100584 w 100583"/>
                    <a:gd name="connsiteY0" fmla="*/ 50292 h 100584"/>
                    <a:gd name="connsiteX1" fmla="*/ 50292 w 100583"/>
                    <a:gd name="connsiteY1" fmla="*/ 100584 h 100584"/>
                    <a:gd name="connsiteX2" fmla="*/ 0 w 100583"/>
                    <a:gd name="connsiteY2" fmla="*/ 50292 h 100584"/>
                    <a:gd name="connsiteX3" fmla="*/ 50292 w 100583"/>
                    <a:gd name="connsiteY3" fmla="*/ 0 h 100584"/>
                    <a:gd name="connsiteX4" fmla="*/ 100584 w 100583"/>
                    <a:gd name="connsiteY4" fmla="*/ 50292 h 10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3" h="100584">
                      <a:moveTo>
                        <a:pt x="100584" y="50292"/>
                      </a:moveTo>
                      <a:cubicBezTo>
                        <a:pt x="100584" y="78068"/>
                        <a:pt x="78067" y="100584"/>
                        <a:pt x="50292" y="100584"/>
                      </a:cubicBezTo>
                      <a:cubicBezTo>
                        <a:pt x="22516" y="100584"/>
                        <a:pt x="0" y="78068"/>
                        <a:pt x="0" y="50292"/>
                      </a:cubicBezTo>
                      <a:cubicBezTo>
                        <a:pt x="0" y="22516"/>
                        <a:pt x="22516" y="0"/>
                        <a:pt x="50292" y="0"/>
                      </a:cubicBezTo>
                      <a:cubicBezTo>
                        <a:pt x="78067" y="0"/>
                        <a:pt x="100584" y="22516"/>
                        <a:pt x="100584" y="50292"/>
                      </a:cubicBezTo>
                      <a:close/>
                    </a:path>
                  </a:pathLst>
                </a:custGeom>
                <a:solidFill>
                  <a:srgbClr val="FFBF00"/>
                </a:solidFill>
                <a:ln w="14351" cap="flat">
                  <a:noFill/>
                  <a:prstDash val="solid"/>
                  <a:miter/>
                </a:ln>
              </p:spPr>
              <p:txBody>
                <a:bodyPr rtlCol="0" anchor="ctr"/>
                <a:lstStyle/>
                <a:p>
                  <a:endParaRPr lang="en-US" sz="1350"/>
                </a:p>
              </p:txBody>
            </p:sp>
          </p:grpSp>
        </p:grpSp>
      </p:grpSp>
    </p:spTree>
    <p:extLst>
      <p:ext uri="{BB962C8B-B14F-4D97-AF65-F5344CB8AC3E}">
        <p14:creationId xmlns:p14="http://schemas.microsoft.com/office/powerpoint/2010/main" val="122306441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idx="1"/>
          </p:nvPr>
        </p:nvSpPr>
        <p:spPr>
          <a:xfrm>
            <a:off x="1216036" y="1927179"/>
            <a:ext cx="5415461" cy="2410948"/>
          </a:xfrm>
        </p:spPr>
        <p:txBody>
          <a:bodyPr/>
          <a:lstStyle/>
          <a:p>
            <a:pPr marL="416123" indent="0">
              <a:lnSpc>
                <a:spcPct val="80000"/>
              </a:lnSpc>
              <a:spcBef>
                <a:spcPts val="1013"/>
              </a:spcBef>
              <a:buNone/>
            </a:pPr>
            <a:r>
              <a:rPr lang="en-US" altLang="en-US" dirty="0"/>
              <a:t>To submit a question online, please click the Q&amp;A icon located at the bottom of the screen. </a:t>
            </a:r>
          </a:p>
          <a:p>
            <a:pPr marL="416123" indent="0">
              <a:lnSpc>
                <a:spcPct val="80000"/>
              </a:lnSpc>
              <a:spcBef>
                <a:spcPts val="0"/>
              </a:spcBef>
              <a:buNone/>
            </a:pPr>
            <a:endParaRPr lang="en-US" altLang="en-US" sz="900" dirty="0"/>
          </a:p>
          <a:p>
            <a:pPr marL="416123" indent="0">
              <a:lnSpc>
                <a:spcPct val="80000"/>
              </a:lnSpc>
              <a:spcBef>
                <a:spcPts val="0"/>
              </a:spcBef>
              <a:buNone/>
            </a:pPr>
            <a:endParaRPr lang="en-US" altLang="en-US" sz="900" dirty="0"/>
          </a:p>
          <a:p>
            <a:pPr marL="416123" indent="0">
              <a:lnSpc>
                <a:spcPct val="80000"/>
              </a:lnSpc>
              <a:spcBef>
                <a:spcPts val="0"/>
              </a:spcBef>
              <a:buNone/>
            </a:pPr>
            <a:endParaRPr lang="en-US" altLang="en-US" sz="900" dirty="0"/>
          </a:p>
          <a:p>
            <a:pPr marL="416123" indent="0">
              <a:lnSpc>
                <a:spcPct val="80000"/>
              </a:lnSpc>
              <a:spcBef>
                <a:spcPts val="0"/>
              </a:spcBef>
              <a:buNone/>
            </a:pPr>
            <a:endParaRPr lang="en-US" altLang="en-US" sz="900" dirty="0"/>
          </a:p>
          <a:p>
            <a:pPr marL="416123" indent="0">
              <a:lnSpc>
                <a:spcPct val="80000"/>
              </a:lnSpc>
              <a:spcBef>
                <a:spcPts val="0"/>
              </a:spcBef>
              <a:buNone/>
            </a:pPr>
            <a:endParaRPr lang="en-US" altLang="en-US" sz="900" dirty="0"/>
          </a:p>
          <a:p>
            <a:pPr marL="416123" indent="0">
              <a:lnSpc>
                <a:spcPct val="80000"/>
              </a:lnSpc>
              <a:spcBef>
                <a:spcPts val="0"/>
              </a:spcBef>
              <a:buNone/>
            </a:pPr>
            <a:endParaRPr lang="en-US" altLang="en-US" sz="900" dirty="0"/>
          </a:p>
          <a:p>
            <a:pPr marL="416123" indent="0">
              <a:lnSpc>
                <a:spcPct val="80000"/>
              </a:lnSpc>
              <a:spcBef>
                <a:spcPts val="0"/>
              </a:spcBef>
              <a:buNone/>
            </a:pPr>
            <a:endParaRPr lang="en-US" altLang="en-US" sz="900" dirty="0"/>
          </a:p>
        </p:txBody>
      </p:sp>
      <p:sp>
        <p:nvSpPr>
          <p:cNvPr id="6" name="Slide Number Placeholder 2"/>
          <p:cNvSpPr>
            <a:spLocks noGrp="1"/>
          </p:cNvSpPr>
          <p:nvPr>
            <p:ph type="sldNum" sz="quarter" idx="12"/>
          </p:nvPr>
        </p:nvSpPr>
        <p:spPr/>
        <p:txBody>
          <a:bodyPr/>
          <a:lstStyle/>
          <a:p>
            <a:fld id="{BA6BA059-9B34-4AF8-B8FD-1BA30B202359}" type="slidenum">
              <a:rPr lang="en-US" smtClean="0">
                <a:solidFill>
                  <a:srgbClr val="0182A9"/>
                </a:solidFill>
              </a:rPr>
              <a:pPr/>
              <a:t>33</a:t>
            </a:fld>
            <a:endParaRPr lang="en-US" dirty="0">
              <a:solidFill>
                <a:srgbClr val="0182A9"/>
              </a:solidFill>
            </a:endParaRPr>
          </a:p>
        </p:txBody>
      </p:sp>
      <p:sp>
        <p:nvSpPr>
          <p:cNvPr id="102402" name="Rectangle 2"/>
          <p:cNvSpPr>
            <a:spLocks noGrp="1" noChangeArrowheads="1"/>
          </p:cNvSpPr>
          <p:nvPr>
            <p:ph type="title"/>
          </p:nvPr>
        </p:nvSpPr>
        <p:spPr>
          <a:xfrm>
            <a:off x="228600" y="482235"/>
            <a:ext cx="8229600" cy="866219"/>
          </a:xfrm>
        </p:spPr>
        <p:txBody>
          <a:bodyPr/>
          <a:lstStyle/>
          <a:p>
            <a:r>
              <a:rPr lang="en-US" dirty="0"/>
              <a:t>Questions?</a:t>
            </a:r>
          </a:p>
        </p:txBody>
      </p:sp>
      <p:grpSp>
        <p:nvGrpSpPr>
          <p:cNvPr id="4" name="Group 3"/>
          <p:cNvGrpSpPr>
            <a:grpSpLocks noChangeAspect="1"/>
          </p:cNvGrpSpPr>
          <p:nvPr/>
        </p:nvGrpSpPr>
        <p:grpSpPr>
          <a:xfrm>
            <a:off x="1127343" y="1927179"/>
            <a:ext cx="462915" cy="462915"/>
            <a:chOff x="-575764" y="2463222"/>
            <a:chExt cx="914400" cy="914400"/>
          </a:xfrm>
        </p:grpSpPr>
        <p:sp>
          <p:nvSpPr>
            <p:cNvPr id="11" name="Oval 10"/>
            <p:cNvSpPr/>
            <p:nvPr/>
          </p:nvSpPr>
          <p:spPr bwMode="gray">
            <a:xfrm>
              <a:off x="-575764" y="2463222"/>
              <a:ext cx="914400" cy="914400"/>
            </a:xfrm>
            <a:prstGeom prst="ellipse">
              <a:avLst/>
            </a:prstGeom>
            <a:solidFill>
              <a:schemeClr val="accent2"/>
            </a:solidFill>
            <a:ln w="19050">
              <a:noFill/>
              <a:headEnd/>
              <a:tailEnd/>
            </a:ln>
            <a:effectLst>
              <a:outerShdw blurRad="38100" dist="25400" dir="5400000" algn="ctr" rotWithShape="0">
                <a:srgbClr val="000000">
                  <a:alpha val="20000"/>
                </a:srgbClr>
              </a:outerShdw>
            </a:effectLst>
          </p:spPr>
          <p:style>
            <a:lnRef idx="1">
              <a:schemeClr val="accent5"/>
            </a:lnRef>
            <a:fillRef idx="2">
              <a:schemeClr val="accent5"/>
            </a:fillRef>
            <a:effectRef idx="1">
              <a:schemeClr val="accent5"/>
            </a:effectRef>
            <a:fontRef idx="minor">
              <a:schemeClr val="dk1"/>
            </a:fontRef>
          </p:style>
          <p:txBody>
            <a:bodyPr wrap="square" lIns="0" tIns="0" rIns="0" bIns="0" anchor="ctr">
              <a:noAutofit/>
            </a:bodyPr>
            <a:lstStyle/>
            <a:p>
              <a:pPr algn="ctr">
                <a:lnSpc>
                  <a:spcPct val="85000"/>
                </a:lnSpc>
              </a:pPr>
              <a:endParaRPr lang="en-US" sz="1350" b="1" kern="0" spc="-68" dirty="0">
                <a:solidFill>
                  <a:srgbClr val="312E2E"/>
                </a:solidFill>
                <a:effectLst>
                  <a:outerShdw blurRad="38100" dist="38100" dir="2700000" algn="tl">
                    <a:srgbClr val="000000">
                      <a:alpha val="43137"/>
                    </a:srgbClr>
                  </a:outerShdw>
                </a:effectLst>
                <a:cs typeface="Calibri" pitchFamily="34" charset="0"/>
              </a:endParaRPr>
            </a:p>
          </p:txBody>
        </p:sp>
        <p:pic>
          <p:nvPicPr>
            <p:cNvPr id="1028" name="Picture 4" descr="Image result for computer monitor curso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5744" y="2652426"/>
              <a:ext cx="594360" cy="594360"/>
            </a:xfrm>
            <a:prstGeom prst="rect">
              <a:avLst/>
            </a:prstGeom>
            <a:noFill/>
            <a:effectLst>
              <a:outerShdw blurRad="38100" dist="25400" dir="54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graphicFrame>
        <p:nvGraphicFramePr>
          <p:cNvPr id="10" name="Object 9"/>
          <p:cNvGraphicFramePr>
            <a:graphicFrameLocks noChangeAspect="1"/>
          </p:cNvGraphicFramePr>
          <p:nvPr/>
        </p:nvGraphicFramePr>
        <p:xfrm>
          <a:off x="2322394" y="3938470"/>
          <a:ext cx="2556252" cy="326427"/>
        </p:xfrm>
        <a:graphic>
          <a:graphicData uri="http://schemas.openxmlformats.org/presentationml/2006/ole">
            <mc:AlternateContent xmlns:mc="http://schemas.openxmlformats.org/markup-compatibility/2006">
              <mc:Choice xmlns:v="urn:schemas-microsoft-com:vml" Requires="v">
                <p:oleObj r:id="rId4" imgW="5371200" imgH="685440" progId="">
                  <p:embed/>
                </p:oleObj>
              </mc:Choice>
              <mc:Fallback>
                <p:oleObj r:id="rId4" imgW="5371200" imgH="685440" progId="">
                  <p:embed/>
                  <p:pic>
                    <p:nvPicPr>
                      <p:cNvPr id="10" name="Object 9"/>
                      <p:cNvPicPr/>
                      <p:nvPr/>
                    </p:nvPicPr>
                    <p:blipFill>
                      <a:blip r:embed="rId5"/>
                      <a:stretch>
                        <a:fillRect/>
                      </a:stretch>
                    </p:blipFill>
                    <p:spPr>
                      <a:xfrm>
                        <a:off x="2322394" y="3938470"/>
                        <a:ext cx="2556252" cy="326427"/>
                      </a:xfrm>
                      <a:prstGeom prst="rect">
                        <a:avLst/>
                      </a:prstGeom>
                    </p:spPr>
                  </p:pic>
                </p:oleObj>
              </mc:Fallback>
            </mc:AlternateContent>
          </a:graphicData>
        </a:graphic>
      </p:graphicFrame>
      <p:cxnSp>
        <p:nvCxnSpPr>
          <p:cNvPr id="14" name="Straight Connector 13"/>
          <p:cNvCxnSpPr/>
          <p:nvPr/>
        </p:nvCxnSpPr>
        <p:spPr>
          <a:xfrm flipV="1">
            <a:off x="3682610" y="3633518"/>
            <a:ext cx="1108469" cy="38395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664730" y="4240997"/>
            <a:ext cx="1108469" cy="45423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24" name="Object 23"/>
          <p:cNvGraphicFramePr>
            <a:graphicFrameLocks noChangeAspect="1"/>
          </p:cNvGraphicFramePr>
          <p:nvPr/>
        </p:nvGraphicFramePr>
        <p:xfrm>
          <a:off x="4793125" y="2919530"/>
          <a:ext cx="2064019" cy="2442221"/>
        </p:xfrm>
        <a:graphic>
          <a:graphicData uri="http://schemas.openxmlformats.org/presentationml/2006/ole">
            <mc:AlternateContent xmlns:mc="http://schemas.openxmlformats.org/markup-compatibility/2006">
              <mc:Choice xmlns:v="urn:schemas-microsoft-com:vml" Requires="v">
                <p:oleObj r:id="rId6" imgW="5396760" imgH="6387120" progId="">
                  <p:embed/>
                </p:oleObj>
              </mc:Choice>
              <mc:Fallback>
                <p:oleObj r:id="rId6" imgW="5396760" imgH="6387120" progId="">
                  <p:embed/>
                  <p:pic>
                    <p:nvPicPr>
                      <p:cNvPr id="24" name="Object 23"/>
                      <p:cNvPicPr/>
                      <p:nvPr/>
                    </p:nvPicPr>
                    <p:blipFill>
                      <a:blip r:embed="rId7"/>
                      <a:stretch>
                        <a:fillRect/>
                      </a:stretch>
                    </p:blipFill>
                    <p:spPr>
                      <a:xfrm>
                        <a:off x="4793125" y="2919530"/>
                        <a:ext cx="2064019" cy="2442221"/>
                      </a:xfrm>
                      <a:prstGeom prst="rect">
                        <a:avLst/>
                      </a:prstGeom>
                    </p:spPr>
                  </p:pic>
                </p:oleObj>
              </mc:Fallback>
            </mc:AlternateContent>
          </a:graphicData>
        </a:graphic>
      </p:graphicFrame>
      <p:pic>
        <p:nvPicPr>
          <p:cNvPr id="26" name="Picture 2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890377" y="4151739"/>
            <a:ext cx="149001" cy="223003"/>
          </a:xfrm>
          <a:prstGeom prst="rect">
            <a:avLst/>
          </a:prstGeom>
        </p:spPr>
      </p:pic>
    </p:spTree>
    <p:extLst>
      <p:ext uri="{BB962C8B-B14F-4D97-AF65-F5344CB8AC3E}">
        <p14:creationId xmlns:p14="http://schemas.microsoft.com/office/powerpoint/2010/main" val="395261522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Visit CHCS.org to…</a:t>
            </a:r>
            <a:endParaRPr lang="en-US" dirty="0"/>
          </a:p>
        </p:txBody>
      </p:sp>
      <p:sp>
        <p:nvSpPr>
          <p:cNvPr id="11" name="Content Placeholder 10">
            <a:extLst>
              <a:ext uri="{FF2B5EF4-FFF2-40B4-BE49-F238E27FC236}">
                <a16:creationId xmlns:a16="http://schemas.microsoft.com/office/drawing/2014/main" id="{38242F06-5413-43B6-AFE8-C0C84471BBCA}"/>
              </a:ext>
            </a:extLst>
          </p:cNvPr>
          <p:cNvSpPr>
            <a:spLocks noGrp="1"/>
          </p:cNvSpPr>
          <p:nvPr>
            <p:ph idx="1"/>
          </p:nvPr>
        </p:nvSpPr>
        <p:spPr/>
        <p:txBody>
          <a:bodyPr>
            <a:noAutofit/>
          </a:bodyPr>
          <a:lstStyle/>
          <a:p>
            <a:pPr>
              <a:spcBef>
                <a:spcPts val="900"/>
              </a:spcBef>
              <a:spcAft>
                <a:spcPts val="900"/>
              </a:spcAft>
            </a:pPr>
            <a:r>
              <a:rPr lang="en-US" sz="2200" b="1" dirty="0"/>
              <a:t>Download practical resources</a:t>
            </a:r>
            <a:r>
              <a:rPr lang="en-US" sz="2200" dirty="0"/>
              <a:t> </a:t>
            </a:r>
            <a:br>
              <a:rPr lang="en-US" sz="2200" dirty="0"/>
            </a:br>
            <a:r>
              <a:rPr lang="en-US" sz="2200" dirty="0"/>
              <a:t>to improve health care for people </a:t>
            </a:r>
            <a:br>
              <a:rPr lang="en-US" sz="2200" dirty="0"/>
            </a:br>
            <a:r>
              <a:rPr lang="en-US" sz="2200" dirty="0"/>
              <a:t>served by Medicaid.</a:t>
            </a:r>
          </a:p>
          <a:p>
            <a:pPr>
              <a:spcBef>
                <a:spcPts val="900"/>
              </a:spcBef>
              <a:spcAft>
                <a:spcPts val="900"/>
              </a:spcAft>
            </a:pPr>
            <a:r>
              <a:rPr lang="en-US" sz="2200" b="1" dirty="0"/>
              <a:t>Learn about cutting-edge efforts </a:t>
            </a:r>
            <a:br>
              <a:rPr lang="en-US" sz="2200" b="1" dirty="0"/>
            </a:br>
            <a:r>
              <a:rPr lang="en-US" sz="2200" dirty="0"/>
              <a:t>from peers across the nation to </a:t>
            </a:r>
            <a:br>
              <a:rPr lang="en-US" sz="2200" dirty="0"/>
            </a:br>
            <a:r>
              <a:rPr lang="en-US" sz="2200" dirty="0"/>
              <a:t>enhance policy, financing, and care </a:t>
            </a:r>
            <a:br>
              <a:rPr lang="en-US" sz="2200" dirty="0"/>
            </a:br>
            <a:r>
              <a:rPr lang="en-US" sz="2200" dirty="0"/>
              <a:t>delivery.</a:t>
            </a:r>
          </a:p>
          <a:p>
            <a:pPr>
              <a:spcBef>
                <a:spcPts val="900"/>
              </a:spcBef>
              <a:spcAft>
                <a:spcPts val="900"/>
              </a:spcAft>
            </a:pPr>
            <a:r>
              <a:rPr lang="en-US" sz="2200" b="1" dirty="0"/>
              <a:t>Subscribe to CHCS e-mail updates</a:t>
            </a:r>
            <a:r>
              <a:rPr lang="en-US" sz="2200" dirty="0"/>
              <a:t>, </a:t>
            </a:r>
            <a:br>
              <a:rPr lang="en-US" sz="2200" dirty="0"/>
            </a:br>
            <a:r>
              <a:rPr lang="en-US" sz="2200" dirty="0"/>
              <a:t>to learn about new resources, </a:t>
            </a:r>
            <a:br>
              <a:rPr lang="en-US" sz="2200" dirty="0"/>
            </a:br>
            <a:r>
              <a:rPr lang="en-US" sz="2200" dirty="0"/>
              <a:t>webinars, and more.</a:t>
            </a:r>
          </a:p>
          <a:p>
            <a:pPr>
              <a:spcBef>
                <a:spcPts val="900"/>
              </a:spcBef>
              <a:spcAft>
                <a:spcPts val="900"/>
              </a:spcAft>
            </a:pPr>
            <a:r>
              <a:rPr lang="en-US" sz="2200" b="1" dirty="0"/>
              <a:t>Follow us on Twitter </a:t>
            </a:r>
            <a:r>
              <a:rPr lang="en-US" sz="2200" dirty="0"/>
              <a:t>@CHCShealth.</a:t>
            </a:r>
          </a:p>
        </p:txBody>
      </p:sp>
      <p:sp>
        <p:nvSpPr>
          <p:cNvPr id="25" name="Slide Number Placeholder 24">
            <a:extLst>
              <a:ext uri="{FF2B5EF4-FFF2-40B4-BE49-F238E27FC236}">
                <a16:creationId xmlns:a16="http://schemas.microsoft.com/office/drawing/2014/main" id="{677BB307-80D8-400E-9726-8F702780276A}"/>
              </a:ext>
            </a:extLst>
          </p:cNvPr>
          <p:cNvSpPr>
            <a:spLocks noGrp="1"/>
          </p:cNvSpPr>
          <p:nvPr>
            <p:ph type="sldNum" sz="quarter" idx="12"/>
          </p:nvPr>
        </p:nvSpPr>
        <p:spPr/>
        <p:txBody>
          <a:bodyPr/>
          <a:lstStyle/>
          <a:p>
            <a:fld id="{DA520EEF-7E75-4E82-8A01-B57B62EF14E1}" type="slidenum">
              <a:rPr lang="en-US" smtClean="0"/>
              <a:t>34</a:t>
            </a:fld>
            <a:endParaRPr lang="en-US" dirty="0"/>
          </a:p>
        </p:txBody>
      </p:sp>
      <p:pic>
        <p:nvPicPr>
          <p:cNvPr id="4" name="Picture 3" descr="Graphical user interface, website&#10;&#10;Description automatically generated">
            <a:extLst>
              <a:ext uri="{FF2B5EF4-FFF2-40B4-BE49-F238E27FC236}">
                <a16:creationId xmlns:a16="http://schemas.microsoft.com/office/drawing/2014/main" id="{F465B372-9724-4FE3-A579-9CCFEAE283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2690" y="1234440"/>
            <a:ext cx="3795510" cy="4389120"/>
          </a:xfrm>
          <a:prstGeom prst="rect">
            <a:avLst/>
          </a:prstGeom>
        </p:spPr>
      </p:pic>
    </p:spTree>
    <p:extLst>
      <p:ext uri="{BB962C8B-B14F-4D97-AF65-F5344CB8AC3E}">
        <p14:creationId xmlns:p14="http://schemas.microsoft.com/office/powerpoint/2010/main" val="42560024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3021" y="657226"/>
            <a:ext cx="6690836" cy="3020694"/>
          </a:xfrm>
        </p:spPr>
        <p:txBody>
          <a:bodyPr/>
          <a:lstStyle/>
          <a:p>
            <a:r>
              <a:rPr lang="en-US"/>
              <a:t>Welcome &amp; Introductions</a:t>
            </a:r>
            <a:endParaRPr lang="en-US" dirty="0"/>
          </a:p>
        </p:txBody>
      </p:sp>
      <p:sp>
        <p:nvSpPr>
          <p:cNvPr id="5" name="Text Placeholder 4">
            <a:extLst>
              <a:ext uri="{FF2B5EF4-FFF2-40B4-BE49-F238E27FC236}">
                <a16:creationId xmlns:a16="http://schemas.microsoft.com/office/drawing/2014/main" id="{EDA97901-2324-42FA-8144-6227905ADAF4}"/>
              </a:ext>
            </a:extLst>
          </p:cNvPr>
          <p:cNvSpPr>
            <a:spLocks noGrp="1"/>
          </p:cNvSpPr>
          <p:nvPr>
            <p:ph type="body" idx="1"/>
          </p:nvPr>
        </p:nvSpPr>
        <p:spPr/>
        <p:txBody>
          <a:bodyPr/>
          <a:lstStyle/>
          <a:p>
            <a:endParaRPr lang="en-US"/>
          </a:p>
        </p:txBody>
      </p:sp>
      <p:sp>
        <p:nvSpPr>
          <p:cNvPr id="12" name="Slide Number Placeholder 11">
            <a:extLst>
              <a:ext uri="{FF2B5EF4-FFF2-40B4-BE49-F238E27FC236}">
                <a16:creationId xmlns:a16="http://schemas.microsoft.com/office/drawing/2014/main" id="{1119091C-2FAF-4BE9-B167-99E99DC6D0C9}"/>
              </a:ext>
            </a:extLst>
          </p:cNvPr>
          <p:cNvSpPr>
            <a:spLocks noGrp="1"/>
          </p:cNvSpPr>
          <p:nvPr>
            <p:ph type="sldNum" sz="quarter" idx="12"/>
          </p:nvPr>
        </p:nvSpPr>
        <p:spPr>
          <a:xfrm>
            <a:off x="228600" y="6345973"/>
            <a:ext cx="457200" cy="276813"/>
          </a:xfrm>
        </p:spPr>
        <p:txBody>
          <a:bodyPr/>
          <a:lstStyle/>
          <a:p>
            <a:fld id="{DA520EEF-7E75-4E82-8A01-B57B62EF14E1}" type="slidenum">
              <a:rPr lang="en-US" smtClean="0"/>
              <a:pPr/>
              <a:t>4</a:t>
            </a:fld>
            <a:endParaRPr lang="en-US" dirty="0"/>
          </a:p>
        </p:txBody>
      </p:sp>
    </p:spTree>
    <p:extLst>
      <p:ext uri="{BB962C8B-B14F-4D97-AF65-F5344CB8AC3E}">
        <p14:creationId xmlns:p14="http://schemas.microsoft.com/office/powerpoint/2010/main" val="153185672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806AE-6BDD-4C75-AA50-C30B8B22EB19}"/>
              </a:ext>
            </a:extLst>
          </p:cNvPr>
          <p:cNvSpPr>
            <a:spLocks noGrp="1"/>
          </p:cNvSpPr>
          <p:nvPr>
            <p:ph type="title"/>
          </p:nvPr>
        </p:nvSpPr>
        <p:spPr>
          <a:xfrm>
            <a:off x="228600" y="365129"/>
            <a:ext cx="8229600" cy="914400"/>
          </a:xfrm>
        </p:spPr>
        <p:txBody>
          <a:bodyPr>
            <a:normAutofit/>
          </a:bodyPr>
          <a:lstStyle/>
          <a:p>
            <a:r>
              <a:rPr lang="en-US"/>
              <a:t>Center for Health Care Strategies </a:t>
            </a:r>
            <a:endParaRPr lang="en-US" dirty="0"/>
          </a:p>
        </p:txBody>
      </p:sp>
      <p:sp>
        <p:nvSpPr>
          <p:cNvPr id="4" name="Content Placeholder 3">
            <a:extLst>
              <a:ext uri="{FF2B5EF4-FFF2-40B4-BE49-F238E27FC236}">
                <a16:creationId xmlns:a16="http://schemas.microsoft.com/office/drawing/2014/main" id="{5BDBC630-35AC-486F-9E50-2470E220A645}"/>
              </a:ext>
            </a:extLst>
          </p:cNvPr>
          <p:cNvSpPr>
            <a:spLocks noGrp="1"/>
          </p:cNvSpPr>
          <p:nvPr>
            <p:ph idx="1"/>
          </p:nvPr>
        </p:nvSpPr>
        <p:spPr>
          <a:xfrm>
            <a:off x="228600" y="1426464"/>
            <a:ext cx="8229600" cy="4429812"/>
          </a:xfrm>
        </p:spPr>
        <p:txBody>
          <a:bodyPr>
            <a:noAutofit/>
          </a:bodyPr>
          <a:lstStyle/>
          <a:p>
            <a:pPr marL="0" indent="0">
              <a:buNone/>
            </a:pPr>
            <a:r>
              <a:rPr lang="en-US" b="1" dirty="0"/>
              <a:t>Dedicated to strengthening the U.S. </a:t>
            </a:r>
            <a:br>
              <a:rPr lang="en-US" b="1" dirty="0"/>
            </a:br>
            <a:r>
              <a:rPr lang="en-US" b="1" dirty="0"/>
              <a:t>health care system to ensure better, </a:t>
            </a:r>
            <a:br>
              <a:rPr lang="en-US" b="1" dirty="0"/>
            </a:br>
            <a:r>
              <a:rPr lang="en-US" b="1" dirty="0"/>
              <a:t>more equitable outcomes, particularly </a:t>
            </a:r>
            <a:br>
              <a:rPr lang="en-US" b="1" dirty="0"/>
            </a:br>
            <a:r>
              <a:rPr lang="en-US" b="1" dirty="0"/>
              <a:t>for people served by Medicaid.</a:t>
            </a:r>
          </a:p>
          <a:p>
            <a:pPr marL="0" indent="0">
              <a:buNone/>
            </a:pPr>
            <a:r>
              <a:rPr lang="en-US" sz="2100" dirty="0"/>
              <a:t>Together with our partners, our work advances:</a:t>
            </a:r>
          </a:p>
          <a:p>
            <a:pPr marL="569913" lvl="1" indent="0">
              <a:spcBef>
                <a:spcPts val="1000"/>
              </a:spcBef>
              <a:spcAft>
                <a:spcPts val="1000"/>
              </a:spcAft>
              <a:buNone/>
            </a:pPr>
            <a:r>
              <a:rPr lang="en-US" sz="1700" b="1" dirty="0"/>
              <a:t>Effective models for prevention and care delivery </a:t>
            </a:r>
            <a:br>
              <a:rPr lang="en-US" sz="1700" b="1" dirty="0"/>
            </a:br>
            <a:r>
              <a:rPr lang="en-US" sz="1700" dirty="0"/>
              <a:t>that harness the field’s best thinking and practices to </a:t>
            </a:r>
            <a:br>
              <a:rPr lang="en-US" sz="1700" dirty="0"/>
            </a:br>
            <a:r>
              <a:rPr lang="en-US" sz="1700" dirty="0"/>
              <a:t>meet </a:t>
            </a:r>
            <a:r>
              <a:rPr lang="en-US" sz="1700"/>
              <a:t>critical needs.</a:t>
            </a:r>
            <a:endParaRPr lang="en-US" sz="1700" dirty="0"/>
          </a:p>
          <a:p>
            <a:pPr marL="569913" lvl="1" indent="0">
              <a:spcBef>
                <a:spcPts val="1000"/>
              </a:spcBef>
              <a:spcAft>
                <a:spcPts val="1000"/>
              </a:spcAft>
              <a:buNone/>
            </a:pPr>
            <a:r>
              <a:rPr lang="en-US" sz="1700" b="1" dirty="0"/>
              <a:t>Efficient solutions for policies and programs </a:t>
            </a:r>
            <a:r>
              <a:rPr lang="en-US" sz="1700" dirty="0"/>
              <a:t>that extend </a:t>
            </a:r>
            <a:br>
              <a:rPr lang="en-US" sz="1700" dirty="0"/>
            </a:br>
            <a:r>
              <a:rPr lang="en-US" sz="1700" dirty="0"/>
              <a:t>the finite resources available to improve the delivery of vital </a:t>
            </a:r>
            <a:br>
              <a:rPr lang="en-US" sz="1700" dirty="0"/>
            </a:br>
            <a:r>
              <a:rPr lang="en-US" sz="1700" dirty="0"/>
              <a:t>services and ensure that payment is tied to value. </a:t>
            </a:r>
          </a:p>
          <a:p>
            <a:pPr marL="569913" lvl="1" indent="0">
              <a:spcBef>
                <a:spcPts val="1000"/>
              </a:spcBef>
              <a:spcAft>
                <a:spcPts val="1000"/>
              </a:spcAft>
              <a:buNone/>
            </a:pPr>
            <a:r>
              <a:rPr lang="en-US" sz="1700" b="1" dirty="0"/>
              <a:t>Equitable outcomes for people </a:t>
            </a:r>
            <a:r>
              <a:rPr lang="en-US" sz="1700" dirty="0"/>
              <a:t>that improve the overall wellbeing </a:t>
            </a:r>
            <a:br>
              <a:rPr lang="en-US" sz="1700" dirty="0"/>
            </a:br>
            <a:r>
              <a:rPr lang="en-US" sz="1700" dirty="0"/>
              <a:t>of populations facing the greatest needs and health disparities. </a:t>
            </a:r>
          </a:p>
          <a:p>
            <a:endParaRPr lang="en-US" dirty="0"/>
          </a:p>
        </p:txBody>
      </p:sp>
      <p:sp>
        <p:nvSpPr>
          <p:cNvPr id="3" name="Slide Number Placeholder 2">
            <a:extLst>
              <a:ext uri="{FF2B5EF4-FFF2-40B4-BE49-F238E27FC236}">
                <a16:creationId xmlns:a16="http://schemas.microsoft.com/office/drawing/2014/main" id="{4CF901B5-C111-4FE9-AE79-742A63028C78}"/>
              </a:ext>
            </a:extLst>
          </p:cNvPr>
          <p:cNvSpPr>
            <a:spLocks noGrp="1"/>
          </p:cNvSpPr>
          <p:nvPr>
            <p:ph type="sldNum" sz="quarter" idx="12"/>
          </p:nvPr>
        </p:nvSpPr>
        <p:spPr>
          <a:xfrm>
            <a:off x="228600" y="6345954"/>
            <a:ext cx="515566" cy="287704"/>
          </a:xfrm>
        </p:spPr>
        <p:txBody>
          <a:bodyPr/>
          <a:lstStyle/>
          <a:p>
            <a:fld id="{DA520EEF-7E75-4E82-8A01-B57B62EF14E1}" type="slidenum">
              <a:rPr lang="en-US" smtClean="0"/>
              <a:pPr/>
              <a:t>5</a:t>
            </a:fld>
            <a:endParaRPr lang="en-US" dirty="0"/>
          </a:p>
        </p:txBody>
      </p:sp>
      <p:pic>
        <p:nvPicPr>
          <p:cNvPr id="10" name="Graphic 9">
            <a:extLst>
              <a:ext uri="{FF2B5EF4-FFF2-40B4-BE49-F238E27FC236}">
                <a16:creationId xmlns:a16="http://schemas.microsoft.com/office/drawing/2014/main" id="{1ABC5C90-6FD6-4FE2-B05E-AE366FBF31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1691" y="3466358"/>
            <a:ext cx="457200" cy="334536"/>
          </a:xfrm>
          <a:prstGeom prst="rect">
            <a:avLst/>
          </a:prstGeom>
        </p:spPr>
      </p:pic>
      <p:pic>
        <p:nvPicPr>
          <p:cNvPr id="12" name="Graphic 11">
            <a:extLst>
              <a:ext uri="{FF2B5EF4-FFF2-40B4-BE49-F238E27FC236}">
                <a16:creationId xmlns:a16="http://schemas.microsoft.com/office/drawing/2014/main" id="{01093CA1-3777-493C-A32D-63131F60588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1691" y="4459770"/>
            <a:ext cx="457200" cy="457200"/>
          </a:xfrm>
          <a:prstGeom prst="rect">
            <a:avLst/>
          </a:prstGeom>
        </p:spPr>
      </p:pic>
      <p:pic>
        <p:nvPicPr>
          <p:cNvPr id="14" name="Graphic 13">
            <a:extLst>
              <a:ext uri="{FF2B5EF4-FFF2-40B4-BE49-F238E27FC236}">
                <a16:creationId xmlns:a16="http://schemas.microsoft.com/office/drawing/2014/main" id="{58C0F249-392D-41B1-B92E-3AFBD232B67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1691" y="5351427"/>
            <a:ext cx="457200" cy="438410"/>
          </a:xfrm>
          <a:prstGeom prst="rect">
            <a:avLst/>
          </a:prstGeom>
        </p:spPr>
      </p:pic>
      <p:pic>
        <p:nvPicPr>
          <p:cNvPr id="64" name="Picture 63">
            <a:extLst>
              <a:ext uri="{FF2B5EF4-FFF2-40B4-BE49-F238E27FC236}">
                <a16:creationId xmlns:a16="http://schemas.microsoft.com/office/drawing/2014/main" id="{8BAFD059-3079-49B1-968B-BF8B7D77BDEB}"/>
              </a:ext>
            </a:extLst>
          </p:cNvPr>
          <p:cNvPicPr>
            <a:picLocks noChangeAspect="1"/>
          </p:cNvPicPr>
          <p:nvPr/>
        </p:nvPicPr>
        <p:blipFill rotWithShape="1">
          <a:blip r:embed="rId9"/>
          <a:srcRect r="7776"/>
          <a:stretch/>
        </p:blipFill>
        <p:spPr>
          <a:xfrm>
            <a:off x="5579370" y="761794"/>
            <a:ext cx="3564630" cy="3950550"/>
          </a:xfrm>
          <a:prstGeom prst="rect">
            <a:avLst/>
          </a:prstGeom>
        </p:spPr>
      </p:pic>
    </p:spTree>
    <p:extLst>
      <p:ext uri="{BB962C8B-B14F-4D97-AF65-F5344CB8AC3E}">
        <p14:creationId xmlns:p14="http://schemas.microsoft.com/office/powerpoint/2010/main" val="225253501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4">
            <a:extLst>
              <a:ext uri="{FF2B5EF4-FFF2-40B4-BE49-F238E27FC236}">
                <a16:creationId xmlns:a16="http://schemas.microsoft.com/office/drawing/2014/main" id="{41FE81AD-F2BB-D177-A504-DB08D4522A36}"/>
              </a:ext>
            </a:extLst>
          </p:cNvPr>
          <p:cNvSpPr txBox="1">
            <a:spLocks/>
          </p:cNvSpPr>
          <p:nvPr/>
        </p:nvSpPr>
        <p:spPr>
          <a:xfrm>
            <a:off x="1647907" y="3019068"/>
            <a:ext cx="2651760" cy="1193789"/>
          </a:xfrm>
          <a:prstGeom prst="rect">
            <a:avLst/>
          </a:prstGeom>
        </p:spPr>
        <p:txBody>
          <a:bodyPr vert="horz" lIns="91440" tIns="45720" rIns="91440" bIns="45720" rtlCol="0">
            <a:normAutofit/>
          </a:bodyPr>
          <a:lstStyle>
            <a:lvl1pPr marL="0" indent="0" algn="l" defTabSz="685732" rtl="0" eaLnBrk="1" latinLnBrk="0" hangingPunct="1">
              <a:lnSpc>
                <a:spcPct val="90000"/>
              </a:lnSpc>
              <a:spcBef>
                <a:spcPts val="0"/>
              </a:spcBef>
              <a:spcAft>
                <a:spcPts val="0"/>
              </a:spcAft>
              <a:buClr>
                <a:schemeClr val="accent2"/>
              </a:buClr>
              <a:buFont typeface="Arial" panose="020B0604020202020204" pitchFamily="34" charset="0"/>
              <a:buNone/>
              <a:defRPr lang="en-US" sz="1200" b="0" kern="1200" spc="-50" baseline="0">
                <a:solidFill>
                  <a:schemeClr val="tx1"/>
                </a:solidFill>
                <a:latin typeface="+mn-lt"/>
                <a:ea typeface="+mn-ea"/>
                <a:cs typeface="+mn-cs"/>
              </a:defRPr>
            </a:lvl1pPr>
            <a:lvl2pPr marL="342866" indent="-169053" algn="l" defTabSz="685732" rtl="0" eaLnBrk="1" latinLnBrk="0" hangingPunct="1">
              <a:lnSpc>
                <a:spcPct val="90000"/>
              </a:lnSpc>
              <a:spcBef>
                <a:spcPts val="375"/>
              </a:spcBef>
              <a:buClr>
                <a:srgbClr val="0D96BA"/>
              </a:buClr>
              <a:buFont typeface="Source Sans Pro" panose="020B0503030403020204" pitchFamily="34" charset="0"/>
              <a:buChar char="→"/>
              <a:defRPr lang="en-US" sz="2000" kern="1200" spc="-50" baseline="0" dirty="0">
                <a:solidFill>
                  <a:schemeClr val="tx1"/>
                </a:solidFill>
                <a:latin typeface="+mn-lt"/>
                <a:ea typeface="+mn-ea"/>
                <a:cs typeface="+mn-cs"/>
              </a:defRPr>
            </a:lvl2pPr>
            <a:lvl3pPr marL="469058" indent="-125004" algn="l" defTabSz="685732" rtl="0" eaLnBrk="1" latinLnBrk="0" hangingPunct="1">
              <a:lnSpc>
                <a:spcPct val="90000"/>
              </a:lnSpc>
              <a:spcBef>
                <a:spcPts val="375"/>
              </a:spcBef>
              <a:buClr>
                <a:schemeClr val="accent2"/>
              </a:buClr>
              <a:buFont typeface="Arial" panose="020B0604020202020204" pitchFamily="34" charset="0"/>
              <a:buChar char="•"/>
              <a:defRPr lang="en-US" sz="1800" kern="1200" spc="-50" baseline="0" dirty="0">
                <a:solidFill>
                  <a:schemeClr val="tx1"/>
                </a:solidFill>
                <a:latin typeface="+mn-lt"/>
                <a:ea typeface="+mn-ea"/>
                <a:cs typeface="+mn-cs"/>
              </a:defRPr>
            </a:lvl3pPr>
            <a:lvl4pPr marL="685732" indent="-171434" algn="l" defTabSz="685732" rtl="0" eaLnBrk="1" latinLnBrk="0" hangingPunct="1">
              <a:lnSpc>
                <a:spcPct val="90000"/>
              </a:lnSpc>
              <a:spcBef>
                <a:spcPts val="375"/>
              </a:spcBef>
              <a:buClr>
                <a:srgbClr val="0D96BA"/>
              </a:buClr>
              <a:buFont typeface="Source Sans Pro" panose="020B0503030403020204" pitchFamily="34" charset="0"/>
              <a:buChar char="→"/>
              <a:defRPr lang="en-US" sz="1600" kern="1200" spc="-50" baseline="0" dirty="0">
                <a:solidFill>
                  <a:schemeClr val="tx1"/>
                </a:solidFill>
                <a:latin typeface="+mn-lt"/>
                <a:ea typeface="+mn-ea"/>
                <a:cs typeface="+mn-cs"/>
              </a:defRPr>
            </a:lvl4pPr>
            <a:lvl5pPr marL="814308" indent="-129767" algn="l" defTabSz="685732" rtl="0" eaLnBrk="1" latinLnBrk="0" hangingPunct="1">
              <a:lnSpc>
                <a:spcPct val="90000"/>
              </a:lnSpc>
              <a:spcBef>
                <a:spcPts val="375"/>
              </a:spcBef>
              <a:buClr>
                <a:schemeClr val="accent2"/>
              </a:buClr>
              <a:buFont typeface="Arial" panose="020B0604020202020204" pitchFamily="34" charset="0"/>
              <a:buChar char="•"/>
              <a:defRPr lang="en-US" sz="1400" kern="1200" spc="-50" baseline="0" dirty="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400" b="1" dirty="0"/>
              <a:t>Torshira Moffett, MPH</a:t>
            </a:r>
          </a:p>
          <a:p>
            <a:r>
              <a:rPr lang="en-US" dirty="0"/>
              <a:t>Senior Program Officer</a:t>
            </a:r>
          </a:p>
          <a:p>
            <a:r>
              <a:rPr lang="en-US" dirty="0"/>
              <a:t>Center for Health Care Strategies</a:t>
            </a:r>
          </a:p>
        </p:txBody>
      </p:sp>
      <p:pic>
        <p:nvPicPr>
          <p:cNvPr id="6" name="Picture Placeholder 23">
            <a:extLst>
              <a:ext uri="{FF2B5EF4-FFF2-40B4-BE49-F238E27FC236}">
                <a16:creationId xmlns:a16="http://schemas.microsoft.com/office/drawing/2014/main" id="{DB8FCC83-7F84-5530-A5F1-C93D1545350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gray">
          <a:xfrm>
            <a:off x="345280" y="3004553"/>
            <a:ext cx="1188720" cy="1188720"/>
          </a:xfrm>
          <a:prstGeom prst="rect">
            <a:avLst/>
          </a:prstGeom>
          <a:solidFill>
            <a:schemeClr val="tx1">
              <a:lumMod val="10000"/>
              <a:lumOff val="90000"/>
            </a:schemeClr>
          </a:solidFill>
          <a:ln w="12700">
            <a:solidFill>
              <a:schemeClr val="bg1"/>
            </a:solidFill>
          </a:ln>
          <a:effectLst>
            <a:outerShdw blurRad="38100" dist="25400" dir="5400000" algn="tl" rotWithShape="0">
              <a:prstClr val="black">
                <a:alpha val="20000"/>
              </a:prstClr>
            </a:outerShdw>
          </a:effectLst>
        </p:spPr>
      </p:pic>
      <p:sp>
        <p:nvSpPr>
          <p:cNvPr id="2" name="Title 1"/>
          <p:cNvSpPr>
            <a:spLocks noGrp="1"/>
          </p:cNvSpPr>
          <p:nvPr>
            <p:ph type="title"/>
          </p:nvPr>
        </p:nvSpPr>
        <p:spPr>
          <a:xfrm>
            <a:off x="228600" y="365129"/>
            <a:ext cx="8229600" cy="914400"/>
          </a:xfrm>
        </p:spPr>
        <p:txBody>
          <a:bodyPr/>
          <a:lstStyle/>
          <a:p>
            <a:r>
              <a:rPr lang="en-US" dirty="0"/>
              <a:t>Today’s Presenters</a:t>
            </a:r>
          </a:p>
        </p:txBody>
      </p:sp>
      <p:sp>
        <p:nvSpPr>
          <p:cNvPr id="129" name="Slide Number Placeholder 128">
            <a:extLst>
              <a:ext uri="{FF2B5EF4-FFF2-40B4-BE49-F238E27FC236}">
                <a16:creationId xmlns:a16="http://schemas.microsoft.com/office/drawing/2014/main" id="{C2537CE1-8562-4159-A677-F871722EF666}"/>
              </a:ext>
            </a:extLst>
          </p:cNvPr>
          <p:cNvSpPr>
            <a:spLocks noGrp="1"/>
          </p:cNvSpPr>
          <p:nvPr>
            <p:ph type="sldNum" sz="quarter" idx="11"/>
          </p:nvPr>
        </p:nvSpPr>
        <p:spPr>
          <a:xfrm>
            <a:off x="228600" y="6345954"/>
            <a:ext cx="515566" cy="287704"/>
          </a:xfrm>
        </p:spPr>
        <p:txBody>
          <a:bodyPr/>
          <a:lstStyle/>
          <a:p>
            <a:fld id="{DA520EEF-7E75-4E82-8A01-B57B62EF14E1}" type="slidenum">
              <a:rPr lang="en-US" smtClean="0"/>
              <a:pPr/>
              <a:t>6</a:t>
            </a:fld>
            <a:endParaRPr lang="en-US" dirty="0"/>
          </a:p>
        </p:txBody>
      </p:sp>
      <p:pic>
        <p:nvPicPr>
          <p:cNvPr id="17" name="Picture Placeholder 16">
            <a:extLst>
              <a:ext uri="{FF2B5EF4-FFF2-40B4-BE49-F238E27FC236}">
                <a16:creationId xmlns:a16="http://schemas.microsoft.com/office/drawing/2014/main" id="{EED58121-0722-B25C-528C-46CE613FD5A9}"/>
              </a:ext>
            </a:extLst>
          </p:cNvPr>
          <p:cNvPicPr>
            <a:picLocks noGrp="1" noChangeAspect="1"/>
          </p:cNvPicPr>
          <p:nvPr>
            <p:ph type="pic" sz="quarter" idx="13"/>
          </p:nvPr>
        </p:nvPicPr>
        <p:blipFill>
          <a:blip r:embed="rId4"/>
          <a:srcRect t="67" b="67"/>
          <a:stretch>
            <a:fillRect/>
          </a:stretch>
        </p:blipFill>
        <p:spPr>
          <a:prstGeom prst="rect">
            <a:avLst/>
          </a:prstGeom>
        </p:spPr>
      </p:pic>
      <p:pic>
        <p:nvPicPr>
          <p:cNvPr id="18" name="Picture Placeholder 17">
            <a:extLst>
              <a:ext uri="{FF2B5EF4-FFF2-40B4-BE49-F238E27FC236}">
                <a16:creationId xmlns:a16="http://schemas.microsoft.com/office/drawing/2014/main" id="{5E0777D1-A0EB-5C1F-52EB-A7B9381592F4}"/>
              </a:ext>
            </a:extLst>
          </p:cNvPr>
          <p:cNvPicPr>
            <a:picLocks noGrp="1" noChangeAspect="1"/>
          </p:cNvPicPr>
          <p:nvPr>
            <p:ph type="pic" sz="quarter" idx="14"/>
          </p:nvPr>
        </p:nvPicPr>
        <p:blipFill>
          <a:blip r:embed="rId5"/>
          <a:srcRect t="67" b="67"/>
          <a:stretch>
            <a:fillRect/>
          </a:stretch>
        </p:blipFill>
        <p:spPr>
          <a:xfrm>
            <a:off x="345280" y="4515093"/>
            <a:ext cx="1188720" cy="1188720"/>
          </a:xfrm>
          <a:prstGeom prst="rect">
            <a:avLst/>
          </a:prstGeom>
        </p:spPr>
      </p:pic>
      <p:pic>
        <p:nvPicPr>
          <p:cNvPr id="3" name="Picture Placeholder 2">
            <a:extLst>
              <a:ext uri="{FF2B5EF4-FFF2-40B4-BE49-F238E27FC236}">
                <a16:creationId xmlns:a16="http://schemas.microsoft.com/office/drawing/2014/main" id="{3A3531EE-B31C-CA59-F6F5-C6641CB7206E}"/>
              </a:ext>
            </a:extLst>
          </p:cNvPr>
          <p:cNvPicPr>
            <a:picLocks noGrp="1" noChangeAspect="1"/>
          </p:cNvPicPr>
          <p:nvPr>
            <p:ph type="pic" sz="quarter" idx="15"/>
          </p:nvPr>
        </p:nvPicPr>
        <p:blipFill>
          <a:blip r:embed="rId6"/>
          <a:srcRect t="67" b="67"/>
          <a:stretch>
            <a:fillRect/>
          </a:stretch>
        </p:blipFill>
        <p:spPr>
          <a:xfrm>
            <a:off x="4438306" y="1527458"/>
            <a:ext cx="1188720" cy="1188720"/>
          </a:xfrm>
          <a:prstGeom prst="rect">
            <a:avLst/>
          </a:prstGeom>
        </p:spPr>
      </p:pic>
      <p:pic>
        <p:nvPicPr>
          <p:cNvPr id="4" name="Picture Placeholder 3">
            <a:extLst>
              <a:ext uri="{FF2B5EF4-FFF2-40B4-BE49-F238E27FC236}">
                <a16:creationId xmlns:a16="http://schemas.microsoft.com/office/drawing/2014/main" id="{969B1D22-09DB-BAD5-734B-6166E6476D96}"/>
              </a:ext>
            </a:extLst>
          </p:cNvPr>
          <p:cNvPicPr>
            <a:picLocks noGrp="1" noChangeAspect="1"/>
          </p:cNvPicPr>
          <p:nvPr>
            <p:ph type="pic" sz="quarter" idx="16"/>
          </p:nvPr>
        </p:nvPicPr>
        <p:blipFill rotWithShape="1">
          <a:blip r:embed="rId7"/>
          <a:srcRect l="24382" t="8495" r="23317" b="13315"/>
          <a:stretch/>
        </p:blipFill>
        <p:spPr>
          <a:xfrm>
            <a:off x="4437808" y="2990559"/>
            <a:ext cx="1188720" cy="1188720"/>
          </a:xfrm>
          <a:prstGeom prst="rect">
            <a:avLst/>
          </a:prstGeom>
        </p:spPr>
      </p:pic>
      <p:sp>
        <p:nvSpPr>
          <p:cNvPr id="11" name="Text Placeholder 10">
            <a:extLst>
              <a:ext uri="{FF2B5EF4-FFF2-40B4-BE49-F238E27FC236}">
                <a16:creationId xmlns:a16="http://schemas.microsoft.com/office/drawing/2014/main" id="{DC55ABBB-9EE2-4692-ABA9-0C75CC3233E5}"/>
              </a:ext>
            </a:extLst>
          </p:cNvPr>
          <p:cNvSpPr>
            <a:spLocks noGrp="1"/>
          </p:cNvSpPr>
          <p:nvPr>
            <p:ph type="body" sz="quarter" idx="19"/>
          </p:nvPr>
        </p:nvSpPr>
        <p:spPr/>
        <p:txBody>
          <a:bodyPr/>
          <a:lstStyle/>
          <a:p>
            <a:r>
              <a:rPr lang="en-US" sz="1400" b="1" dirty="0"/>
              <a:t>Carrie Graham, PhD</a:t>
            </a:r>
          </a:p>
          <a:p>
            <a:r>
              <a:rPr lang="en-US" dirty="0"/>
              <a:t>Director, Long-Term Services and Supports</a:t>
            </a:r>
          </a:p>
          <a:p>
            <a:r>
              <a:rPr lang="en-US" dirty="0"/>
              <a:t>Center for Health Care Strategies</a:t>
            </a:r>
          </a:p>
        </p:txBody>
      </p:sp>
      <p:sp>
        <p:nvSpPr>
          <p:cNvPr id="12" name="Text Placeholder 11">
            <a:extLst>
              <a:ext uri="{FF2B5EF4-FFF2-40B4-BE49-F238E27FC236}">
                <a16:creationId xmlns:a16="http://schemas.microsoft.com/office/drawing/2014/main" id="{749252DF-BA89-42F4-ABC3-F51BEB410B4E}"/>
              </a:ext>
            </a:extLst>
          </p:cNvPr>
          <p:cNvSpPr>
            <a:spLocks noGrp="1"/>
          </p:cNvSpPr>
          <p:nvPr>
            <p:ph type="body" sz="quarter" idx="20"/>
          </p:nvPr>
        </p:nvSpPr>
        <p:spPr>
          <a:xfrm>
            <a:off x="1649689" y="4526812"/>
            <a:ext cx="2651760" cy="1193789"/>
          </a:xfrm>
        </p:spPr>
        <p:txBody>
          <a:bodyPr/>
          <a:lstStyle/>
          <a:p>
            <a:r>
              <a:rPr lang="en-US" sz="1400" b="1" dirty="0"/>
              <a:t>Matthew Phan, MSG</a:t>
            </a:r>
          </a:p>
          <a:p>
            <a:r>
              <a:rPr lang="en-US" dirty="0"/>
              <a:t>Program Associate</a:t>
            </a:r>
          </a:p>
          <a:p>
            <a:r>
              <a:rPr lang="en-US" dirty="0"/>
              <a:t>Center for Health Care Strategies</a:t>
            </a:r>
          </a:p>
        </p:txBody>
      </p:sp>
      <p:sp>
        <p:nvSpPr>
          <p:cNvPr id="13" name="Text Placeholder 12">
            <a:extLst>
              <a:ext uri="{FF2B5EF4-FFF2-40B4-BE49-F238E27FC236}">
                <a16:creationId xmlns:a16="http://schemas.microsoft.com/office/drawing/2014/main" id="{C180B479-40F1-4CDC-88F5-7A87204FC3E6}"/>
              </a:ext>
            </a:extLst>
          </p:cNvPr>
          <p:cNvSpPr>
            <a:spLocks noGrp="1"/>
          </p:cNvSpPr>
          <p:nvPr>
            <p:ph type="body" sz="quarter" idx="21"/>
          </p:nvPr>
        </p:nvSpPr>
        <p:spPr>
          <a:xfrm>
            <a:off x="5740435" y="1528011"/>
            <a:ext cx="2651760" cy="1193789"/>
          </a:xfrm>
        </p:spPr>
        <p:txBody>
          <a:bodyPr/>
          <a:lstStyle/>
          <a:p>
            <a:r>
              <a:rPr lang="en-US" sz="1400" b="1" dirty="0"/>
              <a:t>Jason Flatt, PhD, MPH</a:t>
            </a:r>
          </a:p>
          <a:p>
            <a:r>
              <a:rPr lang="en-US" dirty="0"/>
              <a:t>Assistant Professor</a:t>
            </a:r>
          </a:p>
          <a:p>
            <a:r>
              <a:rPr lang="en-US" dirty="0"/>
              <a:t>University of Nevada, Las Vegas</a:t>
            </a:r>
          </a:p>
        </p:txBody>
      </p:sp>
      <p:sp>
        <p:nvSpPr>
          <p:cNvPr id="14" name="Text Placeholder 13">
            <a:extLst>
              <a:ext uri="{FF2B5EF4-FFF2-40B4-BE49-F238E27FC236}">
                <a16:creationId xmlns:a16="http://schemas.microsoft.com/office/drawing/2014/main" id="{7DD2340D-1814-4E71-BAA6-B29CAB1E3104}"/>
              </a:ext>
            </a:extLst>
          </p:cNvPr>
          <p:cNvSpPr>
            <a:spLocks noGrp="1"/>
          </p:cNvSpPr>
          <p:nvPr>
            <p:ph type="body" sz="quarter" idx="22"/>
          </p:nvPr>
        </p:nvSpPr>
        <p:spPr>
          <a:xfrm>
            <a:off x="5740435" y="3016272"/>
            <a:ext cx="2651760" cy="1193789"/>
          </a:xfrm>
        </p:spPr>
        <p:txBody>
          <a:bodyPr/>
          <a:lstStyle/>
          <a:p>
            <a:r>
              <a:rPr lang="en-US" sz="1400" b="1" dirty="0"/>
              <a:t>Kathleen Sullivan, PhD</a:t>
            </a:r>
          </a:p>
          <a:p>
            <a:r>
              <a:rPr lang="en-US" dirty="0"/>
              <a:t>Executive Director</a:t>
            </a:r>
          </a:p>
          <a:p>
            <a:r>
              <a:rPr lang="en-US" dirty="0" err="1"/>
              <a:t>Openhouse</a:t>
            </a:r>
            <a:r>
              <a:rPr lang="en-US" dirty="0"/>
              <a:t> San Francisco</a:t>
            </a:r>
          </a:p>
        </p:txBody>
      </p:sp>
      <p:sp>
        <p:nvSpPr>
          <p:cNvPr id="15" name="Text Placeholder 14">
            <a:extLst>
              <a:ext uri="{FF2B5EF4-FFF2-40B4-BE49-F238E27FC236}">
                <a16:creationId xmlns:a16="http://schemas.microsoft.com/office/drawing/2014/main" id="{00CF1685-9B21-42B1-8806-0DF39A916B99}"/>
              </a:ext>
            </a:extLst>
          </p:cNvPr>
          <p:cNvSpPr>
            <a:spLocks noGrp="1"/>
          </p:cNvSpPr>
          <p:nvPr>
            <p:ph type="body" sz="quarter" idx="23"/>
          </p:nvPr>
        </p:nvSpPr>
        <p:spPr>
          <a:xfrm>
            <a:off x="5740435" y="4510024"/>
            <a:ext cx="2651760" cy="1193789"/>
          </a:xfrm>
        </p:spPr>
        <p:txBody>
          <a:bodyPr/>
          <a:lstStyle/>
          <a:p>
            <a:r>
              <a:rPr lang="en-US" sz="1400" b="1" dirty="0"/>
              <a:t>Sean Cahill, PhD</a:t>
            </a:r>
          </a:p>
          <a:p>
            <a:r>
              <a:rPr lang="en-US" dirty="0"/>
              <a:t>Director of Health Policy Research</a:t>
            </a:r>
          </a:p>
          <a:p>
            <a:r>
              <a:rPr lang="en-US" dirty="0"/>
              <a:t>Fenway Institute</a:t>
            </a:r>
          </a:p>
        </p:txBody>
      </p:sp>
      <p:pic>
        <p:nvPicPr>
          <p:cNvPr id="24" name="Picture Placeholder 23">
            <a:extLst>
              <a:ext uri="{FF2B5EF4-FFF2-40B4-BE49-F238E27FC236}">
                <a16:creationId xmlns:a16="http://schemas.microsoft.com/office/drawing/2014/main" id="{B546E18A-5674-414F-10C5-1FBA8685999A}"/>
              </a:ext>
            </a:extLst>
          </p:cNvPr>
          <p:cNvPicPr>
            <a:picLocks noGrp="1" noChangeAspect="1"/>
          </p:cNvPicPr>
          <p:nvPr>
            <p:ph type="pic" sz="quarter" idx="17"/>
          </p:nvPr>
        </p:nvPicPr>
        <p:blipFill>
          <a:blip r:embed="rId8"/>
          <a:srcRect t="21895" b="21895"/>
          <a:stretch>
            <a:fillRect/>
          </a:stretch>
        </p:blipFill>
        <p:spPr>
          <a:xfrm>
            <a:off x="4437808" y="4495509"/>
            <a:ext cx="1188720" cy="1188720"/>
          </a:xfrm>
          <a:prstGeom prst="rect">
            <a:avLst/>
          </a:prstGeom>
        </p:spPr>
      </p:pic>
    </p:spTree>
    <p:extLst>
      <p:ext uri="{BB962C8B-B14F-4D97-AF65-F5344CB8AC3E}">
        <p14:creationId xmlns:p14="http://schemas.microsoft.com/office/powerpoint/2010/main" val="276298851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134C9A-4EDC-DD0E-EB43-A2FC64CA1F36}"/>
              </a:ext>
            </a:extLst>
          </p:cNvPr>
          <p:cNvSpPr>
            <a:spLocks noGrp="1"/>
          </p:cNvSpPr>
          <p:nvPr>
            <p:ph type="title"/>
          </p:nvPr>
        </p:nvSpPr>
        <p:spPr/>
        <p:txBody>
          <a:bodyPr/>
          <a:lstStyle/>
          <a:p>
            <a:r>
              <a:rPr lang="en-US" dirty="0"/>
              <a:t>Medi-Cal innovations: California Advancing and Innovating Medi-Cal (CalAIM)</a:t>
            </a:r>
          </a:p>
        </p:txBody>
      </p:sp>
      <p:sp>
        <p:nvSpPr>
          <p:cNvPr id="6" name="Text Placeholder 5">
            <a:extLst>
              <a:ext uri="{FF2B5EF4-FFF2-40B4-BE49-F238E27FC236}">
                <a16:creationId xmlns:a16="http://schemas.microsoft.com/office/drawing/2014/main" id="{FFE7D708-23E8-C57A-E441-5B723DE9021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8EB11F5-1DC4-D1C8-A3CB-747259AB7874}"/>
              </a:ext>
            </a:extLst>
          </p:cNvPr>
          <p:cNvSpPr>
            <a:spLocks noGrp="1"/>
          </p:cNvSpPr>
          <p:nvPr>
            <p:ph type="sldNum" sz="quarter" idx="12"/>
          </p:nvPr>
        </p:nvSpPr>
        <p:spPr/>
        <p:txBody>
          <a:bodyPr/>
          <a:lstStyle/>
          <a:p>
            <a:fld id="{DA520EEF-7E75-4E82-8A01-B57B62EF14E1}" type="slidenum">
              <a:rPr lang="en-US" smtClean="0"/>
              <a:t>7</a:t>
            </a:fld>
            <a:endParaRPr lang="en-US" dirty="0"/>
          </a:p>
        </p:txBody>
      </p:sp>
    </p:spTree>
    <p:extLst>
      <p:ext uri="{BB962C8B-B14F-4D97-AF65-F5344CB8AC3E}">
        <p14:creationId xmlns:p14="http://schemas.microsoft.com/office/powerpoint/2010/main" val="182509489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0F821-62B5-13C1-D814-8A3A8ADB2460}"/>
              </a:ext>
            </a:extLst>
          </p:cNvPr>
          <p:cNvSpPr>
            <a:spLocks noGrp="1"/>
          </p:cNvSpPr>
          <p:nvPr>
            <p:ph type="title"/>
          </p:nvPr>
        </p:nvSpPr>
        <p:spPr>
          <a:xfrm>
            <a:off x="228609" y="365129"/>
            <a:ext cx="8229600" cy="914400"/>
          </a:xfrm>
        </p:spPr>
        <p:txBody>
          <a:bodyPr anchor="b">
            <a:normAutofit/>
          </a:bodyPr>
          <a:lstStyle/>
          <a:p>
            <a:r>
              <a:rPr lang="en-US" dirty="0"/>
              <a:t>Goals of </a:t>
            </a:r>
            <a:r>
              <a:rPr lang="en-US" dirty="0" err="1"/>
              <a:t>CalAIM</a:t>
            </a:r>
            <a:endParaRPr lang="en-US" dirty="0"/>
          </a:p>
        </p:txBody>
      </p:sp>
      <p:sp>
        <p:nvSpPr>
          <p:cNvPr id="3" name="Content Placeholder 2">
            <a:extLst>
              <a:ext uri="{FF2B5EF4-FFF2-40B4-BE49-F238E27FC236}">
                <a16:creationId xmlns:a16="http://schemas.microsoft.com/office/drawing/2014/main" id="{5FC7C02A-19A7-A325-A1CA-B9835C19BA8B}"/>
              </a:ext>
            </a:extLst>
          </p:cNvPr>
          <p:cNvSpPr>
            <a:spLocks noGrp="1"/>
          </p:cNvSpPr>
          <p:nvPr>
            <p:ph idx="1"/>
          </p:nvPr>
        </p:nvSpPr>
        <p:spPr>
          <a:xfrm>
            <a:off x="323213" y="1604269"/>
            <a:ext cx="8229600" cy="4390734"/>
          </a:xfrm>
        </p:spPr>
        <p:txBody>
          <a:bodyPr anchor="ctr">
            <a:normAutofit/>
          </a:bodyPr>
          <a:lstStyle/>
          <a:p>
            <a:pPr marL="566738" lvl="1" indent="-566738">
              <a:spcBef>
                <a:spcPts val="1200"/>
              </a:spcBef>
              <a:spcAft>
                <a:spcPts val="600"/>
              </a:spcAft>
              <a:buClr>
                <a:schemeClr val="accent2"/>
              </a:buClr>
              <a:buSzPct val="120000"/>
              <a:buFont typeface="Segoe UI Symbol" panose="020B0502040204020203" pitchFamily="34" charset="0"/>
              <a:buChar char=""/>
            </a:pPr>
            <a:r>
              <a:rPr lang="en-US" sz="2200" b="1" dirty="0"/>
              <a:t>CalAIM is a set of multi-year initiatives to transform Medi-Cal to provide whole-person care, address social drivers of health, reduce health disparities, and reduce complexity. </a:t>
            </a:r>
          </a:p>
          <a:p>
            <a:pPr marL="788174" lvl="3" indent="-446088">
              <a:spcBef>
                <a:spcPts val="1200"/>
              </a:spcBef>
              <a:spcAft>
                <a:spcPts val="1200"/>
              </a:spcAft>
              <a:buSzPct val="120000"/>
              <a:buFont typeface="Wingdings" panose="05000000000000000000" pitchFamily="2" charset="2"/>
              <a:buChar char="Ø"/>
            </a:pPr>
            <a:r>
              <a:rPr lang="en-US" sz="1800" b="1" dirty="0"/>
              <a:t>Enhanced Care Management</a:t>
            </a:r>
            <a:endParaRPr lang="en-US" sz="1800" dirty="0"/>
          </a:p>
          <a:p>
            <a:pPr marL="788174" lvl="3" indent="-446088">
              <a:spcAft>
                <a:spcPts val="1200"/>
              </a:spcAft>
              <a:buSzPct val="120000"/>
              <a:buFont typeface="Wingdings" panose="05000000000000000000" pitchFamily="2" charset="2"/>
              <a:buChar char="Ø"/>
            </a:pPr>
            <a:r>
              <a:rPr lang="en-US" sz="1800" b="1" dirty="0"/>
              <a:t>Community Supports </a:t>
            </a:r>
            <a:endParaRPr lang="en-US" sz="1800" dirty="0"/>
          </a:p>
          <a:p>
            <a:pPr marL="788174" lvl="3" indent="-446088">
              <a:spcAft>
                <a:spcPts val="1200"/>
              </a:spcAft>
              <a:buSzPct val="120000"/>
              <a:buFont typeface="Wingdings" panose="05000000000000000000" pitchFamily="2" charset="2"/>
              <a:buChar char="Ø"/>
            </a:pPr>
            <a:r>
              <a:rPr lang="en-US" sz="1800" b="1" dirty="0"/>
              <a:t>Institutional Long-Term Care Carve-In</a:t>
            </a:r>
            <a:endParaRPr lang="en-US" sz="1800" dirty="0"/>
          </a:p>
        </p:txBody>
      </p:sp>
      <p:sp>
        <p:nvSpPr>
          <p:cNvPr id="4" name="Slide Number Placeholder 3">
            <a:extLst>
              <a:ext uri="{FF2B5EF4-FFF2-40B4-BE49-F238E27FC236}">
                <a16:creationId xmlns:a16="http://schemas.microsoft.com/office/drawing/2014/main" id="{F1F87D5F-476E-FB5F-AAF9-DEC9200B8903}"/>
              </a:ext>
            </a:extLst>
          </p:cNvPr>
          <p:cNvSpPr>
            <a:spLocks noGrp="1"/>
          </p:cNvSpPr>
          <p:nvPr>
            <p:ph type="sldNum" sz="quarter" idx="12"/>
          </p:nvPr>
        </p:nvSpPr>
        <p:spPr>
          <a:xfrm>
            <a:off x="228600" y="6345954"/>
            <a:ext cx="515566" cy="287704"/>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DA520EEF-7E75-4E82-8A01-B57B62EF14E1}" type="slidenum">
              <a:rPr kumimoji="0" lang="en-US" sz="1050" b="1" i="0" u="none" strike="noStrike" kern="1200" cap="none" spc="0" normalizeH="0" baseline="0" noProof="0" smtClean="0">
                <a:ln>
                  <a:noFill/>
                </a:ln>
                <a:solidFill>
                  <a:srgbClr val="0D96BA"/>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8</a:t>
            </a:fld>
            <a:endParaRPr kumimoji="0" lang="en-US" sz="1050" b="1" i="0" u="none" strike="noStrike" kern="1200" cap="none" spc="0" normalizeH="0" baseline="0" noProof="0">
              <a:ln>
                <a:noFill/>
              </a:ln>
              <a:solidFill>
                <a:srgbClr val="0D96BA"/>
              </a:solidFill>
              <a:effectLst/>
              <a:uLnTx/>
              <a:uFillTx/>
              <a:latin typeface="Calibri"/>
              <a:ea typeface="+mn-ea"/>
              <a:cs typeface="+mn-cs"/>
            </a:endParaRPr>
          </a:p>
        </p:txBody>
      </p:sp>
      <p:pic>
        <p:nvPicPr>
          <p:cNvPr id="1026" name="Picture 2" descr="Contact Us -DHCS">
            <a:extLst>
              <a:ext uri="{FF2B5EF4-FFF2-40B4-BE49-F238E27FC236}">
                <a16:creationId xmlns:a16="http://schemas.microsoft.com/office/drawing/2014/main" id="{7AD2E9BB-C2E5-B4DA-ED80-12E026A4610B}"/>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56875"/>
          <a:stretch/>
        </p:blipFill>
        <p:spPr bwMode="auto">
          <a:xfrm>
            <a:off x="6876006" y="507935"/>
            <a:ext cx="1955172" cy="1594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46490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A1A56-F766-1AFB-8143-D6A4C3F74FD3}"/>
              </a:ext>
            </a:extLst>
          </p:cNvPr>
          <p:cNvSpPr>
            <a:spLocks noGrp="1"/>
          </p:cNvSpPr>
          <p:nvPr>
            <p:ph type="title"/>
          </p:nvPr>
        </p:nvSpPr>
        <p:spPr>
          <a:xfrm>
            <a:off x="259773" y="365129"/>
            <a:ext cx="8229600" cy="632844"/>
          </a:xfrm>
        </p:spPr>
        <p:txBody>
          <a:bodyPr/>
          <a:lstStyle/>
          <a:p>
            <a:r>
              <a:rPr lang="en-US" dirty="0"/>
              <a:t>Enhanced Care Management</a:t>
            </a:r>
          </a:p>
        </p:txBody>
      </p:sp>
      <p:sp>
        <p:nvSpPr>
          <p:cNvPr id="3" name="Content Placeholder 2">
            <a:extLst>
              <a:ext uri="{FF2B5EF4-FFF2-40B4-BE49-F238E27FC236}">
                <a16:creationId xmlns:a16="http://schemas.microsoft.com/office/drawing/2014/main" id="{C05A4774-0D92-0326-C670-EDE145BD911E}"/>
              </a:ext>
            </a:extLst>
          </p:cNvPr>
          <p:cNvSpPr>
            <a:spLocks noGrp="1"/>
          </p:cNvSpPr>
          <p:nvPr>
            <p:ph idx="1"/>
          </p:nvPr>
        </p:nvSpPr>
        <p:spPr>
          <a:xfrm>
            <a:off x="228600" y="1214094"/>
            <a:ext cx="8530936" cy="4429812"/>
          </a:xfrm>
        </p:spPr>
        <p:txBody>
          <a:bodyPr/>
          <a:lstStyle/>
          <a:p>
            <a:pPr marL="228600" indent="-166688"/>
            <a:r>
              <a:rPr lang="en-US" sz="2200" dirty="0"/>
              <a:t>Became a required Medi-Cal benefit in 2022</a:t>
            </a:r>
          </a:p>
          <a:p>
            <a:pPr marL="228600" indent="-166688"/>
            <a:r>
              <a:rPr lang="en-US" sz="2200" dirty="0"/>
              <a:t>Medi-Cal managed care plan provide the service to all Medi-Cal </a:t>
            </a:r>
            <a:br>
              <a:rPr lang="en-US" sz="2200" dirty="0"/>
            </a:br>
            <a:r>
              <a:rPr lang="en-US" sz="2200" dirty="0"/>
              <a:t>beneficiaries who:</a:t>
            </a:r>
          </a:p>
          <a:p>
            <a:pPr marL="404813" lvl="1" indent="-168275">
              <a:tabLst>
                <a:tab pos="571500" algn="l"/>
              </a:tabLst>
            </a:pPr>
            <a:r>
              <a:rPr lang="en-US" dirty="0"/>
              <a:t> Are part of a “population of focus” identified under CalAIM:</a:t>
            </a:r>
          </a:p>
          <a:p>
            <a:pPr marL="519113" lvl="2" indent="-174625"/>
            <a:r>
              <a:rPr lang="en-US" dirty="0"/>
              <a:t>2022 – People experiencing homelessness, at risk for avoidable hospitalizations, </a:t>
            </a:r>
            <a:br>
              <a:rPr lang="en-US" dirty="0"/>
            </a:br>
            <a:r>
              <a:rPr lang="en-US" dirty="0"/>
              <a:t>serious mental Illness or substance use disorders, transitioning from incarceration, </a:t>
            </a:r>
            <a:br>
              <a:rPr lang="en-US" dirty="0"/>
            </a:br>
            <a:r>
              <a:rPr lang="en-US" dirty="0"/>
              <a:t>adults with IDD, adults who are pregnant or postpartum</a:t>
            </a:r>
          </a:p>
          <a:p>
            <a:pPr marL="519113" lvl="2" indent="-174625"/>
            <a:r>
              <a:rPr lang="en-US" dirty="0"/>
              <a:t>2023 – Adults at risk for LTC  institutionalization, nursing home residents </a:t>
            </a:r>
            <a:br>
              <a:rPr lang="en-US" dirty="0"/>
            </a:br>
            <a:r>
              <a:rPr lang="en-US" dirty="0"/>
              <a:t>transitioning to the community. </a:t>
            </a:r>
          </a:p>
          <a:p>
            <a:pPr marL="404813" lvl="1" indent="-176213">
              <a:tabLst>
                <a:tab pos="519113" algn="l"/>
              </a:tabLst>
            </a:pPr>
            <a:r>
              <a:rPr lang="en-US" dirty="0"/>
              <a:t> Meet the eligibility requirements (high acute care utilization, SNF level of care)</a:t>
            </a:r>
          </a:p>
          <a:p>
            <a:pPr marL="519113" lvl="2" indent="-174625"/>
            <a:r>
              <a:rPr lang="en-US" dirty="0"/>
              <a:t>5 or more ED visits </a:t>
            </a:r>
          </a:p>
          <a:p>
            <a:pPr marL="228600" indent="-166688"/>
            <a:r>
              <a:rPr lang="en-US" sz="2200" dirty="0"/>
              <a:t>Requires plans to contract with external community-based organizations (CBOs) that assess eligibility and provide services.  </a:t>
            </a:r>
          </a:p>
          <a:p>
            <a:pPr lvl="1"/>
            <a:endParaRPr lang="en-US" dirty="0"/>
          </a:p>
        </p:txBody>
      </p:sp>
      <p:sp>
        <p:nvSpPr>
          <p:cNvPr id="4" name="Slide Number Placeholder 3">
            <a:extLst>
              <a:ext uri="{FF2B5EF4-FFF2-40B4-BE49-F238E27FC236}">
                <a16:creationId xmlns:a16="http://schemas.microsoft.com/office/drawing/2014/main" id="{90F2426F-589B-C75B-ED66-D032C3AA1271}"/>
              </a:ext>
            </a:extLst>
          </p:cNvPr>
          <p:cNvSpPr>
            <a:spLocks noGrp="1"/>
          </p:cNvSpPr>
          <p:nvPr>
            <p:ph type="sldNum" sz="quarter" idx="12"/>
          </p:nvPr>
        </p:nvSpPr>
        <p:spPr/>
        <p:txBody>
          <a:bodyPr/>
          <a:lstStyle/>
          <a:p>
            <a:fld id="{DA520EEF-7E75-4E82-8A01-B57B62EF14E1}" type="slidenum">
              <a:rPr lang="en-US" smtClean="0"/>
              <a:t>9</a:t>
            </a:fld>
            <a:endParaRPr lang="en-US" dirty="0"/>
          </a:p>
        </p:txBody>
      </p:sp>
    </p:spTree>
    <p:extLst>
      <p:ext uri="{BB962C8B-B14F-4D97-AF65-F5344CB8AC3E}">
        <p14:creationId xmlns:p14="http://schemas.microsoft.com/office/powerpoint/2010/main" val="2323028086"/>
      </p:ext>
    </p:extLst>
  </p:cSld>
  <p:clrMapOvr>
    <a:masterClrMapping/>
  </p:clrMapOvr>
  <p:transition>
    <p:fade/>
  </p:transition>
</p:sld>
</file>

<file path=ppt/theme/theme1.xml><?xml version="1.0" encoding="utf-8"?>
<a:theme xmlns:a="http://schemas.openxmlformats.org/drawingml/2006/main" name="Office Theme">
  <a:themeElements>
    <a:clrScheme name="CHCS Brand 2021">
      <a:dk1>
        <a:srgbClr val="2B2421"/>
      </a:dk1>
      <a:lt1>
        <a:sysClr val="window" lastClr="FFFFFF"/>
      </a:lt1>
      <a:dk2>
        <a:srgbClr val="998675"/>
      </a:dk2>
      <a:lt2>
        <a:srgbClr val="CCCCCC"/>
      </a:lt2>
      <a:accent1>
        <a:srgbClr val="005A9C"/>
      </a:accent1>
      <a:accent2>
        <a:srgbClr val="FFBF00"/>
      </a:accent2>
      <a:accent3>
        <a:srgbClr val="1DB5EF"/>
      </a:accent3>
      <a:accent4>
        <a:srgbClr val="55BFAA"/>
      </a:accent4>
      <a:accent5>
        <a:srgbClr val="C82257"/>
      </a:accent5>
      <a:accent6>
        <a:srgbClr val="2E3192"/>
      </a:accent6>
      <a:hlink>
        <a:srgbClr val="2E3192"/>
      </a:hlink>
      <a:folHlink>
        <a:srgbClr val="2E3192"/>
      </a:folHlink>
    </a:clrScheme>
    <a:fontScheme name="CHCS 2021">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CS PPT Template - Standard.potx" id="{E50A55F8-08A8-4AF1-ADF4-871D8567DD9A}" vid="{282513AD-C73C-48A7-98BD-EAF76E29E0F3}"/>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TheFenwayInstitute_PPTtemplate_light">
  <a:themeElements>
    <a:clrScheme name="Fenway Health">
      <a:dk1>
        <a:srgbClr val="717073"/>
      </a:dk1>
      <a:lt1>
        <a:sysClr val="window" lastClr="FFFFFF"/>
      </a:lt1>
      <a:dk2>
        <a:srgbClr val="162731"/>
      </a:dk2>
      <a:lt2>
        <a:srgbClr val="FFFFFF"/>
      </a:lt2>
      <a:accent1>
        <a:srgbClr val="00A5E3"/>
      </a:accent1>
      <a:accent2>
        <a:srgbClr val="233E99"/>
      </a:accent2>
      <a:accent3>
        <a:srgbClr val="78A22F"/>
      </a:accent3>
      <a:accent4>
        <a:srgbClr val="FDBB30"/>
      </a:accent4>
      <a:accent5>
        <a:srgbClr val="F26649"/>
      </a:accent5>
      <a:accent6>
        <a:srgbClr val="7C2B83"/>
      </a:accent6>
      <a:hlink>
        <a:srgbClr val="00A5E3"/>
      </a:hlink>
      <a:folHlink>
        <a:srgbClr val="233E99"/>
      </a:folHlink>
    </a:clrScheme>
    <a:fontScheme name="Fenway Health">
      <a:majorFont>
        <a:latin typeface="Century Gothic"/>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Verdana"/>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ln w="38100" cap="flat" cmpd="sng" algn="ctr">
          <a:solidFill>
            <a:schemeClr val="accent1"/>
          </a:solidFill>
          <a:prstDash val="solid"/>
          <a:round/>
          <a:headEnd type="none" w="med" len="med"/>
          <a:tailEnd type="none" w="med" len="med"/>
        </a:ln>
        <a:effectLst>
          <a:reflection stA="0" endPos="0" dir="5400000" sy="-100000" algn="bl" rotWithShape="0"/>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rIns="0" rtlCol="0">
        <a:spAutoFit/>
      </a:bodyPr>
      <a:lstStyle>
        <a:defPPr>
          <a:defRPr dirty="0" err="1" smtClean="0">
            <a:solidFill>
              <a:schemeClr val="tx1"/>
            </a:solidFill>
            <a:latin typeface="+mn-lt"/>
          </a:defRPr>
        </a:defPPr>
      </a:lstStyle>
    </a:txDef>
  </a:objectDefaults>
  <a:extraClrSchemeLst/>
</a:theme>
</file>

<file path=ppt/theme/theme4.xml><?xml version="1.0" encoding="utf-8"?>
<a:theme xmlns:a="http://schemas.openxmlformats.org/drawingml/2006/main" name="2_TheFenwayInstitute_PPTtemplate_light">
  <a:themeElements>
    <a:clrScheme name="Fenway Health">
      <a:dk1>
        <a:srgbClr val="717073"/>
      </a:dk1>
      <a:lt1>
        <a:sysClr val="window" lastClr="FFFFFF"/>
      </a:lt1>
      <a:dk2>
        <a:srgbClr val="162731"/>
      </a:dk2>
      <a:lt2>
        <a:srgbClr val="FFFFFF"/>
      </a:lt2>
      <a:accent1>
        <a:srgbClr val="00A5E3"/>
      </a:accent1>
      <a:accent2>
        <a:srgbClr val="233E99"/>
      </a:accent2>
      <a:accent3>
        <a:srgbClr val="78A22F"/>
      </a:accent3>
      <a:accent4>
        <a:srgbClr val="FDBB30"/>
      </a:accent4>
      <a:accent5>
        <a:srgbClr val="F26649"/>
      </a:accent5>
      <a:accent6>
        <a:srgbClr val="7C2B83"/>
      </a:accent6>
      <a:hlink>
        <a:srgbClr val="00A5E3"/>
      </a:hlink>
      <a:folHlink>
        <a:srgbClr val="233E99"/>
      </a:folHlink>
    </a:clrScheme>
    <a:fontScheme name="Fenway Health">
      <a:majorFont>
        <a:latin typeface="Century Gothic"/>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Verdana"/>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ln w="38100" cap="flat" cmpd="sng" algn="ctr">
          <a:solidFill>
            <a:schemeClr val="accent1"/>
          </a:solidFill>
          <a:prstDash val="solid"/>
          <a:round/>
          <a:headEnd type="none" w="med" len="med"/>
          <a:tailEnd type="none" w="med" len="med"/>
        </a:ln>
        <a:effectLst>
          <a:reflection stA="0" endPos="0" dir="5400000" sy="-100000" algn="bl" rotWithShape="0"/>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rIns="0" rtlCol="0">
        <a:spAutoFit/>
      </a:bodyPr>
      <a:lstStyle>
        <a:defPPr>
          <a:defRPr dirty="0" err="1" smtClean="0">
            <a:solidFill>
              <a:schemeClr val="tx1"/>
            </a:solidFill>
            <a:latin typeface="+mn-lt"/>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40545D78EBCA04DB4BFDF8F5CC40307" ma:contentTypeVersion="2" ma:contentTypeDescription="Create a new document." ma:contentTypeScope="" ma:versionID="b787b8737fbe6796819cc8949534685c">
  <xsd:schema xmlns:xsd="http://www.w3.org/2001/XMLSchema" xmlns:xs="http://www.w3.org/2001/XMLSchema" xmlns:p="http://schemas.microsoft.com/office/2006/metadata/properties" xmlns:ns2="bdc85e3c-f801-42b2-89ff-00b095704167" targetNamespace="http://schemas.microsoft.com/office/2006/metadata/properties" ma:root="true" ma:fieldsID="7952e0bf98e8a402982814d32fd3b766" ns2:_="">
    <xsd:import namespace="bdc85e3c-f801-42b2-89ff-00b095704167"/>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c85e3c-f801-42b2-89ff-00b0957041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4189FC5-2B9A-4936-96D6-2B288D44A4CB}">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95738BDA-D1DF-4D0A-8972-343EE2198EBB}">
  <ds:schemaRefs>
    <ds:schemaRef ds:uri="http://schemas.microsoft.com/sharepoint/v3/contenttype/forms"/>
  </ds:schemaRefs>
</ds:datastoreItem>
</file>

<file path=customXml/itemProps3.xml><?xml version="1.0" encoding="utf-8"?>
<ds:datastoreItem xmlns:ds="http://schemas.openxmlformats.org/officeDocument/2006/customXml" ds:itemID="{FFA692A5-E527-4FE8-90DC-8FF438F197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c85e3c-f801-42b2-89ff-00b0957041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CHCS PPT Template - Standard</Template>
  <TotalTime>10815</TotalTime>
  <Words>2755</Words>
  <Application>Microsoft Office PowerPoint</Application>
  <PresentationFormat>On-screen Show (4:3)</PresentationFormat>
  <Paragraphs>236</Paragraphs>
  <Slides>34</Slides>
  <Notes>24</Notes>
  <HiddenSlides>0</HiddenSlides>
  <MMClips>0</MMClips>
  <ScaleCrop>false</ScaleCrop>
  <HeadingPairs>
    <vt:vector size="8" baseType="variant">
      <vt:variant>
        <vt:lpstr>Fonts Used</vt:lpstr>
      </vt:variant>
      <vt:variant>
        <vt:i4>9</vt:i4>
      </vt:variant>
      <vt:variant>
        <vt:lpstr>Theme</vt:lpstr>
      </vt:variant>
      <vt:variant>
        <vt:i4>4</vt:i4>
      </vt:variant>
      <vt:variant>
        <vt:lpstr>Embedded OLE Servers</vt:lpstr>
      </vt:variant>
      <vt:variant>
        <vt:i4>0</vt:i4>
      </vt:variant>
      <vt:variant>
        <vt:lpstr>Slide Titles</vt:lpstr>
      </vt:variant>
      <vt:variant>
        <vt:i4>34</vt:i4>
      </vt:variant>
    </vt:vector>
  </HeadingPairs>
  <TitlesOfParts>
    <vt:vector size="47" baseType="lpstr">
      <vt:lpstr>Verdana</vt:lpstr>
      <vt:lpstr>Arial</vt:lpstr>
      <vt:lpstr>Calibri</vt:lpstr>
      <vt:lpstr>Source Sans Pro</vt:lpstr>
      <vt:lpstr>Wingdings</vt:lpstr>
      <vt:lpstr>BlinkMacSystemFont</vt:lpstr>
      <vt:lpstr>Segoe UI Symbol</vt:lpstr>
      <vt:lpstr>Symbol</vt:lpstr>
      <vt:lpstr>Century Gothic</vt:lpstr>
      <vt:lpstr>Office Theme</vt:lpstr>
      <vt:lpstr>1_Office Theme</vt:lpstr>
      <vt:lpstr>3_TheFenwayInstitute_PPTtemplate_light</vt:lpstr>
      <vt:lpstr>2_TheFenwayInstitute_PPTtemplate_light</vt:lpstr>
      <vt:lpstr>Meeting the Health and Social Needs of LGBTQ+ Older Adults Through Medicaid in California and Nationally</vt:lpstr>
      <vt:lpstr>Webinar Objectives</vt:lpstr>
      <vt:lpstr>Agenda</vt:lpstr>
      <vt:lpstr>Welcome &amp; Introductions</vt:lpstr>
      <vt:lpstr>Center for Health Care Strategies </vt:lpstr>
      <vt:lpstr>Today’s Presenters</vt:lpstr>
      <vt:lpstr>Medi-Cal innovations: California Advancing and Innovating Medi-Cal (CalAIM)</vt:lpstr>
      <vt:lpstr>Goals of CalAIM</vt:lpstr>
      <vt:lpstr>Enhanced Care Management</vt:lpstr>
      <vt:lpstr>Community Supports (In Lieu of Services)</vt:lpstr>
      <vt:lpstr>Long-Term Care Carve In</vt:lpstr>
      <vt:lpstr>Current Protections for LGBTQ+ Older Adults in Long-Term Care (LTC) Facilities</vt:lpstr>
      <vt:lpstr>Addressing the Health Care and Social Service Needs of LGBTQ+ Older Adults</vt:lpstr>
      <vt:lpstr> Addressing the Health Care &amp; Social Service Needs of LGBTQIA+ Older Adults</vt:lpstr>
      <vt:lpstr>PowerPoint Presentation</vt:lpstr>
      <vt:lpstr>PowerPoint Presentation</vt:lpstr>
      <vt:lpstr>PowerPoint Presentation</vt:lpstr>
      <vt:lpstr>Why Inclusion Matters!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Acknowledgements</vt:lpstr>
      <vt:lpstr>Thank you!    Questions?   Email: Jason.Flatt@unlv.edu www.RainbowsofAging.org </vt:lpstr>
      <vt:lpstr>Panel Discussion: How Medicaid Can Improve Health, LTSS, and Social Care for LGBTQ+ Older Adults</vt:lpstr>
      <vt:lpstr>MEDICAID/-care especially important for people living with HIV, transgender people</vt:lpstr>
      <vt:lpstr>MASSACHUSETTS State policy innovations</vt:lpstr>
      <vt:lpstr>MASSHealth 1115 waiver</vt:lpstr>
      <vt:lpstr>Questions?</vt:lpstr>
      <vt:lpstr>Questions?</vt:lpstr>
      <vt:lpstr>Visit CHCS.org to…</vt:lpstr>
    </vt:vector>
  </TitlesOfParts>
  <Company>Center for Health Care Strategies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CHCS PowerPoint Template  and Core Slides</dc:title>
  <dc:creator>Torshira Moffett</dc:creator>
  <cp:lastModifiedBy>Carrie Graham</cp:lastModifiedBy>
  <cp:revision>20</cp:revision>
  <dcterms:created xsi:type="dcterms:W3CDTF">2023-06-05T19:23:48Z</dcterms:created>
  <dcterms:modified xsi:type="dcterms:W3CDTF">2023-07-18T17:33:11Z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0x010100540545D78EBCA04DB4BFDF8F5CC40307</vt:lpwstr>
  </property>
</Properties>
</file>